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rawings/drawing5.xml" ContentType="application/vnd.openxmlformats-officedocument.drawingml.chartshapes+xml"/>
  <Override PartName="/ppt/drawings/drawing4.xml" ContentType="application/vnd.openxmlformats-officedocument.drawingml.chartshapes+xml"/>
  <Override PartName="/ppt/drawings/drawing3.xml" ContentType="application/vnd.openxmlformats-officedocument.drawingml.chartshapes+xml"/>
  <Override PartName="/ppt/drawings/drawing2.xml" ContentType="application/vnd.openxmlformats-officedocument.drawingml.chartshapes+xml"/>
  <Override PartName="/ppt/drawings/drawing1.xml" ContentType="application/vnd.openxmlformats-officedocument.drawingml.chartshap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329.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theme/theme1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11.xml" ContentType="application/vnd.openxmlformats-officedocument.theme+xml"/>
  <Override PartName="/ppt/theme/theme4.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4.xml" ContentType="application/vnd.openxmlformats-officedocument.drawingml.chart+xml"/>
  <Override PartName="/ppt/theme/theme7.xml" ContentType="application/vnd.openxmlformats-officedocument.theme+xml"/>
  <Override PartName="/ppt/theme/theme6.xml" ContentType="application/vnd.openxmlformats-officedocument.theme+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2.xml" ContentType="application/vnd.openxmlformats-officedocument.drawingml.chart+xml"/>
  <Override PartName="/ppt/charts/colors1.xml" ContentType="application/vnd.ms-office.chartcolorstyle+xml"/>
  <Override PartName="/ppt/charts/chart7.xml" ContentType="application/vnd.openxmlformats-officedocument.drawingml.chart+xml"/>
  <Override PartName="/ppt/charts/chart3.xml" ContentType="application/vnd.openxmlformats-officedocument.drawingml.chart+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charts/style2.xml" ContentType="application/vnd.ms-office.chartstyle+xml"/>
  <Override PartName="/ppt/authors.xml" ContentType="application/vnd.ms-powerpoint.authors+xml"/>
  <Override PartName="/ppt/charts/colors2.xml" ContentType="application/vnd.ms-office.chartcolorstyle+xml"/>
  <Override PartName="/ppt/charts/chart1.xml" ContentType="application/vnd.openxmlformats-officedocument.drawingml.chart+xml"/>
  <Override PartName="/ppt/charts/style1.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8.xml" ContentType="application/vnd.openxmlformats-officedocument.presentationml.tags+xml"/>
  <Override PartName="/ppt/tags/tag129.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3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131.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2.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33.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141.xml" ContentType="application/vnd.openxmlformats-officedocument.presentationml.tags+xml"/>
  <Override PartName="/ppt/tags/tag134.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14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128.xml" ContentType="application/vnd.openxmlformats-officedocument.presentationml.tags+xml"/>
  <Override PartName="/ppt/tags/tag127.xml" ContentType="application/vnd.openxmlformats-officedocument.presentationml.tags+xml"/>
  <Override PartName="/ppt/tags/tag126.xml" ContentType="application/vnd.openxmlformats-officedocument.presentationml.tags+xml"/>
  <Override PartName="/ppt/tags/tag142.xml" ContentType="application/vnd.openxmlformats-officedocument.presentationml.tags+xml"/>
  <Override PartName="/ppt/tags/tag125.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24.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9.xml" ContentType="application/vnd.openxmlformats-officedocument.presentationml.tags+xml"/>
  <Override PartName="/ppt/tags/tag118.xml" ContentType="application/vnd.openxmlformats-officedocument.presentationml.tags+xml"/>
  <Override PartName="/ppt/tags/tag117.xml" ContentType="application/vnd.openxmlformats-officedocument.presentationml.tags+xml"/>
  <Override PartName="/ppt/tags/tag116.xml" ContentType="application/vnd.openxmlformats-officedocument.presentationml.tags+xml"/>
  <Override PartName="/ppt/tags/tag123.xml" ContentType="application/vnd.openxmlformats-officedocument.presentationml.tags+xml"/>
  <Override PartName="/ppt/tags/tag115.xml" ContentType="application/vnd.openxmlformats-officedocument.presentationml.tags+xml"/>
  <Override PartName="/ppt/tags/tag114.xml" ContentType="application/vnd.openxmlformats-officedocument.presentationml.tags+xml"/>
  <Override PartName="/ppt/tags/tag113.xml" ContentType="application/vnd.openxmlformats-officedocument.presentationml.tags+xml"/>
  <Override PartName="/ppt/tags/tag135.xml" ContentType="application/vnd.openxmlformats-officedocument.presentationml.tags+xml"/>
  <Override PartName="/ppt/tags/tag91.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136.xml" ContentType="application/vnd.openxmlformats-officedocument.presentationml.tags+xml"/>
  <Override PartName="/ppt/tags/tag112.xml" ContentType="application/vnd.openxmlformats-officedocument.presentationml.tags+xml"/>
  <Override PartName="/ppt/tags/tag122.xml" ContentType="application/vnd.openxmlformats-officedocument.presentationml.tags+xml"/>
  <Override PartName="/ppt/tags/tag121.xml" ContentType="application/vnd.openxmlformats-officedocument.presentationml.tags+xml"/>
  <Override PartName="/ppt/tags/tag120.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40" r:id="rId3"/>
    <p:sldMasterId id="2147483773" r:id="rId4"/>
    <p:sldMasterId id="2147483858" r:id="rId5"/>
    <p:sldMasterId id="2147483892" r:id="rId6"/>
    <p:sldMasterId id="2147483929" r:id="rId7"/>
    <p:sldMasterId id="2147483969" r:id="rId8"/>
    <p:sldMasterId id="2147484145" r:id="rId9"/>
    <p:sldMasterId id="2147484179" r:id="rId10"/>
    <p:sldMasterId id="2147484213" r:id="rId11"/>
  </p:sldMasterIdLst>
  <p:notesMasterIdLst>
    <p:notesMasterId r:id="rId45"/>
  </p:notesMasterIdLst>
  <p:sldIdLst>
    <p:sldId id="2147481830" r:id="rId12"/>
    <p:sldId id="2147376545" r:id="rId13"/>
    <p:sldId id="2147481889" r:id="rId14"/>
    <p:sldId id="2147480181" r:id="rId15"/>
    <p:sldId id="2147481898" r:id="rId16"/>
    <p:sldId id="2147481891" r:id="rId17"/>
    <p:sldId id="2147480168" r:id="rId18"/>
    <p:sldId id="2147481863" r:id="rId19"/>
    <p:sldId id="2147481877" r:id="rId20"/>
    <p:sldId id="2147481878" r:id="rId21"/>
    <p:sldId id="2147481879" r:id="rId22"/>
    <p:sldId id="264" r:id="rId23"/>
    <p:sldId id="2147481883" r:id="rId24"/>
    <p:sldId id="2147481933" r:id="rId25"/>
    <p:sldId id="2147481930" r:id="rId26"/>
    <p:sldId id="2147481937" r:id="rId27"/>
    <p:sldId id="2147481938" r:id="rId28"/>
    <p:sldId id="2147481936" r:id="rId29"/>
    <p:sldId id="2147481888" r:id="rId30"/>
    <p:sldId id="2147481939" r:id="rId31"/>
    <p:sldId id="2147481855" r:id="rId32"/>
    <p:sldId id="2147481940" r:id="rId33"/>
    <p:sldId id="2147481941" r:id="rId34"/>
    <p:sldId id="2147480176" r:id="rId35"/>
    <p:sldId id="2147481896" r:id="rId36"/>
    <p:sldId id="2147481942" r:id="rId37"/>
    <p:sldId id="2147481927" r:id="rId38"/>
    <p:sldId id="2147481943" r:id="rId39"/>
    <p:sldId id="2147481944" r:id="rId40"/>
    <p:sldId id="2147481892" r:id="rId41"/>
    <p:sldId id="2147481931" r:id="rId42"/>
    <p:sldId id="2147374627" r:id="rId43"/>
    <p:sldId id="2147374628" r:id="rId44"/>
  </p:sldIdLst>
  <p:sldSz cx="9144000" cy="5143500" type="screen16x9"/>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379" userDrawn="1">
          <p15:clr>
            <a:srgbClr val="A4A3A4"/>
          </p15:clr>
        </p15:guide>
        <p15:guide id="2" pos="3528" userDrawn="1">
          <p15:clr>
            <a:srgbClr val="A4A3A4"/>
          </p15:clr>
        </p15:guide>
        <p15:guide id="3" orient="horz" pos="2006" userDrawn="1">
          <p15:clr>
            <a:srgbClr val="A4A3A4"/>
          </p15:clr>
        </p15:guide>
        <p15:guide id="4" orient="horz" pos="2618" userDrawn="1">
          <p15:clr>
            <a:srgbClr val="A4A3A4"/>
          </p15:clr>
        </p15:guide>
        <p15:guide id="5" pos="2880" userDrawn="1">
          <p15:clr>
            <a:srgbClr val="A4A3A4"/>
          </p15:clr>
        </p15:guide>
        <p15:guide id="6" pos="295" userDrawn="1">
          <p15:clr>
            <a:srgbClr val="A4A3A4"/>
          </p15:clr>
        </p15:guide>
        <p15:guide id="7" pos="24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7A821D-89D7-E5C8-9390-4B487C459754}" name="Faltoni, Fabio" initials="FF" userId="S::Fabio.Faltoni@invesco.com::db07cc32-4e47-41d4-85d7-58d0ef04e4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2D"/>
    <a:srgbClr val="CDEAFE"/>
    <a:srgbClr val="9180FF"/>
    <a:srgbClr val="3730A0"/>
    <a:srgbClr val="00AD42"/>
    <a:srgbClr val="82D7A2"/>
    <a:srgbClr val="691F7A"/>
    <a:srgbClr val="FF69EE"/>
    <a:srgbClr val="0598FA"/>
    <a:srgbClr val="0000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65527" autoAdjust="0"/>
  </p:normalViewPr>
  <p:slideViewPr>
    <p:cSldViewPr snapToGrid="0" showGuides="1">
      <p:cViewPr>
        <p:scale>
          <a:sx n="50" d="100"/>
          <a:sy n="50" d="100"/>
        </p:scale>
        <p:origin x="1936" y="112"/>
      </p:cViewPr>
      <p:guideLst>
        <p:guide pos="3379"/>
        <p:guide pos="3528"/>
        <p:guide orient="horz" pos="2006"/>
        <p:guide orient="horz" pos="2618"/>
        <p:guide pos="2880"/>
        <p:guide pos="295"/>
        <p:guide pos="2404"/>
      </p:guideLst>
    </p:cSldViewPr>
  </p:slideViewPr>
  <p:notesTextViewPr>
    <p:cViewPr>
      <p:scale>
        <a:sx n="3" d="2"/>
        <a:sy n="3" d="2"/>
      </p:scale>
      <p:origin x="0" y="0"/>
    </p:cViewPr>
  </p:notesTextViewPr>
  <p:sorterViewPr>
    <p:cViewPr varScale="1">
      <p:scale>
        <a:sx n="100" d="100"/>
        <a:sy n="100" d="100"/>
      </p:scale>
      <p:origin x="0" y="-2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gs" Target="tags/tag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file:///\\GBLONFS09\GRPDATA\Fund%20Management\Multi%20Asset\Research%20Directory\Themes\Retirement\Retirement_Sequencing_Risk%20(fabio%20version).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76361084684465"/>
          <c:y val="5.6604907100477657E-2"/>
          <c:w val="0.86095749920720066"/>
          <c:h val="0.78368218204782214"/>
        </c:manualLayout>
      </c:layout>
      <c:barChart>
        <c:barDir val="col"/>
        <c:grouping val="clustered"/>
        <c:varyColors val="0"/>
        <c:ser>
          <c:idx val="0"/>
          <c:order val="0"/>
          <c:tx>
            <c:strRef>
              <c:f>Sheet1!$B$1</c:f>
              <c:strCache>
                <c:ptCount val="1"/>
                <c:pt idx="0">
                  <c:v>2022</c:v>
                </c:pt>
              </c:strCache>
            </c:strRef>
          </c:tx>
          <c:spPr>
            <a:solidFill>
              <a:schemeClr val="accent1"/>
            </a:solidFill>
            <a:ln w="6350">
              <a:noFill/>
              <a:prstDash val="solid"/>
            </a:ln>
          </c:spPr>
          <c:invertIfNegative val="0"/>
          <c:dLbls>
            <c:dLbl>
              <c:idx val="0"/>
              <c:layout>
                <c:manualLayout>
                  <c:x val="8.3768763254799018E-3"/>
                  <c:y val="5.9805936798781156E-2"/>
                </c:manualLayout>
              </c:layout>
              <c:tx>
                <c:rich>
                  <a:bodyPr/>
                  <a:lstStyle/>
                  <a:p>
                    <a:r>
                      <a:rPr lang="en-US" dirty="0"/>
                      <a:t>£44k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C23-4B50-A2AE-9D072C6A49AF}"/>
                </c:ext>
              </c:extLst>
            </c:dLbl>
            <c:dLbl>
              <c:idx val="1"/>
              <c:layout>
                <c:manualLayout>
                  <c:x val="4.1884381627399509E-3"/>
                  <c:y val="0.1495148419969532"/>
                </c:manualLayout>
              </c:layout>
              <c:tx>
                <c:rich>
                  <a:bodyPr/>
                  <a:lstStyle/>
                  <a:p>
                    <a:r>
                      <a:rPr lang="en-US" dirty="0"/>
                      <a:t>£301k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C23-4B50-A2AE-9D072C6A49AF}"/>
                </c:ext>
              </c:extLst>
            </c:dLbl>
            <c:dLbl>
              <c:idx val="2"/>
              <c:layout>
                <c:manualLayout>
                  <c:x val="4.1884381627399509E-3"/>
                  <c:y val="0.23922374719512504"/>
                </c:manualLayout>
              </c:layout>
              <c:tx>
                <c:rich>
                  <a:bodyPr/>
                  <a:lstStyle/>
                  <a:p>
                    <a:r>
                      <a:rPr lang="en-US" dirty="0"/>
                      <a:t>£645k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C23-4B50-A2AE-9D072C6A49AF}"/>
                </c:ext>
              </c:extLst>
            </c:dLbl>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Minimum</c:v>
                </c:pt>
                <c:pt idx="1">
                  <c:v>Moderate</c:v>
                </c:pt>
                <c:pt idx="2">
                  <c:v>Comfortable</c:v>
                </c:pt>
              </c:strCache>
            </c:strRef>
          </c:cat>
          <c:val>
            <c:numRef>
              <c:f>Sheet1!$B$2:$B$4</c:f>
              <c:numCache>
                <c:formatCode>General</c:formatCode>
                <c:ptCount val="3"/>
                <c:pt idx="0">
                  <c:v>44</c:v>
                </c:pt>
                <c:pt idx="1">
                  <c:v>301</c:v>
                </c:pt>
                <c:pt idx="2">
                  <c:v>645</c:v>
                </c:pt>
              </c:numCache>
            </c:numRef>
          </c:val>
          <c:extLst>
            <c:ext xmlns:c16="http://schemas.microsoft.com/office/drawing/2014/chart" uri="{C3380CC4-5D6E-409C-BE32-E72D297353CC}">
              <c16:uniqueId val="{00000000-0F72-42C3-AC87-F77FD557493C}"/>
            </c:ext>
          </c:extLst>
        </c:ser>
        <c:ser>
          <c:idx val="1"/>
          <c:order val="1"/>
          <c:tx>
            <c:strRef>
              <c:f>Sheet1!$C$1</c:f>
              <c:strCache>
                <c:ptCount val="1"/>
                <c:pt idx="0">
                  <c:v>2024</c:v>
                </c:pt>
              </c:strCache>
            </c:strRef>
          </c:tx>
          <c:spPr>
            <a:solidFill>
              <a:schemeClr val="accent2"/>
            </a:solidFill>
            <a:ln w="6350">
              <a:noFill/>
              <a:prstDash val="solid"/>
            </a:ln>
          </c:spPr>
          <c:invertIfNegative val="0"/>
          <c:dLbls>
            <c:dLbl>
              <c:idx val="0"/>
              <c:layout>
                <c:manualLayout>
                  <c:x val="-2.0942190813699755E-3"/>
                  <c:y val="5.6483384754404418E-2"/>
                </c:manualLayout>
              </c:layout>
              <c:tx>
                <c:rich>
                  <a:bodyPr/>
                  <a:lstStyle/>
                  <a:p>
                    <a:r>
                      <a:rPr lang="en-US" dirty="0"/>
                      <a:t>£63k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C23-4B50-A2AE-9D072C6A49AF}"/>
                </c:ext>
              </c:extLst>
            </c:dLbl>
            <c:dLbl>
              <c:idx val="1"/>
              <c:layout>
                <c:manualLayout>
                  <c:x val="-8.3768763254799018E-3"/>
                  <c:y val="0.24586885128387859"/>
                </c:manualLayout>
              </c:layout>
              <c:tx>
                <c:rich>
                  <a:bodyPr/>
                  <a:lstStyle/>
                  <a:p>
                    <a:r>
                      <a:rPr lang="en-US" sz="1200" dirty="0">
                        <a:solidFill>
                          <a:schemeClr val="bg1"/>
                        </a:solidFill>
                      </a:rPr>
                      <a:t>£459k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C23-4B50-A2AE-9D072C6A49AF}"/>
                </c:ext>
              </c:extLst>
            </c:dLbl>
            <c:dLbl>
              <c:idx val="2"/>
              <c:layout>
                <c:manualLayout>
                  <c:x val="-6.2826572441100799E-3"/>
                  <c:y val="0.27244926763889249"/>
                </c:manualLayout>
              </c:layout>
              <c:tx>
                <c:rich>
                  <a:bodyPr/>
                  <a:lstStyle/>
                  <a:p>
                    <a:r>
                      <a:rPr lang="en-US" dirty="0"/>
                      <a:t>£738k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C23-4B50-A2AE-9D072C6A49AF}"/>
                </c:ext>
              </c:extLst>
            </c:dLbl>
            <c:spPr>
              <a:noFill/>
              <a:ln>
                <a:noFill/>
              </a:ln>
              <a:effectLst/>
            </c:spPr>
            <c:txPr>
              <a:bodyPr wrap="square" lIns="38100" tIns="19050" rIns="38100" bIns="19050" anchor="ctr">
                <a:spAutoFit/>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Minimum</c:v>
                </c:pt>
                <c:pt idx="1">
                  <c:v>Moderate</c:v>
                </c:pt>
                <c:pt idx="2">
                  <c:v>Comfortable</c:v>
                </c:pt>
              </c:strCache>
            </c:strRef>
          </c:cat>
          <c:val>
            <c:numRef>
              <c:f>Sheet1!$C$2:$C$4</c:f>
              <c:numCache>
                <c:formatCode>General</c:formatCode>
                <c:ptCount val="3"/>
                <c:pt idx="0">
                  <c:v>63</c:v>
                </c:pt>
                <c:pt idx="1">
                  <c:v>459</c:v>
                </c:pt>
                <c:pt idx="2">
                  <c:v>738</c:v>
                </c:pt>
              </c:numCache>
            </c:numRef>
          </c:val>
          <c:extLst>
            <c:ext xmlns:c16="http://schemas.microsoft.com/office/drawing/2014/chart" uri="{C3380CC4-5D6E-409C-BE32-E72D297353CC}">
              <c16:uniqueId val="{00000001-0F72-42C3-AC87-F77FD557493C}"/>
            </c:ext>
          </c:extLst>
        </c:ser>
        <c:dLbls>
          <c:showLegendKey val="0"/>
          <c:showVal val="1"/>
          <c:showCatName val="0"/>
          <c:showSerName val="0"/>
          <c:showPercent val="0"/>
          <c:showBubbleSize val="0"/>
        </c:dLbls>
        <c:gapWidth val="10"/>
        <c:axId val="1844775104"/>
        <c:axId val="1844770304"/>
      </c:barChart>
      <c:lineChart>
        <c:grouping val="standard"/>
        <c:varyColors val="0"/>
        <c:ser>
          <c:idx val="2"/>
          <c:order val="2"/>
          <c:tx>
            <c:strRef>
              <c:f>Sheet1!$D$1</c:f>
              <c:strCache>
                <c:ptCount val="1"/>
                <c:pt idx="0">
                  <c:v>Average pension pot </c:v>
                </c:pt>
              </c:strCache>
            </c:strRef>
          </c:tx>
          <c:spPr>
            <a:ln w="28575" cap="sq">
              <a:solidFill>
                <a:schemeClr val="accent3"/>
              </a:solidFill>
              <a:prstDash val="solid"/>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4-EC23-4B50-A2AE-9D072C6A49AF}"/>
                </c:ext>
              </c:extLst>
            </c:dLbl>
            <c:dLbl>
              <c:idx val="1"/>
              <c:delete val="1"/>
              <c:extLst>
                <c:ext xmlns:c15="http://schemas.microsoft.com/office/drawing/2012/chart" uri="{CE6537A1-D6FC-4f65-9D91-7224C49458BB}"/>
                <c:ext xmlns:c16="http://schemas.microsoft.com/office/drawing/2014/chart" uri="{C3380CC4-5D6E-409C-BE32-E72D297353CC}">
                  <c16:uniqueId val="{00000003-EC23-4B50-A2AE-9D072C6A49AF}"/>
                </c:ext>
              </c:extLst>
            </c:dLbl>
            <c:dLbl>
              <c:idx val="2"/>
              <c:tx>
                <c:rich>
                  <a:bodyPr wrap="square" lIns="38100" tIns="19050" rIns="38100" bIns="19050" anchor="ctr">
                    <a:spAutoFit/>
                  </a:bodyPr>
                  <a:lstStyle/>
                  <a:p>
                    <a:pPr>
                      <a:defRPr>
                        <a:solidFill>
                          <a:schemeClr val="bg1"/>
                        </a:solidFill>
                      </a:defRPr>
                    </a:pPr>
                    <a:r>
                      <a:rPr lang="en-US" b="1" dirty="0">
                        <a:solidFill>
                          <a:schemeClr val="bg1"/>
                        </a:solidFill>
                      </a:rPr>
                      <a:t>£69.5k</a:t>
                    </a:r>
                  </a:p>
                </c:rich>
              </c:tx>
              <c:spPr>
                <a:solidFill>
                  <a:schemeClr val="accent3"/>
                </a:solid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C23-4B50-A2AE-9D072C6A49A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Minimum</c:v>
                </c:pt>
                <c:pt idx="1">
                  <c:v>Moderate</c:v>
                </c:pt>
                <c:pt idx="2">
                  <c:v>Comfortable</c:v>
                </c:pt>
              </c:strCache>
            </c:strRef>
          </c:cat>
          <c:val>
            <c:numRef>
              <c:f>Sheet1!$D$2:$D$4</c:f>
              <c:numCache>
                <c:formatCode>General</c:formatCode>
                <c:ptCount val="3"/>
                <c:pt idx="0">
                  <c:v>69.480999999999995</c:v>
                </c:pt>
                <c:pt idx="1">
                  <c:v>69.480999999999995</c:v>
                </c:pt>
                <c:pt idx="2">
                  <c:v>69.480999999999995</c:v>
                </c:pt>
              </c:numCache>
            </c:numRef>
          </c:val>
          <c:smooth val="0"/>
          <c:extLst>
            <c:ext xmlns:c16="http://schemas.microsoft.com/office/drawing/2014/chart" uri="{C3380CC4-5D6E-409C-BE32-E72D297353CC}">
              <c16:uniqueId val="{00000002-0F72-42C3-AC87-F77FD557493C}"/>
            </c:ext>
          </c:extLst>
        </c:ser>
        <c:ser>
          <c:idx val="3"/>
          <c:order val="3"/>
          <c:tx>
            <c:strRef>
              <c:f>Sheet1!$E$1</c:f>
              <c:strCache>
                <c:ptCount val="1"/>
                <c:pt idx="0">
                  <c:v>Pension pot top 10%</c:v>
                </c:pt>
              </c:strCache>
            </c:strRef>
          </c:tx>
          <c:spPr>
            <a:ln>
              <a:solidFill>
                <a:schemeClr val="accent5"/>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B-EC23-4B50-A2AE-9D072C6A49AF}"/>
                </c:ext>
              </c:extLst>
            </c:dLbl>
            <c:dLbl>
              <c:idx val="1"/>
              <c:delete val="1"/>
              <c:extLst>
                <c:ext xmlns:c15="http://schemas.microsoft.com/office/drawing/2012/chart" uri="{CE6537A1-D6FC-4f65-9D91-7224C49458BB}"/>
                <c:ext xmlns:c16="http://schemas.microsoft.com/office/drawing/2014/chart" uri="{C3380CC4-5D6E-409C-BE32-E72D297353CC}">
                  <c16:uniqueId val="{0000000A-EC23-4B50-A2AE-9D072C6A49AF}"/>
                </c:ext>
              </c:extLst>
            </c:dLbl>
            <c:dLbl>
              <c:idx val="2"/>
              <c:tx>
                <c:rich>
                  <a:bodyPr/>
                  <a:lstStyle/>
                  <a:p>
                    <a:r>
                      <a:rPr lang="en-US"/>
                      <a:t>£</a:t>
                    </a:r>
                    <a:fld id="{30AEAA20-AF84-4F57-9D10-A7656FB5F8A5}" type="VALUE">
                      <a:rPr lang="en-US" smtClean="0"/>
                      <a:pPr/>
                      <a:t>[VALUE]</a:t>
                    </a:fld>
                    <a:r>
                      <a:rPr lang="en-US"/>
                      <a:t>k</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C23-4B50-A2AE-9D072C6A49AF}"/>
                </c:ext>
              </c:extLst>
            </c:dLbl>
            <c:spPr>
              <a:solidFill>
                <a:schemeClr val="accent5"/>
              </a:solid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Minimum</c:v>
                </c:pt>
                <c:pt idx="1">
                  <c:v>Moderate</c:v>
                </c:pt>
                <c:pt idx="2">
                  <c:v>Comfortable</c:v>
                </c:pt>
              </c:strCache>
            </c:strRef>
          </c:cat>
          <c:val>
            <c:numRef>
              <c:f>Sheet1!$E$2:$E$4</c:f>
              <c:numCache>
                <c:formatCode>General</c:formatCode>
                <c:ptCount val="3"/>
                <c:pt idx="0">
                  <c:v>374.5</c:v>
                </c:pt>
                <c:pt idx="1">
                  <c:v>374.5</c:v>
                </c:pt>
                <c:pt idx="2">
                  <c:v>374.5</c:v>
                </c:pt>
              </c:numCache>
            </c:numRef>
          </c:val>
          <c:smooth val="0"/>
          <c:extLst>
            <c:ext xmlns:c16="http://schemas.microsoft.com/office/drawing/2014/chart" uri="{C3380CC4-5D6E-409C-BE32-E72D297353CC}">
              <c16:uniqueId val="{00000009-EC23-4B50-A2AE-9D072C6A49AF}"/>
            </c:ext>
          </c:extLst>
        </c:ser>
        <c:dLbls>
          <c:showLegendKey val="0"/>
          <c:showVal val="1"/>
          <c:showCatName val="0"/>
          <c:showSerName val="0"/>
          <c:showPercent val="0"/>
          <c:showBubbleSize val="0"/>
        </c:dLbls>
        <c:marker val="1"/>
        <c:smooth val="0"/>
        <c:axId val="1844775104"/>
        <c:axId val="1844770304"/>
      </c:lineChart>
      <c:catAx>
        <c:axId val="1844775104"/>
        <c:scaling>
          <c:orientation val="minMax"/>
        </c:scaling>
        <c:delete val="0"/>
        <c:axPos val="b"/>
        <c:numFmt formatCode="General" sourceLinked="1"/>
        <c:majorTickMark val="none"/>
        <c:minorTickMark val="none"/>
        <c:tickLblPos val="low"/>
        <c:spPr>
          <a:noFill/>
          <a:ln w="12700" cap="flat" cmpd="sng" algn="ctr">
            <a:solidFill>
              <a:schemeClr val="dk1"/>
            </a:solidFill>
            <a:prstDash val="solid"/>
            <a:round/>
          </a:ln>
          <a:effectLst/>
        </c:spPr>
        <c:txPr>
          <a:bodyPr/>
          <a:lstStyle/>
          <a:p>
            <a:pPr>
              <a:defRPr sz="1000" b="0">
                <a:latin typeface="+mn-lt"/>
                <a:ea typeface="+mn-lt"/>
                <a:cs typeface="+mn-lt"/>
              </a:defRPr>
            </a:pPr>
            <a:endParaRPr lang="en-US"/>
          </a:p>
        </c:txPr>
        <c:crossAx val="1844770304"/>
        <c:crosses val="autoZero"/>
        <c:auto val="1"/>
        <c:lblAlgn val="ctr"/>
        <c:lblOffset val="100"/>
        <c:noMultiLvlLbl val="0"/>
      </c:catAx>
      <c:valAx>
        <c:axId val="1844770304"/>
        <c:scaling>
          <c:orientation val="minMax"/>
        </c:scaling>
        <c:delete val="0"/>
        <c:axPos val="l"/>
        <c:numFmt formatCode="#,##0" sourceLinked="0"/>
        <c:majorTickMark val="none"/>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rgbClr val="000000">
                    <a:tint val="75000"/>
                    <a:shade val="95000"/>
                    <a:satMod val="105000"/>
                  </a:srgbClr>
                </a:solidFill>
                <a:prstDash val="solid"/>
                <a:round/>
              </a14:hiddenLine>
            </a:ext>
          </a:extLst>
        </c:spPr>
        <c:txPr>
          <a:bodyPr/>
          <a:lstStyle/>
          <a:p>
            <a:pPr>
              <a:defRPr sz="1000" b="0">
                <a:latin typeface="+mn-lt"/>
                <a:ea typeface="+mn-lt"/>
                <a:cs typeface="+mn-lt"/>
              </a:defRPr>
            </a:pPr>
            <a:endParaRPr lang="en-US"/>
          </a:p>
        </c:txPr>
        <c:crossAx val="1844775104"/>
        <c:crosses val="autoZero"/>
        <c:crossBetween val="between"/>
      </c:valAx>
      <c:spPr>
        <a:noFill/>
        <a:ln>
          <a:noFill/>
        </a:ln>
        <a:effectLst/>
        <a:extLst>
          <a:ext uri="{91240B29-F687-4F45-9708-019B960494DF}">
            <a14:hiddenLine xmlns:a14="http://schemas.microsoft.com/office/drawing/2010/main">
              <a:noFill/>
            </a14:hiddenLine>
          </a:ext>
        </a:extLst>
      </c:spPr>
    </c:plotArea>
    <c:legend>
      <c:legendPos val="b"/>
      <c:legendEntry>
        <c:idx val="0"/>
        <c:txPr>
          <a:bodyPr/>
          <a:lstStyle/>
          <a:p>
            <a:pPr>
              <a:defRPr>
                <a:latin typeface="+mn-lt"/>
                <a:ea typeface="+mn-ea"/>
              </a:defRPr>
            </a:pPr>
            <a:endParaRPr lang="en-US"/>
          </a:p>
        </c:txPr>
      </c:legendEntry>
      <c:legendEntry>
        <c:idx val="1"/>
        <c:txPr>
          <a:bodyPr/>
          <a:lstStyle/>
          <a:p>
            <a:pPr>
              <a:defRPr>
                <a:latin typeface="+mn-lt"/>
                <a:ea typeface="+mn-ea"/>
              </a:defRPr>
            </a:pPr>
            <a:endParaRPr lang="en-US"/>
          </a:p>
        </c:txPr>
      </c:legendEntry>
      <c:legendEntry>
        <c:idx val="2"/>
        <c:txPr>
          <a:bodyPr/>
          <a:lstStyle/>
          <a:p>
            <a:pPr>
              <a:defRPr>
                <a:latin typeface="+mn-lt"/>
                <a:ea typeface="+mn-ea"/>
              </a:defRPr>
            </a:pPr>
            <a:endParaRPr lang="en-US"/>
          </a:p>
        </c:txPr>
      </c:legendEntry>
      <c:layout>
        <c:manualLayout>
          <c:xMode val="edge"/>
          <c:yMode val="edge"/>
          <c:x val="0"/>
          <c:y val="0.92066282635458518"/>
          <c:w val="0.9753028908633179"/>
          <c:h val="5.6693464226186784E-2"/>
        </c:manualLayout>
      </c:layout>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a:extLst>
      <a:ext uri="{91240B29-F687-4F45-9708-019B960494DF}">
        <a14:hiddenLine xmlns:a14="http://schemas.microsoft.com/office/drawing/2010/main" w="9525" cap="flat" cmpd="sng" algn="ctr">
          <a:noFill/>
          <a:prstDash val="solid"/>
        </a14:hiddenLine>
      </a:ext>
    </a:extLst>
  </c:spPr>
  <c:txPr>
    <a:bodyPr/>
    <a:lstStyle/>
    <a:p>
      <a:pPr>
        <a:defRPr sz="10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325992936800204"/>
          <c:y val="6.5233044979880417E-2"/>
          <c:w val="0.64326238562360905"/>
          <c:h val="0.79454164833911689"/>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B7-4A4C-87C9-86C6200648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B7-4A4C-87C9-86C6200648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B7-4A4C-87C9-86C620064876}"/>
              </c:ext>
            </c:extLst>
          </c:dPt>
          <c:dLbls>
            <c:dLbl>
              <c:idx val="0"/>
              <c:tx>
                <c:rich>
                  <a:bodyPr/>
                  <a:lstStyle/>
                  <a:p>
                    <a:fld id="{10E46A18-E2E4-43A0-B260-435A1A36D72F}" type="VALUE">
                      <a:rPr lang="en-US">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3B7-4A4C-87C9-86C620064876}"/>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Guaranteed Income </c:v>
                </c:pt>
                <c:pt idx="1">
                  <c:v>Flexible Income </c:v>
                </c:pt>
                <c:pt idx="2">
                  <c:v>Cash</c:v>
                </c:pt>
              </c:strCache>
            </c:strRef>
          </c:cat>
          <c:val>
            <c:numRef>
              <c:f>Sheet1!$B$2:$B$4</c:f>
              <c:numCache>
                <c:formatCode>0%</c:formatCode>
                <c:ptCount val="3"/>
                <c:pt idx="0">
                  <c:v>0.4</c:v>
                </c:pt>
                <c:pt idx="1">
                  <c:v>0.4</c:v>
                </c:pt>
                <c:pt idx="2">
                  <c:v>0.2</c:v>
                </c:pt>
              </c:numCache>
            </c:numRef>
          </c:val>
          <c:extLst>
            <c:ext xmlns:c16="http://schemas.microsoft.com/office/drawing/2014/chart" uri="{C3380CC4-5D6E-409C-BE32-E72D297353CC}">
              <c16:uniqueId val="{00000006-23B7-4A4C-87C9-86C62006487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
          <c:y val="0.13237622794584819"/>
          <c:w val="0.39068735929695525"/>
          <c:h val="0.7352475441083036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130415496309367E-2"/>
          <c:y val="5.4825046674436176E-2"/>
          <c:w val="0.49852780132325886"/>
          <c:h val="0.7958142988508006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CF-4B68-9C45-B7E2E5E2EE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CF-4B68-9C45-B7E2E5E2EE9B}"/>
              </c:ext>
            </c:extLst>
          </c:dPt>
          <c:dLbls>
            <c:dLbl>
              <c:idx val="0"/>
              <c:tx>
                <c:rich>
                  <a:bodyPr/>
                  <a:lstStyle/>
                  <a:p>
                    <a:fld id="{10E46A18-E2E4-43A0-B260-435A1A36D72F}" type="VALUE">
                      <a:rPr lang="en-US">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F-4B68-9C45-B7E2E5E2EE9B}"/>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Equities</c:v>
                </c:pt>
                <c:pt idx="1">
                  <c:v>Fixed Income</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C5CF-4B68-9C45-B7E2E5E2EE9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9247127608179007"/>
          <c:y val="0.13891607125002253"/>
          <c:w val="0.40100843684075149"/>
          <c:h val="0.3578695803972285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1"/>
            </a:solidFill>
            <a:ln>
              <a:noFill/>
            </a:ln>
          </c:spPr>
          <c:explosion val="9"/>
          <c:dPt>
            <c:idx val="0"/>
            <c:bubble3D val="0"/>
            <c:explosion val="0"/>
            <c:spPr>
              <a:solidFill>
                <a:schemeClr val="accent3"/>
              </a:solidFill>
              <a:ln w="19050">
                <a:noFill/>
              </a:ln>
              <a:effectLst/>
            </c:spPr>
            <c:extLst>
              <c:ext xmlns:c16="http://schemas.microsoft.com/office/drawing/2014/chart" uri="{C3380CC4-5D6E-409C-BE32-E72D297353CC}">
                <c16:uniqueId val="{00000001-3996-4F41-BF3F-262EB67F3287}"/>
              </c:ext>
            </c:extLst>
          </c:dPt>
          <c:dPt>
            <c:idx val="1"/>
            <c:bubble3D val="0"/>
            <c:explosion val="0"/>
            <c:spPr>
              <a:solidFill>
                <a:schemeClr val="accent5"/>
              </a:solidFill>
              <a:ln w="19050">
                <a:noFill/>
              </a:ln>
              <a:effectLst/>
            </c:spPr>
            <c:extLst>
              <c:ext xmlns:c16="http://schemas.microsoft.com/office/drawing/2014/chart" uri="{C3380CC4-5D6E-409C-BE32-E72D297353CC}">
                <c16:uniqueId val="{00000003-3996-4F41-BF3F-262EB67F3287}"/>
              </c:ext>
            </c:extLst>
          </c:dPt>
          <c:dPt>
            <c:idx val="2"/>
            <c:bubble3D val="0"/>
            <c:explosion val="0"/>
            <c:spPr>
              <a:solidFill>
                <a:schemeClr val="accent2"/>
              </a:solidFill>
              <a:ln w="19050">
                <a:noFill/>
              </a:ln>
              <a:effectLst/>
            </c:spPr>
            <c:extLst>
              <c:ext xmlns:c16="http://schemas.microsoft.com/office/drawing/2014/chart" uri="{C3380CC4-5D6E-409C-BE32-E72D297353CC}">
                <c16:uniqueId val="{00000005-3996-4F41-BF3F-262EB67F3287}"/>
              </c:ext>
            </c:extLst>
          </c:dPt>
          <c:dPt>
            <c:idx val="3"/>
            <c:bubble3D val="0"/>
            <c:explosion val="0"/>
            <c:spPr>
              <a:solidFill>
                <a:schemeClr val="tx2"/>
              </a:solidFill>
              <a:ln w="19050">
                <a:noFill/>
              </a:ln>
              <a:effectLst/>
            </c:spPr>
            <c:extLst>
              <c:ext xmlns:c16="http://schemas.microsoft.com/office/drawing/2014/chart" uri="{C3380CC4-5D6E-409C-BE32-E72D297353CC}">
                <c16:uniqueId val="{00000007-3996-4F41-BF3F-262EB67F3287}"/>
              </c:ext>
            </c:extLst>
          </c:dPt>
          <c:cat>
            <c:strRef>
              <c:f>Sheet1!$A$2:$A$5</c:f>
              <c:strCache>
                <c:ptCount val="4"/>
                <c:pt idx="0">
                  <c:v>Cash</c:v>
                </c:pt>
                <c:pt idx="1">
                  <c:v>Alts</c:v>
                </c:pt>
                <c:pt idx="2">
                  <c:v>FI</c:v>
                </c:pt>
                <c:pt idx="3">
                  <c:v>Eq</c:v>
                </c:pt>
              </c:strCache>
            </c:strRef>
          </c:cat>
          <c:val>
            <c:numRef>
              <c:f>Sheet1!$B$2:$B$5</c:f>
              <c:numCache>
                <c:formatCode>0%</c:formatCode>
                <c:ptCount val="4"/>
                <c:pt idx="0">
                  <c:v>0.03</c:v>
                </c:pt>
                <c:pt idx="1">
                  <c:v>0.04</c:v>
                </c:pt>
                <c:pt idx="2">
                  <c:v>0.51</c:v>
                </c:pt>
                <c:pt idx="3">
                  <c:v>0.42</c:v>
                </c:pt>
              </c:numCache>
            </c:numRef>
          </c:val>
          <c:extLst>
            <c:ext xmlns:c16="http://schemas.microsoft.com/office/drawing/2014/chart" uri="{C3380CC4-5D6E-409C-BE32-E72D297353CC}">
              <c16:uniqueId val="{00000008-3996-4F41-BF3F-262EB67F3287}"/>
            </c:ext>
          </c:extLst>
        </c:ser>
        <c:dLbls>
          <c:showLegendKey val="0"/>
          <c:showVal val="0"/>
          <c:showCatName val="0"/>
          <c:showSerName val="0"/>
          <c:showPercent val="0"/>
          <c:showBubbleSize val="0"/>
          <c:showLeaderLines val="1"/>
        </c:dLbls>
        <c:firstSliceAng val="2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1"/>
            </a:solidFill>
            <a:ln>
              <a:noFill/>
            </a:ln>
          </c:spPr>
          <c:explosion val="9"/>
          <c:dPt>
            <c:idx val="0"/>
            <c:bubble3D val="0"/>
            <c:explosion val="0"/>
            <c:spPr>
              <a:solidFill>
                <a:schemeClr val="accent3"/>
              </a:solidFill>
              <a:ln w="19050">
                <a:noFill/>
              </a:ln>
              <a:effectLst/>
            </c:spPr>
            <c:extLst>
              <c:ext xmlns:c16="http://schemas.microsoft.com/office/drawing/2014/chart" uri="{C3380CC4-5D6E-409C-BE32-E72D297353CC}">
                <c16:uniqueId val="{00000001-43E0-4532-8B48-55EF00016C0F}"/>
              </c:ext>
            </c:extLst>
          </c:dPt>
          <c:dPt>
            <c:idx val="1"/>
            <c:bubble3D val="0"/>
            <c:explosion val="0"/>
            <c:spPr>
              <a:solidFill>
                <a:schemeClr val="accent5"/>
              </a:solidFill>
              <a:ln w="19050">
                <a:noFill/>
              </a:ln>
              <a:effectLst/>
            </c:spPr>
            <c:extLst>
              <c:ext xmlns:c16="http://schemas.microsoft.com/office/drawing/2014/chart" uri="{C3380CC4-5D6E-409C-BE32-E72D297353CC}">
                <c16:uniqueId val="{00000003-43E0-4532-8B48-55EF00016C0F}"/>
              </c:ext>
            </c:extLst>
          </c:dPt>
          <c:dPt>
            <c:idx val="2"/>
            <c:bubble3D val="0"/>
            <c:explosion val="0"/>
            <c:spPr>
              <a:solidFill>
                <a:schemeClr val="accent2"/>
              </a:solidFill>
              <a:ln w="19050">
                <a:noFill/>
              </a:ln>
              <a:effectLst/>
            </c:spPr>
            <c:extLst>
              <c:ext xmlns:c16="http://schemas.microsoft.com/office/drawing/2014/chart" uri="{C3380CC4-5D6E-409C-BE32-E72D297353CC}">
                <c16:uniqueId val="{00000005-43E0-4532-8B48-55EF00016C0F}"/>
              </c:ext>
            </c:extLst>
          </c:dPt>
          <c:dPt>
            <c:idx val="3"/>
            <c:bubble3D val="0"/>
            <c:explosion val="0"/>
            <c:spPr>
              <a:solidFill>
                <a:schemeClr val="tx2"/>
              </a:solidFill>
              <a:ln w="19050">
                <a:noFill/>
              </a:ln>
              <a:effectLst/>
            </c:spPr>
            <c:extLst>
              <c:ext xmlns:c16="http://schemas.microsoft.com/office/drawing/2014/chart" uri="{C3380CC4-5D6E-409C-BE32-E72D297353CC}">
                <c16:uniqueId val="{00000007-43E0-4532-8B48-55EF00016C0F}"/>
              </c:ext>
            </c:extLst>
          </c:dPt>
          <c:cat>
            <c:strRef>
              <c:f>Sheet1!$A$2:$A$5</c:f>
              <c:strCache>
                <c:ptCount val="4"/>
                <c:pt idx="0">
                  <c:v>Cash</c:v>
                </c:pt>
                <c:pt idx="1">
                  <c:v>Alts</c:v>
                </c:pt>
                <c:pt idx="2">
                  <c:v>FI</c:v>
                </c:pt>
                <c:pt idx="3">
                  <c:v>Eq</c:v>
                </c:pt>
              </c:strCache>
            </c:strRef>
          </c:cat>
          <c:val>
            <c:numRef>
              <c:f>Sheet1!$B$2:$B$5</c:f>
              <c:numCache>
                <c:formatCode>0%</c:formatCode>
                <c:ptCount val="4"/>
                <c:pt idx="0">
                  <c:v>0.03</c:v>
                </c:pt>
                <c:pt idx="1">
                  <c:v>0.04</c:v>
                </c:pt>
                <c:pt idx="2">
                  <c:v>0.41</c:v>
                </c:pt>
                <c:pt idx="3">
                  <c:v>0.52</c:v>
                </c:pt>
              </c:numCache>
            </c:numRef>
          </c:val>
          <c:extLst>
            <c:ext xmlns:c16="http://schemas.microsoft.com/office/drawing/2014/chart" uri="{C3380CC4-5D6E-409C-BE32-E72D297353CC}">
              <c16:uniqueId val="{00000008-43E0-4532-8B48-55EF00016C0F}"/>
            </c:ext>
          </c:extLst>
        </c:ser>
        <c:dLbls>
          <c:showLegendKey val="0"/>
          <c:showVal val="0"/>
          <c:showCatName val="0"/>
          <c:showSerName val="0"/>
          <c:showPercent val="0"/>
          <c:showBubbleSize val="0"/>
          <c:showLeaderLines val="1"/>
        </c:dLbls>
        <c:firstSliceAng val="2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1"/>
            </a:solidFill>
            <a:ln>
              <a:noFill/>
            </a:ln>
          </c:spPr>
          <c:explosion val="9"/>
          <c:dPt>
            <c:idx val="0"/>
            <c:bubble3D val="0"/>
            <c:explosion val="0"/>
            <c:spPr>
              <a:solidFill>
                <a:schemeClr val="accent3"/>
              </a:solidFill>
              <a:ln w="19050">
                <a:noFill/>
              </a:ln>
              <a:effectLst/>
            </c:spPr>
            <c:extLst>
              <c:ext xmlns:c16="http://schemas.microsoft.com/office/drawing/2014/chart" uri="{C3380CC4-5D6E-409C-BE32-E72D297353CC}">
                <c16:uniqueId val="{00000001-C8B1-4376-B575-1EA74E588852}"/>
              </c:ext>
            </c:extLst>
          </c:dPt>
          <c:dPt>
            <c:idx val="1"/>
            <c:bubble3D val="0"/>
            <c:explosion val="0"/>
            <c:spPr>
              <a:solidFill>
                <a:schemeClr val="accent5"/>
              </a:solidFill>
              <a:ln w="19050">
                <a:noFill/>
              </a:ln>
              <a:effectLst/>
            </c:spPr>
            <c:extLst>
              <c:ext xmlns:c16="http://schemas.microsoft.com/office/drawing/2014/chart" uri="{C3380CC4-5D6E-409C-BE32-E72D297353CC}">
                <c16:uniqueId val="{00000003-C8B1-4376-B575-1EA74E588852}"/>
              </c:ext>
            </c:extLst>
          </c:dPt>
          <c:dPt>
            <c:idx val="2"/>
            <c:bubble3D val="0"/>
            <c:explosion val="0"/>
            <c:spPr>
              <a:solidFill>
                <a:schemeClr val="accent2"/>
              </a:solidFill>
              <a:ln w="19050">
                <a:noFill/>
              </a:ln>
              <a:effectLst/>
            </c:spPr>
            <c:extLst>
              <c:ext xmlns:c16="http://schemas.microsoft.com/office/drawing/2014/chart" uri="{C3380CC4-5D6E-409C-BE32-E72D297353CC}">
                <c16:uniqueId val="{00000005-C8B1-4376-B575-1EA74E588852}"/>
              </c:ext>
            </c:extLst>
          </c:dPt>
          <c:dPt>
            <c:idx val="3"/>
            <c:bubble3D val="0"/>
            <c:explosion val="0"/>
            <c:spPr>
              <a:solidFill>
                <a:schemeClr val="tx2"/>
              </a:solidFill>
              <a:ln w="19050">
                <a:noFill/>
              </a:ln>
              <a:effectLst/>
            </c:spPr>
            <c:extLst>
              <c:ext xmlns:c16="http://schemas.microsoft.com/office/drawing/2014/chart" uri="{C3380CC4-5D6E-409C-BE32-E72D297353CC}">
                <c16:uniqueId val="{00000007-C8B1-4376-B575-1EA74E588852}"/>
              </c:ext>
            </c:extLst>
          </c:dPt>
          <c:cat>
            <c:strRef>
              <c:f>Sheet1!$A$2:$A$5</c:f>
              <c:strCache>
                <c:ptCount val="4"/>
                <c:pt idx="0">
                  <c:v>Cash</c:v>
                </c:pt>
                <c:pt idx="1">
                  <c:v>Alts</c:v>
                </c:pt>
                <c:pt idx="2">
                  <c:v>FI</c:v>
                </c:pt>
                <c:pt idx="3">
                  <c:v>Eq</c:v>
                </c:pt>
              </c:strCache>
            </c:strRef>
          </c:cat>
          <c:val>
            <c:numRef>
              <c:f>Sheet1!$B$2:$B$5</c:f>
              <c:numCache>
                <c:formatCode>0%</c:formatCode>
                <c:ptCount val="4"/>
                <c:pt idx="0">
                  <c:v>0.03</c:v>
                </c:pt>
                <c:pt idx="1">
                  <c:v>0.04</c:v>
                </c:pt>
                <c:pt idx="2">
                  <c:v>0.28000000000000003</c:v>
                </c:pt>
                <c:pt idx="3">
                  <c:v>0.65</c:v>
                </c:pt>
              </c:numCache>
            </c:numRef>
          </c:val>
          <c:extLst>
            <c:ext xmlns:c16="http://schemas.microsoft.com/office/drawing/2014/chart" uri="{C3380CC4-5D6E-409C-BE32-E72D297353CC}">
              <c16:uniqueId val="{00000008-C8B1-4376-B575-1EA74E588852}"/>
            </c:ext>
          </c:extLst>
        </c:ser>
        <c:dLbls>
          <c:showLegendKey val="0"/>
          <c:showVal val="0"/>
          <c:showCatName val="0"/>
          <c:showSerName val="0"/>
          <c:showPercent val="0"/>
          <c:showBubbleSize val="0"/>
          <c:showLeaderLines val="1"/>
        </c:dLbls>
        <c:firstSliceAng val="2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1"/>
            </a:solidFill>
            <a:ln>
              <a:noFill/>
            </a:ln>
          </c:spPr>
          <c:explosion val="25"/>
          <c:dPt>
            <c:idx val="0"/>
            <c:bubble3D val="0"/>
            <c:explosion val="0"/>
            <c:spPr>
              <a:solidFill>
                <a:schemeClr val="accent3"/>
              </a:solidFill>
              <a:ln w="19050">
                <a:noFill/>
              </a:ln>
              <a:effectLst/>
            </c:spPr>
            <c:extLst>
              <c:ext xmlns:c16="http://schemas.microsoft.com/office/drawing/2014/chart" uri="{C3380CC4-5D6E-409C-BE32-E72D297353CC}">
                <c16:uniqueId val="{00000001-3764-421E-94DB-E9E5A0D539B4}"/>
              </c:ext>
            </c:extLst>
          </c:dPt>
          <c:dPt>
            <c:idx val="1"/>
            <c:bubble3D val="0"/>
            <c:explosion val="0"/>
            <c:spPr>
              <a:solidFill>
                <a:schemeClr val="accent5"/>
              </a:solidFill>
              <a:ln w="19050">
                <a:noFill/>
              </a:ln>
              <a:effectLst/>
            </c:spPr>
            <c:extLst>
              <c:ext xmlns:c16="http://schemas.microsoft.com/office/drawing/2014/chart" uri="{C3380CC4-5D6E-409C-BE32-E72D297353CC}">
                <c16:uniqueId val="{00000003-3764-421E-94DB-E9E5A0D539B4}"/>
              </c:ext>
            </c:extLst>
          </c:dPt>
          <c:dPt>
            <c:idx val="2"/>
            <c:bubble3D val="0"/>
            <c:explosion val="0"/>
            <c:spPr>
              <a:solidFill>
                <a:schemeClr val="accent2"/>
              </a:solidFill>
              <a:ln w="19050">
                <a:noFill/>
              </a:ln>
              <a:effectLst/>
            </c:spPr>
            <c:extLst>
              <c:ext xmlns:c16="http://schemas.microsoft.com/office/drawing/2014/chart" uri="{C3380CC4-5D6E-409C-BE32-E72D297353CC}">
                <c16:uniqueId val="{00000005-3764-421E-94DB-E9E5A0D539B4}"/>
              </c:ext>
            </c:extLst>
          </c:dPt>
          <c:dPt>
            <c:idx val="3"/>
            <c:bubble3D val="0"/>
            <c:explosion val="0"/>
            <c:spPr>
              <a:solidFill>
                <a:schemeClr val="tx2"/>
              </a:solidFill>
              <a:ln w="19050">
                <a:noFill/>
              </a:ln>
              <a:effectLst/>
            </c:spPr>
            <c:extLst>
              <c:ext xmlns:c16="http://schemas.microsoft.com/office/drawing/2014/chart" uri="{C3380CC4-5D6E-409C-BE32-E72D297353CC}">
                <c16:uniqueId val="{00000007-3764-421E-94DB-E9E5A0D539B4}"/>
              </c:ext>
            </c:extLst>
          </c:dPt>
          <c:cat>
            <c:strRef>
              <c:f>Sheet1!$A$2:$A$5</c:f>
              <c:strCache>
                <c:ptCount val="4"/>
                <c:pt idx="0">
                  <c:v>Cash</c:v>
                </c:pt>
                <c:pt idx="1">
                  <c:v>Alts</c:v>
                </c:pt>
                <c:pt idx="2">
                  <c:v>FI</c:v>
                </c:pt>
                <c:pt idx="3">
                  <c:v>Eq</c:v>
                </c:pt>
              </c:strCache>
            </c:strRef>
          </c:cat>
          <c:val>
            <c:numRef>
              <c:f>Sheet1!$B$2:$B$5</c:f>
              <c:numCache>
                <c:formatCode>0%</c:formatCode>
                <c:ptCount val="4"/>
                <c:pt idx="0">
                  <c:v>0.03</c:v>
                </c:pt>
                <c:pt idx="1">
                  <c:v>0</c:v>
                </c:pt>
                <c:pt idx="2">
                  <c:v>0.14000000000000001</c:v>
                </c:pt>
                <c:pt idx="3">
                  <c:v>0.83</c:v>
                </c:pt>
              </c:numCache>
            </c:numRef>
          </c:val>
          <c:extLst>
            <c:ext xmlns:c16="http://schemas.microsoft.com/office/drawing/2014/chart" uri="{C3380CC4-5D6E-409C-BE32-E72D297353CC}">
              <c16:uniqueId val="{00000008-3764-421E-94DB-E9E5A0D539B4}"/>
            </c:ext>
          </c:extLst>
        </c:ser>
        <c:dLbls>
          <c:showLegendKey val="0"/>
          <c:showVal val="0"/>
          <c:showCatName val="0"/>
          <c:showSerName val="0"/>
          <c:showPercent val="0"/>
          <c:showBubbleSize val="0"/>
          <c:showLeaderLines val="1"/>
        </c:dLbls>
        <c:firstSliceAng val="2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6350">
              <a:solidFill>
                <a:srgbClr val="FFFFFF"/>
              </a:solidFill>
              <a:prstDash val="solid"/>
            </a:ln>
          </c:spPr>
          <c:dPt>
            <c:idx val="0"/>
            <c:bubble3D val="0"/>
            <c:spPr>
              <a:solidFill>
                <a:schemeClr val="dk2"/>
              </a:solidFill>
              <a:ln w="6350">
                <a:solidFill>
                  <a:srgbClr val="FFFFFF"/>
                </a:solidFill>
                <a:prstDash val="solid"/>
              </a:ln>
            </c:spPr>
            <c:extLst>
              <c:ext xmlns:c16="http://schemas.microsoft.com/office/drawing/2014/chart" uri="{C3380CC4-5D6E-409C-BE32-E72D297353CC}">
                <c16:uniqueId val="{00000001-4943-4550-A4D5-E08AFCE7D065}"/>
              </c:ext>
            </c:extLst>
          </c:dPt>
          <c:dPt>
            <c:idx val="1"/>
            <c:bubble3D val="0"/>
            <c:spPr>
              <a:solidFill>
                <a:schemeClr val="accent2"/>
              </a:solidFill>
              <a:ln w="6350">
                <a:solidFill>
                  <a:srgbClr val="FFFFFF"/>
                </a:solidFill>
                <a:prstDash val="solid"/>
              </a:ln>
            </c:spPr>
            <c:extLst>
              <c:ext xmlns:c16="http://schemas.microsoft.com/office/drawing/2014/chart" uri="{C3380CC4-5D6E-409C-BE32-E72D297353CC}">
                <c16:uniqueId val="{00000003-4943-4550-A4D5-E08AFCE7D065}"/>
              </c:ext>
            </c:extLst>
          </c:dPt>
          <c:dPt>
            <c:idx val="2"/>
            <c:bubble3D val="0"/>
            <c:spPr>
              <a:solidFill>
                <a:schemeClr val="accent1"/>
              </a:solidFill>
              <a:ln w="6350">
                <a:solidFill>
                  <a:srgbClr val="FFFFFF"/>
                </a:solidFill>
                <a:prstDash val="solid"/>
              </a:ln>
            </c:spPr>
            <c:extLst>
              <c:ext xmlns:c16="http://schemas.microsoft.com/office/drawing/2014/chart" uri="{C3380CC4-5D6E-409C-BE32-E72D297353CC}">
                <c16:uniqueId val="{00000005-4943-4550-A4D5-E08AFCE7D065}"/>
              </c:ext>
            </c:extLst>
          </c:dPt>
          <c:dPt>
            <c:idx val="3"/>
            <c:bubble3D val="0"/>
            <c:spPr>
              <a:solidFill>
                <a:schemeClr val="accent3"/>
              </a:solidFill>
              <a:ln w="6350">
                <a:solidFill>
                  <a:srgbClr val="FFFFFF"/>
                </a:solidFill>
                <a:prstDash val="solid"/>
              </a:ln>
            </c:spPr>
            <c:extLst>
              <c:ext xmlns:c16="http://schemas.microsoft.com/office/drawing/2014/chart" uri="{C3380CC4-5D6E-409C-BE32-E72D297353CC}">
                <c16:uniqueId val="{00000007-4943-4550-A4D5-E08AFCE7D065}"/>
              </c:ext>
            </c:extLst>
          </c:dPt>
          <c:dPt>
            <c:idx val="4"/>
            <c:bubble3D val="0"/>
            <c:spPr>
              <a:solidFill>
                <a:schemeClr val="accent4"/>
              </a:solidFill>
              <a:ln w="6350">
                <a:solidFill>
                  <a:srgbClr val="FFFFFF"/>
                </a:solidFill>
                <a:prstDash val="solid"/>
              </a:ln>
            </c:spPr>
            <c:extLst>
              <c:ext xmlns:c16="http://schemas.microsoft.com/office/drawing/2014/chart" uri="{C3380CC4-5D6E-409C-BE32-E72D297353CC}">
                <c16:uniqueId val="{00000009-4943-4550-A4D5-E08AFCE7D065}"/>
              </c:ext>
            </c:extLst>
          </c:dPt>
          <c:dPt>
            <c:idx val="5"/>
            <c:bubble3D val="0"/>
            <c:spPr>
              <a:solidFill>
                <a:schemeClr val="accent5"/>
              </a:solidFill>
              <a:ln w="6350">
                <a:solidFill>
                  <a:srgbClr val="FFFFFF"/>
                </a:solidFill>
                <a:prstDash val="solid"/>
              </a:ln>
            </c:spPr>
            <c:extLst>
              <c:ext xmlns:c16="http://schemas.microsoft.com/office/drawing/2014/chart" uri="{C3380CC4-5D6E-409C-BE32-E72D297353CC}">
                <c16:uniqueId val="{0000000B-4943-4550-A4D5-E08AFCE7D065}"/>
              </c:ext>
            </c:extLst>
          </c:dPt>
          <c:dPt>
            <c:idx val="6"/>
            <c:bubble3D val="0"/>
            <c:spPr>
              <a:solidFill>
                <a:schemeClr val="accent6"/>
              </a:solidFill>
              <a:ln w="6350">
                <a:solidFill>
                  <a:srgbClr val="FFFFFF"/>
                </a:solidFill>
                <a:prstDash val="solid"/>
              </a:ln>
            </c:spPr>
            <c:extLst>
              <c:ext xmlns:c16="http://schemas.microsoft.com/office/drawing/2014/chart" uri="{C3380CC4-5D6E-409C-BE32-E72D297353CC}">
                <c16:uniqueId val="{0000000D-4943-4550-A4D5-E08AFCE7D065}"/>
              </c:ext>
            </c:extLst>
          </c:dPt>
          <c:dPt>
            <c:idx val="7"/>
            <c:bubble3D val="0"/>
            <c:spPr>
              <a:solidFill>
                <a:srgbClr val="9180FF"/>
              </a:solidFill>
              <a:ln w="6350">
                <a:solidFill>
                  <a:srgbClr val="FFFFFF"/>
                </a:solidFill>
                <a:prstDash val="solid"/>
              </a:ln>
            </c:spPr>
            <c:extLst>
              <c:ext xmlns:c16="http://schemas.microsoft.com/office/drawing/2014/chart" uri="{C3380CC4-5D6E-409C-BE32-E72D297353CC}">
                <c16:uniqueId val="{0000000F-4943-4550-A4D5-E08AFCE7D065}"/>
              </c:ext>
            </c:extLst>
          </c:dPt>
          <c:dPt>
            <c:idx val="8"/>
            <c:bubble3D val="0"/>
            <c:spPr>
              <a:solidFill>
                <a:srgbClr val="3831A0"/>
              </a:solidFill>
              <a:ln w="6350">
                <a:solidFill>
                  <a:srgbClr val="FFFFFF"/>
                </a:solidFill>
                <a:prstDash val="solid"/>
              </a:ln>
            </c:spPr>
            <c:extLst>
              <c:ext xmlns:c16="http://schemas.microsoft.com/office/drawing/2014/chart" uri="{C3380CC4-5D6E-409C-BE32-E72D297353CC}">
                <c16:uniqueId val="{00000011-4943-4550-A4D5-E08AFCE7D065}"/>
              </c:ext>
            </c:extLst>
          </c:dPt>
          <c:dPt>
            <c:idx val="9"/>
            <c:bubble3D val="0"/>
            <c:spPr>
              <a:solidFill>
                <a:srgbClr val="05A2C2"/>
              </a:solidFill>
              <a:ln w="6350">
                <a:solidFill>
                  <a:srgbClr val="FFFFFF"/>
                </a:solidFill>
                <a:prstDash val="solid"/>
              </a:ln>
            </c:spPr>
            <c:extLst>
              <c:ext xmlns:c16="http://schemas.microsoft.com/office/drawing/2014/chart" uri="{C3380CC4-5D6E-409C-BE32-E72D297353CC}">
                <c16:uniqueId val="{00000013-4943-4550-A4D5-E08AFCE7D065}"/>
              </c:ext>
            </c:extLst>
          </c:dPt>
          <c:dPt>
            <c:idx val="10"/>
            <c:bubble3D val="0"/>
            <c:spPr>
              <a:solidFill>
                <a:srgbClr val="003C70"/>
              </a:solidFill>
              <a:ln w="6350">
                <a:solidFill>
                  <a:srgbClr val="FFFFFF"/>
                </a:solidFill>
                <a:prstDash val="solid"/>
              </a:ln>
            </c:spPr>
            <c:extLst>
              <c:ext xmlns:c16="http://schemas.microsoft.com/office/drawing/2014/chart" uri="{C3380CC4-5D6E-409C-BE32-E72D297353CC}">
                <c16:uniqueId val="{00000015-4943-4550-A4D5-E08AFCE7D065}"/>
              </c:ext>
            </c:extLst>
          </c:dPt>
          <c:dPt>
            <c:idx val="11"/>
            <c:bubble3D val="0"/>
            <c:spPr>
              <a:solidFill>
                <a:srgbClr val="667AFF"/>
              </a:solidFill>
              <a:ln w="6350">
                <a:solidFill>
                  <a:srgbClr val="FFFFFF"/>
                </a:solidFill>
                <a:prstDash val="solid"/>
              </a:ln>
            </c:spPr>
            <c:extLst>
              <c:ext xmlns:c16="http://schemas.microsoft.com/office/drawing/2014/chart" uri="{C3380CC4-5D6E-409C-BE32-E72D297353CC}">
                <c16:uniqueId val="{00000017-4943-4550-A4D5-E08AFCE7D065}"/>
              </c:ext>
            </c:extLst>
          </c:dPt>
          <c:dPt>
            <c:idx val="12"/>
            <c:bubble3D val="0"/>
            <c:spPr>
              <a:solidFill>
                <a:srgbClr val="000000"/>
              </a:solidFill>
              <a:ln w="6350">
                <a:solidFill>
                  <a:srgbClr val="FFFFFF"/>
                </a:solidFill>
                <a:prstDash val="solid"/>
              </a:ln>
            </c:spPr>
            <c:extLst>
              <c:ext xmlns:c16="http://schemas.microsoft.com/office/drawing/2014/chart" uri="{C3380CC4-5D6E-409C-BE32-E72D297353CC}">
                <c16:uniqueId val="{00000019-4943-4550-A4D5-E08AFCE7D065}"/>
              </c:ext>
            </c:extLst>
          </c:dPt>
          <c:dPt>
            <c:idx val="13"/>
            <c:bubble3D val="0"/>
            <c:spPr>
              <a:solidFill>
                <a:srgbClr val="949494"/>
              </a:solidFill>
              <a:ln w="6350">
                <a:solidFill>
                  <a:srgbClr val="FFFFFF"/>
                </a:solidFill>
                <a:prstDash val="solid"/>
              </a:ln>
            </c:spPr>
            <c:extLst>
              <c:ext xmlns:c16="http://schemas.microsoft.com/office/drawing/2014/chart" uri="{C3380CC4-5D6E-409C-BE32-E72D297353CC}">
                <c16:uniqueId val="{0000001B-4943-4550-A4D5-E08AFCE7D065}"/>
              </c:ext>
            </c:extLst>
          </c:dPt>
          <c:cat>
            <c:strRef>
              <c:f>Sheet1!$A$2:$A$15</c:f>
              <c:strCache>
                <c:ptCount val="14"/>
                <c:pt idx="0">
                  <c:v>US</c:v>
                </c:pt>
                <c:pt idx="1">
                  <c:v>UK</c:v>
                </c:pt>
                <c:pt idx="2">
                  <c:v>Europe ex-UK</c:v>
                </c:pt>
                <c:pt idx="3">
                  <c:v>Japan</c:v>
                </c:pt>
                <c:pt idx="4">
                  <c:v>Emerging Markets</c:v>
                </c:pt>
                <c:pt idx="5">
                  <c:v>Pacific ex-Japan</c:v>
                </c:pt>
                <c:pt idx="6">
                  <c:v>Global Small &amp; Mid Caps</c:v>
                </c:pt>
                <c:pt idx="7">
                  <c:v>Global Gov. Bonds</c:v>
                </c:pt>
                <c:pt idx="8">
                  <c:v>Global High Yield Credit</c:v>
                </c:pt>
                <c:pt idx="9">
                  <c:v>Global Investment Grade Credit</c:v>
                </c:pt>
                <c:pt idx="10">
                  <c:v>Emerging Market Debt</c:v>
                </c:pt>
                <c:pt idx="11">
                  <c:v>Option Income Strategy</c:v>
                </c:pt>
                <c:pt idx="12">
                  <c:v>Gold </c:v>
                </c:pt>
                <c:pt idx="13">
                  <c:v>Cash</c:v>
                </c:pt>
              </c:strCache>
            </c:strRef>
          </c:cat>
          <c:val>
            <c:numRef>
              <c:f>Sheet1!$B$2:$B$15</c:f>
              <c:numCache>
                <c:formatCode>General</c:formatCode>
                <c:ptCount val="14"/>
                <c:pt idx="0">
                  <c:v>12.4</c:v>
                </c:pt>
                <c:pt idx="1">
                  <c:v>4.7</c:v>
                </c:pt>
                <c:pt idx="2">
                  <c:v>3.4</c:v>
                </c:pt>
                <c:pt idx="3">
                  <c:v>2.2999999999999998</c:v>
                </c:pt>
                <c:pt idx="4">
                  <c:v>2.2999999999999998</c:v>
                </c:pt>
                <c:pt idx="5">
                  <c:v>1.7</c:v>
                </c:pt>
                <c:pt idx="6">
                  <c:v>0.8</c:v>
                </c:pt>
                <c:pt idx="7">
                  <c:v>26</c:v>
                </c:pt>
                <c:pt idx="8">
                  <c:v>15.3</c:v>
                </c:pt>
                <c:pt idx="9">
                  <c:v>10</c:v>
                </c:pt>
                <c:pt idx="10">
                  <c:v>5</c:v>
                </c:pt>
                <c:pt idx="11">
                  <c:v>4.2</c:v>
                </c:pt>
                <c:pt idx="12">
                  <c:v>3.8</c:v>
                </c:pt>
                <c:pt idx="13">
                  <c:v>8.3000000000000007</c:v>
                </c:pt>
              </c:numCache>
            </c:numRef>
          </c:val>
          <c:extLst>
            <c:ext xmlns:c16="http://schemas.microsoft.com/office/drawing/2014/chart" uri="{C3380CC4-5D6E-409C-BE32-E72D297353CC}">
              <c16:uniqueId val="{0000001C-4943-4550-A4D5-E08AFCE7D065}"/>
            </c:ext>
          </c:extLst>
        </c:ser>
        <c:dLbls>
          <c:showLegendKey val="0"/>
          <c:showVal val="0"/>
          <c:showCatName val="0"/>
          <c:showSerName val="0"/>
          <c:showPercent val="0"/>
          <c:showBubbleSize val="0"/>
          <c:showLeaderLines val="1"/>
        </c:dLbls>
        <c:firstSliceAng val="0"/>
        <c:holeSize val="54"/>
      </c:doughnutChart>
      <c:spPr>
        <a:noFill/>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c:spPr>
  <c:txPr>
    <a:bodyPr/>
    <a:lstStyle/>
    <a:p>
      <a:pPr>
        <a:defRPr sz="800"/>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tx2"/>
            </a:solidFill>
            <a:ln w="76200">
              <a:solidFill>
                <a:schemeClr val="bg1"/>
              </a:solidFill>
            </a:ln>
          </c:spPr>
          <c:dPt>
            <c:idx val="0"/>
            <c:bubble3D val="0"/>
            <c:spPr>
              <a:solidFill>
                <a:schemeClr val="tx2"/>
              </a:solidFill>
              <a:ln w="57150">
                <a:solidFill>
                  <a:schemeClr val="bg1"/>
                </a:solidFill>
              </a:ln>
              <a:effectLst/>
            </c:spPr>
            <c:extLst>
              <c:ext xmlns:c16="http://schemas.microsoft.com/office/drawing/2014/chart" uri="{C3380CC4-5D6E-409C-BE32-E72D297353CC}">
                <c16:uniqueId val="{00000001-16DD-4D73-90E2-28237560FC50}"/>
              </c:ext>
            </c:extLst>
          </c:dPt>
          <c:dPt>
            <c:idx val="1"/>
            <c:bubble3D val="0"/>
            <c:spPr>
              <a:solidFill>
                <a:schemeClr val="tx2"/>
              </a:solidFill>
              <a:ln w="76200">
                <a:solidFill>
                  <a:schemeClr val="bg1"/>
                </a:solidFill>
              </a:ln>
              <a:effectLst/>
            </c:spPr>
            <c:extLst>
              <c:ext xmlns:c16="http://schemas.microsoft.com/office/drawing/2014/chart" uri="{C3380CC4-5D6E-409C-BE32-E72D297353CC}">
                <c16:uniqueId val="{00000003-16DD-4D73-90E2-28237560FC50}"/>
              </c:ext>
            </c:extLst>
          </c:dPt>
          <c:dPt>
            <c:idx val="2"/>
            <c:bubble3D val="0"/>
            <c:spPr>
              <a:solidFill>
                <a:schemeClr val="tx2"/>
              </a:solidFill>
              <a:ln w="88900">
                <a:solidFill>
                  <a:schemeClr val="bg1"/>
                </a:solidFill>
              </a:ln>
              <a:effectLst/>
            </c:spPr>
            <c:extLst>
              <c:ext xmlns:c16="http://schemas.microsoft.com/office/drawing/2014/chart" uri="{C3380CC4-5D6E-409C-BE32-E72D297353CC}">
                <c16:uniqueId val="{00000005-16DD-4D73-90E2-28237560FC50}"/>
              </c:ext>
            </c:extLst>
          </c:dPt>
          <c:dPt>
            <c:idx val="3"/>
            <c:bubble3D val="0"/>
            <c:spPr>
              <a:solidFill>
                <a:schemeClr val="tx2"/>
              </a:solidFill>
              <a:ln w="101600">
                <a:solidFill>
                  <a:schemeClr val="bg1"/>
                </a:solidFill>
              </a:ln>
              <a:effectLst/>
            </c:spPr>
            <c:extLst>
              <c:ext xmlns:c16="http://schemas.microsoft.com/office/drawing/2014/chart" uri="{C3380CC4-5D6E-409C-BE32-E72D297353CC}">
                <c16:uniqueId val="{00000007-16DD-4D73-90E2-28237560FC50}"/>
              </c:ext>
            </c:extLst>
          </c:dPt>
          <c:cat>
            <c:strRef>
              <c:f>Sheet1!$A$2:$A$5</c:f>
              <c:strCache>
                <c:ptCount val="4"/>
                <c:pt idx="0">
                  <c:v>Equities</c:v>
                </c:pt>
                <c:pt idx="1">
                  <c:v>Fixed Income</c:v>
                </c:pt>
                <c:pt idx="2">
                  <c:v>Alternatives</c:v>
                </c:pt>
                <c:pt idx="3">
                  <c:v>Cash</c:v>
                </c:pt>
              </c:strCache>
            </c:strRef>
          </c:cat>
          <c:val>
            <c:numRef>
              <c:f>Sheet1!$B$2:$B$5</c:f>
              <c:numCache>
                <c:formatCode>General</c:formatCode>
                <c:ptCount val="4"/>
                <c:pt idx="0">
                  <c:v>27.6</c:v>
                </c:pt>
                <c:pt idx="1">
                  <c:v>56.3</c:v>
                </c:pt>
                <c:pt idx="2">
                  <c:v>8</c:v>
                </c:pt>
                <c:pt idx="3">
                  <c:v>8.3000000000000007</c:v>
                </c:pt>
              </c:numCache>
            </c:numRef>
          </c:val>
          <c:extLst>
            <c:ext xmlns:c16="http://schemas.microsoft.com/office/drawing/2014/chart" uri="{C3380CC4-5D6E-409C-BE32-E72D297353CC}">
              <c16:uniqueId val="{00000008-16DD-4D73-90E2-28237560FC50}"/>
            </c:ext>
          </c:extLst>
        </c:ser>
        <c:dLbls>
          <c:showLegendKey val="0"/>
          <c:showVal val="0"/>
          <c:showCatName val="0"/>
          <c:showSerName val="0"/>
          <c:showPercent val="0"/>
          <c:showBubbleSize val="0"/>
          <c:showLeaderLines val="1"/>
        </c:dLbls>
        <c:firstSliceAng val="0"/>
        <c:holeSize val="9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lumMod val="20000"/>
                <a:lumOff val="80000"/>
              </a:schemeClr>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2-6C1D-430D-A88E-0D2AE0BD49B7}"/>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1-6C1D-430D-A88E-0D2AE0BD49B7}"/>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46B4-46CC-827E-966F97961EBD}"/>
              </c:ext>
            </c:extLst>
          </c:dPt>
          <c:dPt>
            <c:idx val="3"/>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7-46B4-46CC-827E-966F97961EBD}"/>
              </c:ext>
            </c:extLst>
          </c:dPt>
          <c:dPt>
            <c:idx val="4"/>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9-46B4-46CC-827E-966F97961EBD}"/>
              </c:ext>
            </c:extLst>
          </c:dPt>
          <c:cat>
            <c:strRef>
              <c:f>Sheet1!$A$2:$A$6</c:f>
              <c:strCache>
                <c:ptCount val="5"/>
                <c:pt idx="0">
                  <c:v>Income withdrawals</c:v>
                </c:pt>
                <c:pt idx="1">
                  <c:v>Risk profiling</c:v>
                </c:pt>
                <c:pt idx="2">
                  <c:v>Advice suitability</c:v>
                </c:pt>
                <c:pt idx="3">
                  <c:v>Periodic review of suitability</c:v>
                </c:pt>
                <c:pt idx="4">
                  <c:v>Control frameworks</c:v>
                </c:pt>
              </c:strCache>
            </c:strRef>
          </c:cat>
          <c:val>
            <c:numRef>
              <c:f>Sheet1!$B$2:$B$6</c:f>
              <c:numCache>
                <c:formatCode>0%</c:formatCode>
                <c:ptCount val="5"/>
                <c:pt idx="0">
                  <c:v>0.2</c:v>
                </c:pt>
                <c:pt idx="1">
                  <c:v>0.2</c:v>
                </c:pt>
                <c:pt idx="2">
                  <c:v>0.2</c:v>
                </c:pt>
                <c:pt idx="3">
                  <c:v>0.2</c:v>
                </c:pt>
                <c:pt idx="4">
                  <c:v>0.2</c:v>
                </c:pt>
              </c:numCache>
            </c:numRef>
          </c:val>
          <c:extLst>
            <c:ext xmlns:c16="http://schemas.microsoft.com/office/drawing/2014/chart" uri="{C3380CC4-5D6E-409C-BE32-E72D297353CC}">
              <c16:uniqueId val="{00000000-6C1D-430D-A88E-0D2AE0BD49B7}"/>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86978397748925"/>
          <c:y val="5.1901687966773372E-2"/>
          <c:w val="0.62158718817428171"/>
          <c:h val="0.89619633980603775"/>
        </c:manualLayout>
      </c:layout>
      <c:doughnutChart>
        <c:varyColors val="1"/>
        <c:ser>
          <c:idx val="0"/>
          <c:order val="0"/>
          <c:tx>
            <c:strRef>
              <c:f>Sheet1!$B$1</c:f>
              <c:strCache>
                <c:ptCount val="1"/>
                <c:pt idx="0">
                  <c:v>Sales</c:v>
                </c:pt>
              </c:strCache>
            </c:strRef>
          </c:tx>
          <c:spPr>
            <a:solidFill>
              <a:schemeClr val="accent2">
                <a:lumMod val="20000"/>
                <a:lumOff val="80000"/>
              </a:schemeClr>
            </a:solidFill>
          </c:spPr>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1-D2CD-4552-B528-28C9998AC5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6C1D-430D-A88E-0D2AE0BD49B7}"/>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D2CD-4552-B528-28C9998AC5D2}"/>
              </c:ext>
            </c:extLst>
          </c:dPt>
          <c:dPt>
            <c:idx val="3"/>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7-D2CD-4552-B528-28C9998AC5D2}"/>
              </c:ext>
            </c:extLst>
          </c:dPt>
          <c:dPt>
            <c:idx val="4"/>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9-D2CD-4552-B528-28C9998AC5D2}"/>
              </c:ext>
            </c:extLst>
          </c:dPt>
          <c:cat>
            <c:strRef>
              <c:f>Sheet1!$A$2:$A$6</c:f>
              <c:strCache>
                <c:ptCount val="5"/>
                <c:pt idx="0">
                  <c:v>Income withdrawals</c:v>
                </c:pt>
                <c:pt idx="1">
                  <c:v>Risk profiling</c:v>
                </c:pt>
                <c:pt idx="2">
                  <c:v>Advice suitability</c:v>
                </c:pt>
                <c:pt idx="3">
                  <c:v>Periodic review of suitability</c:v>
                </c:pt>
                <c:pt idx="4">
                  <c:v>Control frameworks</c:v>
                </c:pt>
              </c:strCache>
            </c:strRef>
          </c:cat>
          <c:val>
            <c:numRef>
              <c:f>Sheet1!$B$2:$B$6</c:f>
              <c:numCache>
                <c:formatCode>0%</c:formatCode>
                <c:ptCount val="5"/>
                <c:pt idx="0">
                  <c:v>0.2</c:v>
                </c:pt>
                <c:pt idx="1">
                  <c:v>0.2</c:v>
                </c:pt>
                <c:pt idx="2">
                  <c:v>0.2</c:v>
                </c:pt>
                <c:pt idx="3">
                  <c:v>0.2</c:v>
                </c:pt>
                <c:pt idx="4">
                  <c:v>0.2</c:v>
                </c:pt>
              </c:numCache>
            </c:numRef>
          </c:val>
          <c:extLst>
            <c:ext xmlns:c16="http://schemas.microsoft.com/office/drawing/2014/chart" uri="{C3380CC4-5D6E-409C-BE32-E72D297353CC}">
              <c16:uniqueId val="{00000000-6C1D-430D-A88E-0D2AE0BD49B7}"/>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lumMod val="20000"/>
                <a:lumOff val="80000"/>
              </a:schemeClr>
            </a:solidFill>
          </c:spPr>
          <c:dPt>
            <c:idx val="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1-D2CD-4552-B528-28C9998AC5D2}"/>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1-6C1D-430D-A88E-0D2AE0BD49B7}"/>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D2CD-4552-B528-28C9998AC5D2}"/>
              </c:ext>
            </c:extLst>
          </c:dPt>
          <c:dPt>
            <c:idx val="3"/>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7-D2CD-4552-B528-28C9998AC5D2}"/>
              </c:ext>
            </c:extLst>
          </c:dPt>
          <c:dPt>
            <c:idx val="4"/>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9-D2CD-4552-B528-28C9998AC5D2}"/>
              </c:ext>
            </c:extLst>
          </c:dPt>
          <c:cat>
            <c:strRef>
              <c:f>Sheet1!$A$2:$A$6</c:f>
              <c:strCache>
                <c:ptCount val="5"/>
                <c:pt idx="0">
                  <c:v>Income withdrawals</c:v>
                </c:pt>
                <c:pt idx="1">
                  <c:v>Risk profiling</c:v>
                </c:pt>
                <c:pt idx="2">
                  <c:v>Advice suitability</c:v>
                </c:pt>
                <c:pt idx="3">
                  <c:v>Periodic review of suitability</c:v>
                </c:pt>
                <c:pt idx="4">
                  <c:v>Control frameworks</c:v>
                </c:pt>
              </c:strCache>
            </c:strRef>
          </c:cat>
          <c:val>
            <c:numRef>
              <c:f>Sheet1!$B$2:$B$6</c:f>
              <c:numCache>
                <c:formatCode>0%</c:formatCode>
                <c:ptCount val="5"/>
                <c:pt idx="0">
                  <c:v>0.2</c:v>
                </c:pt>
                <c:pt idx="1">
                  <c:v>0.2</c:v>
                </c:pt>
                <c:pt idx="2">
                  <c:v>0.2</c:v>
                </c:pt>
                <c:pt idx="3">
                  <c:v>0.2</c:v>
                </c:pt>
                <c:pt idx="4">
                  <c:v>0.2</c:v>
                </c:pt>
              </c:numCache>
            </c:numRef>
          </c:val>
          <c:extLst>
            <c:ext xmlns:c16="http://schemas.microsoft.com/office/drawing/2014/chart" uri="{C3380CC4-5D6E-409C-BE32-E72D297353CC}">
              <c16:uniqueId val="{00000000-6C1D-430D-A88E-0D2AE0BD49B7}"/>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904087409325679E-2"/>
          <c:y val="6.2631158259828207E-2"/>
          <c:w val="0.90039029893879863"/>
          <c:h val="0.69428988715013296"/>
        </c:manualLayout>
      </c:layout>
      <c:barChart>
        <c:barDir val="col"/>
        <c:grouping val="clustered"/>
        <c:varyColors val="0"/>
        <c:ser>
          <c:idx val="0"/>
          <c:order val="0"/>
          <c:tx>
            <c:strRef>
              <c:f>Sheet1!$B$1</c:f>
              <c:strCache>
                <c:ptCount val="1"/>
                <c:pt idx="0">
                  <c:v>Sales</c:v>
                </c:pt>
              </c:strCache>
            </c:strRef>
          </c:tx>
          <c:spPr>
            <a:ln w="6350">
              <a:solidFill>
                <a:srgbClr val="FFFFFF"/>
              </a:solidFill>
              <a:prstDash val="solid"/>
            </a:ln>
          </c:spPr>
          <c:invertIfNegative val="0"/>
          <c:dPt>
            <c:idx val="0"/>
            <c:invertIfNegative val="0"/>
            <c:bubble3D val="0"/>
            <c:spPr>
              <a:solidFill>
                <a:schemeClr val="dk2"/>
              </a:solidFill>
              <a:ln w="6350">
                <a:solidFill>
                  <a:srgbClr val="FFFFFF"/>
                </a:solidFill>
                <a:prstDash val="solid"/>
              </a:ln>
            </c:spPr>
            <c:extLst>
              <c:ext xmlns:c16="http://schemas.microsoft.com/office/drawing/2014/chart" uri="{C3380CC4-5D6E-409C-BE32-E72D297353CC}">
                <c16:uniqueId val="{00000001-4BF0-4DBD-A521-981EE40726A4}"/>
              </c:ext>
            </c:extLst>
          </c:dPt>
          <c:dPt>
            <c:idx val="1"/>
            <c:invertIfNegative val="0"/>
            <c:bubble3D val="0"/>
            <c:spPr>
              <a:solidFill>
                <a:schemeClr val="accent2"/>
              </a:solidFill>
              <a:ln w="6350">
                <a:solidFill>
                  <a:srgbClr val="FFFFFF"/>
                </a:solidFill>
                <a:prstDash val="solid"/>
              </a:ln>
            </c:spPr>
            <c:extLst>
              <c:ext xmlns:c16="http://schemas.microsoft.com/office/drawing/2014/chart" uri="{C3380CC4-5D6E-409C-BE32-E72D297353CC}">
                <c16:uniqueId val="{00000003-4BF0-4DBD-A521-981EE40726A4}"/>
              </c:ext>
            </c:extLst>
          </c:dPt>
          <c:dPt>
            <c:idx val="2"/>
            <c:invertIfNegative val="0"/>
            <c:bubble3D val="0"/>
            <c:spPr>
              <a:solidFill>
                <a:schemeClr val="accent1"/>
              </a:solidFill>
              <a:ln w="6350">
                <a:solidFill>
                  <a:srgbClr val="FFFFFF"/>
                </a:solidFill>
                <a:prstDash val="solid"/>
              </a:ln>
            </c:spPr>
            <c:extLst>
              <c:ext xmlns:c16="http://schemas.microsoft.com/office/drawing/2014/chart" uri="{C3380CC4-5D6E-409C-BE32-E72D297353CC}">
                <c16:uniqueId val="{00000005-4BF0-4DBD-A521-981EE40726A4}"/>
              </c:ext>
            </c:extLst>
          </c:dPt>
          <c:dLbls>
            <c:dLbl>
              <c:idx val="0"/>
              <c:spPr/>
              <c:txPr>
                <a:bodyPr/>
                <a:lstStyle/>
                <a:p>
                  <a:pPr>
                    <a:defRPr sz="1600" b="1">
                      <a:solidFill>
                        <a:srgbClr val="FFFFFF"/>
                      </a:solidFill>
                      <a:latin typeface="+mn-lt"/>
                      <a:ea typeface="+mn-ea"/>
                      <a:cs typeface="+mn-lt"/>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4BF0-4DBD-A521-981EE40726A4}"/>
                </c:ext>
              </c:extLst>
            </c:dLbl>
            <c:dLbl>
              <c:idx val="1"/>
              <c:spPr/>
              <c:txPr>
                <a:bodyPr/>
                <a:lstStyle/>
                <a:p>
                  <a:pPr>
                    <a:defRPr sz="1600" b="1">
                      <a:solidFill>
                        <a:srgbClr val="FFFFFF"/>
                      </a:solidFill>
                      <a:latin typeface="+mn-lt"/>
                      <a:ea typeface="+mn-ea"/>
                      <a:cs typeface="+mn-lt"/>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3-4BF0-4DBD-A521-981EE40726A4}"/>
                </c:ext>
              </c:extLst>
            </c:dLbl>
            <c:dLbl>
              <c:idx val="2"/>
              <c:spPr/>
              <c:txPr>
                <a:bodyPr/>
                <a:lstStyle/>
                <a:p>
                  <a:pPr>
                    <a:defRPr sz="1600" b="1">
                      <a:solidFill>
                        <a:srgbClr val="FFFFFF"/>
                      </a:solidFill>
                      <a:latin typeface="+mn-lt"/>
                      <a:ea typeface="+mn-ea"/>
                      <a:cs typeface="+mn-lt"/>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5-4BF0-4DBD-A521-981EE40726A4}"/>
                </c:ext>
              </c:extLst>
            </c:dLbl>
            <c:spPr>
              <a:noFill/>
              <a:ln>
                <a:noFill/>
              </a:ln>
              <a:effectLst/>
            </c:spPr>
            <c:txPr>
              <a:bodyPr/>
              <a:lstStyle/>
              <a:p>
                <a:pPr>
                  <a:defRPr sz="1600"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a:solidFill>
                        <a:srgbClr val="000000"/>
                      </a:solidFill>
                      <a:prstDash val="solid"/>
                    </a:ln>
                  </c:spPr>
                </c15:leaderLines>
              </c:ext>
            </c:extLst>
          </c:dLbls>
          <c:cat>
            <c:strRef>
              <c:f>Sheet1!$A$2:$A$4</c:f>
              <c:strCache>
                <c:ptCount val="3"/>
                <c:pt idx="0">
                  <c:v>Recommend different portoflios with drawdown in mind</c:v>
                </c:pt>
                <c:pt idx="1">
                  <c:v>Recommend the same portfolios, but may add a cash buffer </c:v>
                </c:pt>
                <c:pt idx="2">
                  <c:v>Recommend the same portoflios but may change the risk profile/asset allocation</c:v>
                </c:pt>
              </c:strCache>
            </c:strRef>
          </c:cat>
          <c:val>
            <c:numRef>
              <c:f>Sheet1!$B$2:$B$4</c:f>
              <c:numCache>
                <c:formatCode>0%</c:formatCode>
                <c:ptCount val="3"/>
                <c:pt idx="0">
                  <c:v>0.33</c:v>
                </c:pt>
                <c:pt idx="1">
                  <c:v>0.31</c:v>
                </c:pt>
                <c:pt idx="2">
                  <c:v>0.36</c:v>
                </c:pt>
              </c:numCache>
            </c:numRef>
          </c:val>
          <c:extLst>
            <c:ext xmlns:c16="http://schemas.microsoft.com/office/drawing/2014/chart" uri="{C3380CC4-5D6E-409C-BE32-E72D297353CC}">
              <c16:uniqueId val="{00000006-4BF0-4DBD-A521-981EE40726A4}"/>
            </c:ext>
          </c:extLst>
        </c:ser>
        <c:dLbls>
          <c:showLegendKey val="0"/>
          <c:showVal val="0"/>
          <c:showCatName val="0"/>
          <c:showSerName val="0"/>
          <c:showPercent val="0"/>
          <c:showBubbleSize val="0"/>
        </c:dLbls>
        <c:gapWidth val="10"/>
        <c:axId val="1718884288"/>
        <c:axId val="1718885248"/>
      </c:barChart>
      <c:catAx>
        <c:axId val="1718884288"/>
        <c:scaling>
          <c:orientation val="minMax"/>
        </c:scaling>
        <c:delete val="0"/>
        <c:axPos val="b"/>
        <c:numFmt formatCode="General" sourceLinked="1"/>
        <c:majorTickMark val="out"/>
        <c:minorTickMark val="none"/>
        <c:tickLblPos val="nextTo"/>
        <c:crossAx val="1718885248"/>
        <c:crosses val="autoZero"/>
        <c:auto val="1"/>
        <c:lblAlgn val="ctr"/>
        <c:lblOffset val="100"/>
        <c:noMultiLvlLbl val="0"/>
      </c:catAx>
      <c:valAx>
        <c:axId val="1718885248"/>
        <c:scaling>
          <c:orientation val="minMax"/>
        </c:scaling>
        <c:delete val="1"/>
        <c:axPos val="l"/>
        <c:numFmt formatCode="0%" sourceLinked="1"/>
        <c:majorTickMark val="out"/>
        <c:minorTickMark val="none"/>
        <c:tickLblPos val="nextTo"/>
        <c:crossAx val="1718884288"/>
        <c:crosses val="autoZero"/>
        <c:crossBetween val="between"/>
      </c:valAx>
      <c:spPr>
        <a:noFill/>
        <a:ln>
          <a:noFill/>
        </a:ln>
        <a:effectLst/>
        <a:extLst>
          <a:ext uri="{91240B29-F687-4F45-9708-019B960494DF}">
            <a14:hiddenLine xmlns:a14="http://schemas.microsoft.com/office/drawing/2010/main">
              <a:noFill/>
            </a14:hiddenLine>
          </a:ext>
        </a:ex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a:extLst>
      <a:ext uri="{91240B29-F687-4F45-9708-019B960494DF}">
        <a14:hiddenLine xmlns:a14="http://schemas.microsoft.com/office/drawing/2010/main" w="9525" cap="flat" cmpd="sng" algn="ctr">
          <a:noFill/>
          <a:prstDash val="solid"/>
        </a14:hiddenLine>
      </a:ext>
    </a:extLst>
  </c:spPr>
  <c:txPr>
    <a:bodyPr/>
    <a:lstStyle/>
    <a:p>
      <a:pPr>
        <a:defRPr sz="10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99651514571286"/>
          <c:y val="0.10739721305927652"/>
          <c:w val="0.75529496197191714"/>
          <c:h val="0.66015389116157741"/>
        </c:manualLayout>
      </c:layout>
      <c:barChart>
        <c:barDir val="col"/>
        <c:grouping val="clustered"/>
        <c:varyColors val="0"/>
        <c:ser>
          <c:idx val="0"/>
          <c:order val="0"/>
          <c:tx>
            <c:strRef>
              <c:f>Sequencing2022!$O$3</c:f>
              <c:strCache>
                <c:ptCount val="1"/>
                <c:pt idx="0">
                  <c:v>Investor - bad start</c:v>
                </c:pt>
              </c:strCache>
            </c:strRef>
          </c:tx>
          <c:spPr>
            <a:solidFill>
              <a:schemeClr val="accent1"/>
            </a:solidFill>
            <a:ln>
              <a:noFill/>
            </a:ln>
            <a:effectLst/>
          </c:spPr>
          <c:invertIfNegative val="0"/>
          <c:cat>
            <c:numRef>
              <c:f>Sequencing2022!$N$4:$N$19</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cat>
          <c:val>
            <c:numRef>
              <c:f>Sequencing2022!$O$4:$O$19</c:f>
              <c:numCache>
                <c:formatCode>[$€-2]\ #,##0;\-[$€-2]\ #,##0</c:formatCode>
                <c:ptCount val="16"/>
                <c:pt idx="0">
                  <c:v>300000</c:v>
                </c:pt>
                <c:pt idx="1">
                  <c:v>242377.37339136039</c:v>
                </c:pt>
                <c:pt idx="2">
                  <c:v>238081.29151256214</c:v>
                </c:pt>
                <c:pt idx="3">
                  <c:v>219456.3139794459</c:v>
                </c:pt>
                <c:pt idx="4">
                  <c:v>214294.24497893217</c:v>
                </c:pt>
                <c:pt idx="5">
                  <c:v>206244.7350903037</c:v>
                </c:pt>
                <c:pt idx="6">
                  <c:v>188989.72612861189</c:v>
                </c:pt>
                <c:pt idx="7">
                  <c:v>178603.85626540278</c:v>
                </c:pt>
                <c:pt idx="8">
                  <c:v>161888.20646527378</c:v>
                </c:pt>
                <c:pt idx="9">
                  <c:v>152157.73955450382</c:v>
                </c:pt>
                <c:pt idx="10">
                  <c:v>131306.56203621987</c:v>
                </c:pt>
                <c:pt idx="11">
                  <c:v>118651.2232358389</c:v>
                </c:pt>
                <c:pt idx="12">
                  <c:v>99715.57790970034</c:v>
                </c:pt>
                <c:pt idx="13">
                  <c:v>75302.854025135821</c:v>
                </c:pt>
                <c:pt idx="14">
                  <c:v>58526.244297572906</c:v>
                </c:pt>
                <c:pt idx="15">
                  <c:v>38652.657425270925</c:v>
                </c:pt>
              </c:numCache>
            </c:numRef>
          </c:val>
          <c:extLst>
            <c:ext xmlns:c16="http://schemas.microsoft.com/office/drawing/2014/chart" uri="{C3380CC4-5D6E-409C-BE32-E72D297353CC}">
              <c16:uniqueId val="{00000000-E88E-4481-9D94-9D14DA8A3499}"/>
            </c:ext>
          </c:extLst>
        </c:ser>
        <c:ser>
          <c:idx val="1"/>
          <c:order val="1"/>
          <c:tx>
            <c:strRef>
              <c:f>Sequencing2022!$R$3</c:f>
              <c:strCache>
                <c:ptCount val="1"/>
                <c:pt idx="0">
                  <c:v>Investor - good start</c:v>
                </c:pt>
              </c:strCache>
            </c:strRef>
          </c:tx>
          <c:spPr>
            <a:solidFill>
              <a:schemeClr val="accent2"/>
            </a:solidFill>
            <a:ln>
              <a:noFill/>
            </a:ln>
            <a:effectLst/>
          </c:spPr>
          <c:invertIfNegative val="0"/>
          <c:cat>
            <c:numRef>
              <c:f>Sequencing2022!$N$4:$N$19</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cat>
          <c:val>
            <c:numRef>
              <c:f>Sequencing2022!$R$4:$R$19</c:f>
              <c:numCache>
                <c:formatCode>[$€-2]\ #,##0;\-[$€-2]\ #,##0</c:formatCode>
                <c:ptCount val="16"/>
                <c:pt idx="0">
                  <c:v>300000</c:v>
                </c:pt>
                <c:pt idx="1">
                  <c:v>297151.6039200339</c:v>
                </c:pt>
                <c:pt idx="2">
                  <c:v>301655.72946723527</c:v>
                </c:pt>
                <c:pt idx="3">
                  <c:v>276449.10654936632</c:v>
                </c:pt>
                <c:pt idx="4">
                  <c:v>264336.41813098907</c:v>
                </c:pt>
                <c:pt idx="5">
                  <c:v>263069.35009025416</c:v>
                </c:pt>
                <c:pt idx="6">
                  <c:v>244593.80644214945</c:v>
                </c:pt>
                <c:pt idx="7">
                  <c:v>242118.06140905863</c:v>
                </c:pt>
                <c:pt idx="8">
                  <c:v>228044.90192683</c:v>
                </c:pt>
                <c:pt idx="9">
                  <c:v>220464.13486556179</c:v>
                </c:pt>
                <c:pt idx="10">
                  <c:v>203739.45131612531</c:v>
                </c:pt>
                <c:pt idx="11">
                  <c:v>194816.1707135186</c:v>
                </c:pt>
                <c:pt idx="12">
                  <c:v>187570.36139488121</c:v>
                </c:pt>
                <c:pt idx="13">
                  <c:v>167884.47970696347</c:v>
                </c:pt>
                <c:pt idx="14">
                  <c:v>157483.12256322749</c:v>
                </c:pt>
                <c:pt idx="15">
                  <c:v>115845.01283614602</c:v>
                </c:pt>
              </c:numCache>
            </c:numRef>
          </c:val>
          <c:extLst>
            <c:ext xmlns:c16="http://schemas.microsoft.com/office/drawing/2014/chart" uri="{C3380CC4-5D6E-409C-BE32-E72D297353CC}">
              <c16:uniqueId val="{00000001-E88E-4481-9D94-9D14DA8A3499}"/>
            </c:ext>
          </c:extLst>
        </c:ser>
        <c:dLbls>
          <c:showLegendKey val="0"/>
          <c:showVal val="0"/>
          <c:showCatName val="0"/>
          <c:showSerName val="0"/>
          <c:showPercent val="0"/>
          <c:showBubbleSize val="0"/>
        </c:dLbls>
        <c:gapWidth val="30"/>
        <c:axId val="677797935"/>
        <c:axId val="956292543"/>
      </c:barChart>
      <c:catAx>
        <c:axId val="677797935"/>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solidFill>
                    <a:latin typeface="+mj-lt"/>
                    <a:ea typeface="Aptos"/>
                    <a:cs typeface="Aptos"/>
                  </a:defRPr>
                </a:pPr>
                <a:r>
                  <a:rPr lang="en-GB"/>
                  <a:t>Year after retirement </a:t>
                </a:r>
              </a:p>
            </c:rich>
          </c:tx>
          <c:layout>
            <c:manualLayout>
              <c:xMode val="edge"/>
              <c:yMode val="edge"/>
              <c:x val="0.46512344904645353"/>
              <c:y val="0.842133004046366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Aptos"/>
                  <a:cs typeface="Aptos"/>
                </a:defRPr>
              </a:pPr>
              <a:endParaRPr lang="en-US"/>
            </a:p>
          </c:txPr>
        </c:title>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Aptos"/>
                <a:cs typeface="Aptos"/>
              </a:defRPr>
            </a:pPr>
            <a:endParaRPr lang="en-US"/>
          </a:p>
        </c:txPr>
        <c:crossAx val="956292543"/>
        <c:crosses val="autoZero"/>
        <c:auto val="1"/>
        <c:lblAlgn val="ctr"/>
        <c:lblOffset val="100"/>
        <c:noMultiLvlLbl val="0"/>
      </c:catAx>
      <c:valAx>
        <c:axId val="9562925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j-lt"/>
                    <a:ea typeface="Aptos"/>
                    <a:cs typeface="Aptos"/>
                  </a:defRPr>
                </a:pPr>
                <a:r>
                  <a:rPr lang="en-GB"/>
                  <a:t>Portfolio value</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j-lt"/>
                  <a:ea typeface="Aptos"/>
                  <a:cs typeface="Aptos"/>
                </a:defRPr>
              </a:pPr>
              <a:endParaRPr lang="en-US"/>
            </a:p>
          </c:txPr>
        </c:title>
        <c:numFmt formatCode="&quot;£&quot;#,##0_);\(&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Aptos"/>
                <a:cs typeface="Aptos"/>
              </a:defRPr>
            </a:pPr>
            <a:endParaRPr lang="en-US"/>
          </a:p>
        </c:txPr>
        <c:crossAx val="677797935"/>
        <c:crosses val="autoZero"/>
        <c:crossBetween val="between"/>
      </c:valAx>
      <c:spPr>
        <a:noFill/>
        <a:ln>
          <a:noFill/>
        </a:ln>
        <a:effectLst/>
      </c:spPr>
    </c:plotArea>
    <c:legend>
      <c:legendPos val="r"/>
      <c:layout>
        <c:manualLayout>
          <c:xMode val="edge"/>
          <c:yMode val="edge"/>
          <c:x val="0.87170518097983229"/>
          <c:y val="8.2062430640921322E-2"/>
          <c:w val="0.12333690226476414"/>
          <c:h val="0.2346096677782649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Aptos"/>
              <a:cs typeface="Apto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cap="flat" cmpd="sng" algn="ctr">
      <a:noFill/>
      <a:round/>
    </a:ln>
    <a:effectLst/>
  </c:spPr>
  <c:txPr>
    <a:bodyPr/>
    <a:lstStyle/>
    <a:p>
      <a:pPr>
        <a:defRPr sz="900">
          <a:solidFill>
            <a:schemeClr val="tx1"/>
          </a:solidFill>
          <a:latin typeface="+mj-lt"/>
          <a:ea typeface="Aptos"/>
          <a:cs typeface="Aptos"/>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28843870433202E-2"/>
          <c:y val="0.13358977946004036"/>
          <c:w val="0.93489323838225302"/>
          <c:h val="0.60495042500798824"/>
        </c:manualLayout>
      </c:layout>
      <c:areaChart>
        <c:grouping val="standard"/>
        <c:varyColors val="0"/>
        <c:ser>
          <c:idx val="0"/>
          <c:order val="0"/>
          <c:tx>
            <c:strRef>
              <c:f>Sheet1!$B$1</c:f>
              <c:strCache>
                <c:ptCount val="1"/>
                <c:pt idx="0">
                  <c:v>Series 1</c:v>
                </c:pt>
              </c:strCache>
            </c:strRef>
          </c:tx>
          <c:spPr>
            <a:solidFill>
              <a:schemeClr val="accent2"/>
            </a:solidFill>
            <a:ln w="6350">
              <a:solidFill>
                <a:srgbClr val="FFFFFF"/>
              </a:solidFill>
              <a:prstDash val="solid"/>
            </a:ln>
          </c:spPr>
          <c:cat>
            <c:numRef>
              <c:f>Sheet1!$A$2:$A$206</c:f>
              <c:numCache>
                <c:formatCode>m/d/yyyy</c:formatCode>
                <c:ptCount val="205"/>
                <c:pt idx="0">
                  <c:v>39264</c:v>
                </c:pt>
                <c:pt idx="1">
                  <c:v>39295</c:v>
                </c:pt>
                <c:pt idx="2">
                  <c:v>39326</c:v>
                </c:pt>
                <c:pt idx="3">
                  <c:v>39356</c:v>
                </c:pt>
                <c:pt idx="4">
                  <c:v>39387</c:v>
                </c:pt>
                <c:pt idx="5">
                  <c:v>39417</c:v>
                </c:pt>
                <c:pt idx="6">
                  <c:v>39448</c:v>
                </c:pt>
                <c:pt idx="7">
                  <c:v>39479</c:v>
                </c:pt>
                <c:pt idx="8">
                  <c:v>39508</c:v>
                </c:pt>
                <c:pt idx="9">
                  <c:v>39539</c:v>
                </c:pt>
                <c:pt idx="10">
                  <c:v>39569</c:v>
                </c:pt>
                <c:pt idx="11">
                  <c:v>39600</c:v>
                </c:pt>
                <c:pt idx="12">
                  <c:v>39630</c:v>
                </c:pt>
                <c:pt idx="13">
                  <c:v>39661</c:v>
                </c:pt>
                <c:pt idx="14">
                  <c:v>39692</c:v>
                </c:pt>
                <c:pt idx="15">
                  <c:v>39722</c:v>
                </c:pt>
                <c:pt idx="16">
                  <c:v>39753</c:v>
                </c:pt>
                <c:pt idx="17">
                  <c:v>39783</c:v>
                </c:pt>
                <c:pt idx="18">
                  <c:v>39814</c:v>
                </c:pt>
                <c:pt idx="19">
                  <c:v>39845</c:v>
                </c:pt>
                <c:pt idx="20">
                  <c:v>39873</c:v>
                </c:pt>
                <c:pt idx="21">
                  <c:v>39904</c:v>
                </c:pt>
                <c:pt idx="22">
                  <c:v>39934</c:v>
                </c:pt>
                <c:pt idx="23">
                  <c:v>39965</c:v>
                </c:pt>
                <c:pt idx="24">
                  <c:v>39995</c:v>
                </c:pt>
                <c:pt idx="25">
                  <c:v>40026</c:v>
                </c:pt>
                <c:pt idx="26">
                  <c:v>40057</c:v>
                </c:pt>
                <c:pt idx="27">
                  <c:v>40087</c:v>
                </c:pt>
                <c:pt idx="28">
                  <c:v>40118</c:v>
                </c:pt>
                <c:pt idx="29">
                  <c:v>40148</c:v>
                </c:pt>
                <c:pt idx="30">
                  <c:v>40179</c:v>
                </c:pt>
                <c:pt idx="31">
                  <c:v>40210</c:v>
                </c:pt>
                <c:pt idx="32">
                  <c:v>40238</c:v>
                </c:pt>
                <c:pt idx="33">
                  <c:v>40269</c:v>
                </c:pt>
                <c:pt idx="34">
                  <c:v>40299</c:v>
                </c:pt>
                <c:pt idx="35">
                  <c:v>40330</c:v>
                </c:pt>
                <c:pt idx="36">
                  <c:v>40360</c:v>
                </c:pt>
                <c:pt idx="37">
                  <c:v>40391</c:v>
                </c:pt>
                <c:pt idx="38">
                  <c:v>40422</c:v>
                </c:pt>
                <c:pt idx="39">
                  <c:v>40452</c:v>
                </c:pt>
                <c:pt idx="40">
                  <c:v>40483</c:v>
                </c:pt>
                <c:pt idx="41">
                  <c:v>40513</c:v>
                </c:pt>
                <c:pt idx="42">
                  <c:v>40544</c:v>
                </c:pt>
                <c:pt idx="43">
                  <c:v>40575</c:v>
                </c:pt>
                <c:pt idx="44">
                  <c:v>40603</c:v>
                </c:pt>
                <c:pt idx="45">
                  <c:v>40634</c:v>
                </c:pt>
                <c:pt idx="46">
                  <c:v>40664</c:v>
                </c:pt>
                <c:pt idx="47">
                  <c:v>40695</c:v>
                </c:pt>
                <c:pt idx="48">
                  <c:v>40725</c:v>
                </c:pt>
                <c:pt idx="49">
                  <c:v>40756</c:v>
                </c:pt>
                <c:pt idx="50">
                  <c:v>40787</c:v>
                </c:pt>
                <c:pt idx="51">
                  <c:v>40817</c:v>
                </c:pt>
                <c:pt idx="52">
                  <c:v>40848</c:v>
                </c:pt>
                <c:pt idx="53">
                  <c:v>40878</c:v>
                </c:pt>
                <c:pt idx="54">
                  <c:v>40909</c:v>
                </c:pt>
                <c:pt idx="55">
                  <c:v>40940</c:v>
                </c:pt>
                <c:pt idx="56">
                  <c:v>40969</c:v>
                </c:pt>
                <c:pt idx="57">
                  <c:v>41000</c:v>
                </c:pt>
                <c:pt idx="58">
                  <c:v>41030</c:v>
                </c:pt>
                <c:pt idx="59">
                  <c:v>41061</c:v>
                </c:pt>
                <c:pt idx="60">
                  <c:v>41091</c:v>
                </c:pt>
                <c:pt idx="61">
                  <c:v>41122</c:v>
                </c:pt>
                <c:pt idx="62">
                  <c:v>41153</c:v>
                </c:pt>
                <c:pt idx="63">
                  <c:v>41183</c:v>
                </c:pt>
                <c:pt idx="64">
                  <c:v>41214</c:v>
                </c:pt>
                <c:pt idx="65">
                  <c:v>41244</c:v>
                </c:pt>
                <c:pt idx="66">
                  <c:v>41275</c:v>
                </c:pt>
                <c:pt idx="67">
                  <c:v>41306</c:v>
                </c:pt>
                <c:pt idx="68">
                  <c:v>41334</c:v>
                </c:pt>
                <c:pt idx="69">
                  <c:v>41365</c:v>
                </c:pt>
                <c:pt idx="70">
                  <c:v>41395</c:v>
                </c:pt>
                <c:pt idx="71">
                  <c:v>41426</c:v>
                </c:pt>
                <c:pt idx="72">
                  <c:v>41456</c:v>
                </c:pt>
                <c:pt idx="73">
                  <c:v>41487</c:v>
                </c:pt>
                <c:pt idx="74">
                  <c:v>41518</c:v>
                </c:pt>
                <c:pt idx="75">
                  <c:v>41548</c:v>
                </c:pt>
                <c:pt idx="76">
                  <c:v>41579</c:v>
                </c:pt>
                <c:pt idx="77">
                  <c:v>41609</c:v>
                </c:pt>
                <c:pt idx="78">
                  <c:v>41640</c:v>
                </c:pt>
                <c:pt idx="79">
                  <c:v>41671</c:v>
                </c:pt>
                <c:pt idx="80">
                  <c:v>41699</c:v>
                </c:pt>
                <c:pt idx="81">
                  <c:v>41730</c:v>
                </c:pt>
                <c:pt idx="82">
                  <c:v>41760</c:v>
                </c:pt>
                <c:pt idx="83">
                  <c:v>41791</c:v>
                </c:pt>
                <c:pt idx="84">
                  <c:v>41821</c:v>
                </c:pt>
                <c:pt idx="85">
                  <c:v>41852</c:v>
                </c:pt>
                <c:pt idx="86">
                  <c:v>41883</c:v>
                </c:pt>
                <c:pt idx="87">
                  <c:v>41913</c:v>
                </c:pt>
                <c:pt idx="88">
                  <c:v>41944</c:v>
                </c:pt>
                <c:pt idx="89">
                  <c:v>41974</c:v>
                </c:pt>
                <c:pt idx="90">
                  <c:v>42005</c:v>
                </c:pt>
                <c:pt idx="91">
                  <c:v>42036</c:v>
                </c:pt>
                <c:pt idx="92">
                  <c:v>42064</c:v>
                </c:pt>
                <c:pt idx="93">
                  <c:v>42095</c:v>
                </c:pt>
                <c:pt idx="94">
                  <c:v>42125</c:v>
                </c:pt>
                <c:pt idx="95">
                  <c:v>42156</c:v>
                </c:pt>
                <c:pt idx="96">
                  <c:v>42186</c:v>
                </c:pt>
                <c:pt idx="97">
                  <c:v>42217</c:v>
                </c:pt>
                <c:pt idx="98">
                  <c:v>42248</c:v>
                </c:pt>
                <c:pt idx="99">
                  <c:v>42278</c:v>
                </c:pt>
                <c:pt idx="100">
                  <c:v>42309</c:v>
                </c:pt>
                <c:pt idx="101">
                  <c:v>42339</c:v>
                </c:pt>
                <c:pt idx="102">
                  <c:v>42370</c:v>
                </c:pt>
                <c:pt idx="103">
                  <c:v>42401</c:v>
                </c:pt>
                <c:pt idx="104">
                  <c:v>42430</c:v>
                </c:pt>
                <c:pt idx="105">
                  <c:v>42461</c:v>
                </c:pt>
                <c:pt idx="106">
                  <c:v>42491</c:v>
                </c:pt>
                <c:pt idx="107">
                  <c:v>42522</c:v>
                </c:pt>
                <c:pt idx="108">
                  <c:v>42552</c:v>
                </c:pt>
                <c:pt idx="109">
                  <c:v>42583</c:v>
                </c:pt>
                <c:pt idx="110">
                  <c:v>42614</c:v>
                </c:pt>
                <c:pt idx="111">
                  <c:v>42644</c:v>
                </c:pt>
                <c:pt idx="112">
                  <c:v>42675</c:v>
                </c:pt>
                <c:pt idx="113">
                  <c:v>42705</c:v>
                </c:pt>
                <c:pt idx="114">
                  <c:v>42736</c:v>
                </c:pt>
                <c:pt idx="115">
                  <c:v>42767</c:v>
                </c:pt>
                <c:pt idx="116">
                  <c:v>42795</c:v>
                </c:pt>
                <c:pt idx="117">
                  <c:v>42826</c:v>
                </c:pt>
                <c:pt idx="118">
                  <c:v>42856</c:v>
                </c:pt>
                <c:pt idx="119">
                  <c:v>42887</c:v>
                </c:pt>
                <c:pt idx="120">
                  <c:v>42917</c:v>
                </c:pt>
                <c:pt idx="121">
                  <c:v>42948</c:v>
                </c:pt>
                <c:pt idx="122">
                  <c:v>42979</c:v>
                </c:pt>
                <c:pt idx="123">
                  <c:v>43009</c:v>
                </c:pt>
                <c:pt idx="124">
                  <c:v>43040</c:v>
                </c:pt>
                <c:pt idx="125">
                  <c:v>43070</c:v>
                </c:pt>
                <c:pt idx="126">
                  <c:v>43101</c:v>
                </c:pt>
                <c:pt idx="127">
                  <c:v>43132</c:v>
                </c:pt>
                <c:pt idx="128">
                  <c:v>43160</c:v>
                </c:pt>
                <c:pt idx="129">
                  <c:v>43191</c:v>
                </c:pt>
                <c:pt idx="130">
                  <c:v>43221</c:v>
                </c:pt>
                <c:pt idx="131">
                  <c:v>43252</c:v>
                </c:pt>
                <c:pt idx="132">
                  <c:v>43282</c:v>
                </c:pt>
                <c:pt idx="133">
                  <c:v>43313</c:v>
                </c:pt>
                <c:pt idx="134">
                  <c:v>43344</c:v>
                </c:pt>
                <c:pt idx="135">
                  <c:v>43374</c:v>
                </c:pt>
                <c:pt idx="136">
                  <c:v>43405</c:v>
                </c:pt>
                <c:pt idx="137">
                  <c:v>43435</c:v>
                </c:pt>
                <c:pt idx="138">
                  <c:v>43466</c:v>
                </c:pt>
                <c:pt idx="139">
                  <c:v>43497</c:v>
                </c:pt>
                <c:pt idx="140">
                  <c:v>43525</c:v>
                </c:pt>
                <c:pt idx="141">
                  <c:v>43556</c:v>
                </c:pt>
                <c:pt idx="142">
                  <c:v>43586</c:v>
                </c:pt>
                <c:pt idx="143">
                  <c:v>43617</c:v>
                </c:pt>
                <c:pt idx="144">
                  <c:v>43647</c:v>
                </c:pt>
                <c:pt idx="145">
                  <c:v>43678</c:v>
                </c:pt>
                <c:pt idx="146">
                  <c:v>43709</c:v>
                </c:pt>
                <c:pt idx="147">
                  <c:v>43739</c:v>
                </c:pt>
                <c:pt idx="148">
                  <c:v>43770</c:v>
                </c:pt>
                <c:pt idx="149">
                  <c:v>43800</c:v>
                </c:pt>
                <c:pt idx="150">
                  <c:v>43831</c:v>
                </c:pt>
                <c:pt idx="151">
                  <c:v>43862</c:v>
                </c:pt>
                <c:pt idx="152">
                  <c:v>43891</c:v>
                </c:pt>
                <c:pt idx="153">
                  <c:v>43922</c:v>
                </c:pt>
                <c:pt idx="154">
                  <c:v>43952</c:v>
                </c:pt>
                <c:pt idx="155">
                  <c:v>43983</c:v>
                </c:pt>
                <c:pt idx="156">
                  <c:v>44013</c:v>
                </c:pt>
                <c:pt idx="157">
                  <c:v>44044</c:v>
                </c:pt>
                <c:pt idx="158">
                  <c:v>44075</c:v>
                </c:pt>
                <c:pt idx="159">
                  <c:v>44105</c:v>
                </c:pt>
                <c:pt idx="160">
                  <c:v>44136</c:v>
                </c:pt>
                <c:pt idx="161">
                  <c:v>44166</c:v>
                </c:pt>
                <c:pt idx="162">
                  <c:v>44197</c:v>
                </c:pt>
                <c:pt idx="163">
                  <c:v>44228</c:v>
                </c:pt>
                <c:pt idx="164">
                  <c:v>44256</c:v>
                </c:pt>
                <c:pt idx="165">
                  <c:v>44287</c:v>
                </c:pt>
                <c:pt idx="166">
                  <c:v>44317</c:v>
                </c:pt>
                <c:pt idx="167">
                  <c:v>44348</c:v>
                </c:pt>
                <c:pt idx="168">
                  <c:v>44378</c:v>
                </c:pt>
                <c:pt idx="169">
                  <c:v>44409</c:v>
                </c:pt>
                <c:pt idx="170">
                  <c:v>44440</c:v>
                </c:pt>
                <c:pt idx="171">
                  <c:v>44470</c:v>
                </c:pt>
                <c:pt idx="172">
                  <c:v>44501</c:v>
                </c:pt>
                <c:pt idx="173">
                  <c:v>44531</c:v>
                </c:pt>
                <c:pt idx="174">
                  <c:v>44562</c:v>
                </c:pt>
                <c:pt idx="175">
                  <c:v>44593</c:v>
                </c:pt>
                <c:pt idx="176">
                  <c:v>44621</c:v>
                </c:pt>
                <c:pt idx="177">
                  <c:v>44652</c:v>
                </c:pt>
                <c:pt idx="178">
                  <c:v>44682</c:v>
                </c:pt>
                <c:pt idx="179">
                  <c:v>44713</c:v>
                </c:pt>
                <c:pt idx="180">
                  <c:v>44743</c:v>
                </c:pt>
                <c:pt idx="181">
                  <c:v>44774</c:v>
                </c:pt>
                <c:pt idx="182">
                  <c:v>44805</c:v>
                </c:pt>
                <c:pt idx="183">
                  <c:v>44835</c:v>
                </c:pt>
                <c:pt idx="184">
                  <c:v>44866</c:v>
                </c:pt>
                <c:pt idx="185">
                  <c:v>44896</c:v>
                </c:pt>
                <c:pt idx="186">
                  <c:v>44927</c:v>
                </c:pt>
                <c:pt idx="187">
                  <c:v>44958</c:v>
                </c:pt>
                <c:pt idx="188">
                  <c:v>44986</c:v>
                </c:pt>
                <c:pt idx="189">
                  <c:v>45017</c:v>
                </c:pt>
                <c:pt idx="190">
                  <c:v>45047</c:v>
                </c:pt>
                <c:pt idx="191">
                  <c:v>45078</c:v>
                </c:pt>
                <c:pt idx="192">
                  <c:v>45108</c:v>
                </c:pt>
                <c:pt idx="193">
                  <c:v>45139</c:v>
                </c:pt>
                <c:pt idx="194">
                  <c:v>45170</c:v>
                </c:pt>
                <c:pt idx="195">
                  <c:v>45200</c:v>
                </c:pt>
                <c:pt idx="196">
                  <c:v>45231</c:v>
                </c:pt>
                <c:pt idx="197">
                  <c:v>45261</c:v>
                </c:pt>
                <c:pt idx="198">
                  <c:v>45292</c:v>
                </c:pt>
                <c:pt idx="199">
                  <c:v>45323</c:v>
                </c:pt>
                <c:pt idx="200">
                  <c:v>45352</c:v>
                </c:pt>
                <c:pt idx="201">
                  <c:v>45383</c:v>
                </c:pt>
                <c:pt idx="202">
                  <c:v>45413</c:v>
                </c:pt>
                <c:pt idx="203">
                  <c:v>45444</c:v>
                </c:pt>
                <c:pt idx="204">
                  <c:v>45474</c:v>
                </c:pt>
              </c:numCache>
            </c:numRef>
          </c:cat>
          <c:val>
            <c:numRef>
              <c:f>Sheet1!$B$2:$B$206</c:f>
              <c:numCache>
                <c:formatCode>General</c:formatCode>
                <c:ptCount val="205"/>
                <c:pt idx="0">
                  <c:v>4000</c:v>
                </c:pt>
                <c:pt idx="204">
                  <c:v>8000</c:v>
                </c:pt>
              </c:numCache>
            </c:numRef>
          </c:val>
          <c:extLst>
            <c:ext xmlns:c16="http://schemas.microsoft.com/office/drawing/2014/chart" uri="{C3380CC4-5D6E-409C-BE32-E72D297353CC}">
              <c16:uniqueId val="{00000000-4DAF-4969-A7DB-5753FA5FE776}"/>
            </c:ext>
          </c:extLst>
        </c:ser>
        <c:dLbls>
          <c:showLegendKey val="0"/>
          <c:showVal val="0"/>
          <c:showCatName val="0"/>
          <c:showSerName val="0"/>
          <c:showPercent val="0"/>
          <c:showBubbleSize val="0"/>
        </c:dLbls>
        <c:axId val="1154778831"/>
        <c:axId val="1154772591"/>
      </c:areaChart>
      <c:dateAx>
        <c:axId val="1154778831"/>
        <c:scaling>
          <c:orientation val="minMax"/>
        </c:scaling>
        <c:delete val="0"/>
        <c:axPos val="b"/>
        <c:numFmt formatCode="mmm\ yy" sourceLinked="0"/>
        <c:majorTickMark val="none"/>
        <c:minorTickMark val="none"/>
        <c:tickLblPos val="low"/>
        <c:spPr>
          <a:noFill/>
          <a:ln w="12700" cap="flat" cmpd="sng" algn="ctr">
            <a:solidFill>
              <a:schemeClr val="dk1"/>
            </a:solidFill>
            <a:prstDash val="solid"/>
            <a:round/>
          </a:ln>
          <a:effectLst/>
        </c:spPr>
        <c:txPr>
          <a:bodyPr/>
          <a:lstStyle/>
          <a:p>
            <a:pPr>
              <a:defRPr sz="800" b="0">
                <a:latin typeface="+mn-lt"/>
                <a:ea typeface="+mn-lt"/>
                <a:cs typeface="+mn-lt"/>
              </a:defRPr>
            </a:pPr>
            <a:endParaRPr lang="en-US"/>
          </a:p>
        </c:txPr>
        <c:crossAx val="1154772591"/>
        <c:crosses val="autoZero"/>
        <c:auto val="1"/>
        <c:lblOffset val="100"/>
        <c:baseTimeUnit val="months"/>
      </c:dateAx>
      <c:valAx>
        <c:axId val="1154772591"/>
        <c:scaling>
          <c:orientation val="minMax"/>
          <c:max val="8000"/>
          <c:min val="4000"/>
        </c:scaling>
        <c:delete val="0"/>
        <c:axPos val="l"/>
        <c:majorGridlines>
          <c:spPr>
            <a:ln w="6350">
              <a:solidFill>
                <a:srgbClr val="000000">
                  <a:tint val="70000"/>
                </a:srgbClr>
              </a:solidFill>
              <a:prstDash val="solid"/>
            </a:ln>
          </c:spPr>
        </c:majorGridlines>
        <c:numFmt formatCode="General" sourceLinked="1"/>
        <c:majorTickMark val="none"/>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rgbClr val="000000">
                    <a:tint val="75000"/>
                    <a:shade val="95000"/>
                    <a:satMod val="105000"/>
                  </a:srgbClr>
                </a:solidFill>
                <a:prstDash val="solid"/>
                <a:round/>
              </a14:hiddenLine>
            </a:ext>
          </a:extLst>
        </c:spPr>
        <c:txPr>
          <a:bodyPr/>
          <a:lstStyle/>
          <a:p>
            <a:pPr>
              <a:defRPr sz="800" b="0">
                <a:latin typeface="+mn-lt"/>
                <a:ea typeface="+mn-lt"/>
                <a:cs typeface="+mn-lt"/>
              </a:defRPr>
            </a:pPr>
            <a:endParaRPr lang="en-US"/>
          </a:p>
        </c:txPr>
        <c:crossAx val="1154778831"/>
        <c:crosses val="autoZero"/>
        <c:crossBetween val="midCat"/>
        <c:majorUnit val="500"/>
      </c:valAx>
      <c:spPr>
        <a:noFill/>
        <a:ln>
          <a:noFill/>
        </a:ln>
        <a:effectLst/>
        <a:extLst>
          <a:ext uri="{91240B29-F687-4F45-9708-019B960494DF}">
            <a14:hiddenLine xmlns:a14="http://schemas.microsoft.com/office/drawing/2010/main">
              <a:noFill/>
            </a14:hiddenLine>
          </a:ext>
        </a:ex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a:extLst>
      <a:ext uri="{91240B29-F687-4F45-9708-019B960494DF}">
        <a14:hiddenLine xmlns:a14="http://schemas.microsoft.com/office/drawing/2010/main" w="9525" cap="flat" cmpd="sng" algn="ctr">
          <a:noFill/>
          <a:prstDash val="solid"/>
        </a14:hiddenLine>
      </a:ext>
    </a:extLst>
  </c:spPr>
  <c:txPr>
    <a:bodyPr/>
    <a:lstStyle/>
    <a:p>
      <a:pPr>
        <a:defRPr sz="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05355889837129"/>
          <c:y val="0.14673472428732567"/>
          <c:w val="0.51256887827378672"/>
          <c:h val="0.725909009304194"/>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44-4F08-8708-61659A27ED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44-4F08-8708-61659A27ED63}"/>
              </c:ext>
            </c:extLst>
          </c:dPt>
          <c:dLbls>
            <c:dLbl>
              <c:idx val="0"/>
              <c:tx>
                <c:rich>
                  <a:bodyPr/>
                  <a:lstStyle/>
                  <a:p>
                    <a:fld id="{E9B424E1-F3AA-4324-B593-99FBB17541EB}" type="VALUE">
                      <a:rPr lang="en-US">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744-4F08-8708-61659A27ED63}"/>
                </c:ext>
              </c:extLst>
            </c:dLbl>
            <c:dLbl>
              <c:idx val="1"/>
              <c:tx>
                <c:rich>
                  <a:bodyPr/>
                  <a:lstStyle/>
                  <a:p>
                    <a:fld id="{73FC6534-E962-4EDE-910F-1B552FFCEF6B}" type="VALUE">
                      <a:rPr lang="en-US">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744-4F08-8708-61659A27ED6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Growth </c:v>
                </c:pt>
                <c:pt idx="1">
                  <c:v>Income</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6-5744-4F08-8708-61659A27ED6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4896358644824568"/>
          <c:y val="0.13938291303895381"/>
          <c:w val="0.21118967025673518"/>
          <c:h val="0.311718390748024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1179256683166"/>
          <c:y val="0.11577879333528064"/>
          <c:w val="0.80396843198358581"/>
          <c:h val="0.66601191554604089"/>
        </c:manualLayout>
      </c:layout>
      <c:barChart>
        <c:barDir val="col"/>
        <c:grouping val="clustered"/>
        <c:varyColors val="0"/>
        <c:ser>
          <c:idx val="0"/>
          <c:order val="0"/>
          <c:tx>
            <c:strRef>
              <c:f>Sheet1!$B$1</c:f>
              <c:strCache>
                <c:ptCount val="1"/>
                <c:pt idx="0">
                  <c:v>Column1</c:v>
                </c:pt>
              </c:strCache>
            </c:strRef>
          </c:tx>
          <c:spPr>
            <a:solidFill>
              <a:schemeClr val="accent1"/>
            </a:solidFill>
            <a:ln w="6350">
              <a:solidFill>
                <a:srgbClr val="FFFFFF"/>
              </a:solidFill>
              <a:prstDash val="solid"/>
            </a:ln>
          </c:spPr>
          <c:invertIfNegative val="0"/>
          <c:dPt>
            <c:idx val="2"/>
            <c:invertIfNegative val="0"/>
            <c:bubble3D val="0"/>
            <c:spPr>
              <a:solidFill>
                <a:schemeClr val="accent3"/>
              </a:solidFill>
              <a:ln w="6350">
                <a:solidFill>
                  <a:srgbClr val="FFFFFF"/>
                </a:solidFill>
                <a:prstDash val="solid"/>
              </a:ln>
            </c:spPr>
            <c:extLst>
              <c:ext xmlns:c16="http://schemas.microsoft.com/office/drawing/2014/chart" uri="{C3380CC4-5D6E-409C-BE32-E72D297353CC}">
                <c16:uniqueId val="{00000001-9D87-4410-9488-1CDA10DFC242}"/>
              </c:ext>
            </c:extLst>
          </c:dPt>
          <c:dLbls>
            <c:dLbl>
              <c:idx val="0"/>
              <c:tx>
                <c:rich>
                  <a:bodyPr/>
                  <a:lstStyle/>
                  <a:p>
                    <a:pPr>
                      <a:defRPr>
                        <a:latin typeface="+mn-lt"/>
                        <a:ea typeface="+mn-lt"/>
                        <a:cs typeface="+mn-lt"/>
                      </a:defRPr>
                    </a:pPr>
                    <a:r>
                      <a:rPr lang="en-US"/>
                      <a:t>£153,330</a:t>
                    </a:r>
                  </a:p>
                </c:rich>
              </c:tx>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D87-4410-9488-1CDA10DFC242}"/>
                </c:ext>
              </c:extLst>
            </c:dLbl>
            <c:dLbl>
              <c:idx val="1"/>
              <c:spPr/>
              <c:txPr>
                <a:bodyPr/>
                <a:lstStyle/>
                <a:p>
                  <a:pPr>
                    <a:defRPr>
                      <a:latin typeface="+mn-lt"/>
                      <a:ea typeface="+mn-lt"/>
                      <a:cs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9D87-4410-9488-1CDA10DFC242}"/>
                </c:ext>
              </c:extLst>
            </c:dLbl>
            <c:dLbl>
              <c:idx val="2"/>
              <c:spPr/>
              <c:txPr>
                <a:bodyPr/>
                <a:lstStyle/>
                <a:p>
                  <a:pPr>
                    <a:defRPr>
                      <a:latin typeface="+mn-lt"/>
                      <a:ea typeface="+mn-lt"/>
                      <a:cs typeface="+mn-lt"/>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D87-4410-9488-1CDA10DFC24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Value of savings after 20 years in drawdown strategy</c:v>
                </c:pt>
                <c:pt idx="1">
                  <c:v>Value of savings after 20 years if separate income and growth</c:v>
                </c:pt>
                <c:pt idx="2">
                  <c:v>Difference between strategies</c:v>
                </c:pt>
              </c:strCache>
            </c:strRef>
          </c:cat>
          <c:val>
            <c:numRef>
              <c:f>Sheet1!$B$2:$B$4</c:f>
              <c:numCache>
                <c:formatCode>"£"#,##0</c:formatCode>
                <c:ptCount val="3"/>
                <c:pt idx="0">
                  <c:v>153330</c:v>
                </c:pt>
                <c:pt idx="1">
                  <c:v>265969</c:v>
                </c:pt>
                <c:pt idx="2">
                  <c:v>112639</c:v>
                </c:pt>
              </c:numCache>
            </c:numRef>
          </c:val>
          <c:extLst>
            <c:ext xmlns:c16="http://schemas.microsoft.com/office/drawing/2014/chart" uri="{C3380CC4-5D6E-409C-BE32-E72D297353CC}">
              <c16:uniqueId val="{00000002-9D87-4410-9488-1CDA10DFC242}"/>
            </c:ext>
          </c:extLst>
        </c:ser>
        <c:dLbls>
          <c:dLblPos val="outEnd"/>
          <c:showLegendKey val="0"/>
          <c:showVal val="1"/>
          <c:showCatName val="0"/>
          <c:showSerName val="0"/>
          <c:showPercent val="0"/>
          <c:showBubbleSize val="0"/>
        </c:dLbls>
        <c:gapWidth val="160"/>
        <c:axId val="1458246607"/>
        <c:axId val="1325490463"/>
      </c:barChart>
      <c:catAx>
        <c:axId val="1458246607"/>
        <c:scaling>
          <c:orientation val="minMax"/>
        </c:scaling>
        <c:delete val="0"/>
        <c:axPos val="b"/>
        <c:numFmt formatCode="General" sourceLinked="1"/>
        <c:majorTickMark val="none"/>
        <c:minorTickMark val="none"/>
        <c:tickLblPos val="low"/>
        <c:spPr>
          <a:noFill/>
          <a:ln w="12700" cap="flat" cmpd="sng" algn="ctr">
            <a:solidFill>
              <a:schemeClr val="dk1"/>
            </a:solidFill>
            <a:prstDash val="solid"/>
            <a:round/>
          </a:ln>
          <a:effectLst/>
        </c:spPr>
        <c:txPr>
          <a:bodyPr/>
          <a:lstStyle/>
          <a:p>
            <a:pPr>
              <a:defRPr sz="1000" b="0">
                <a:latin typeface="+mn-lt"/>
                <a:ea typeface="+mn-lt"/>
                <a:cs typeface="+mn-lt"/>
              </a:defRPr>
            </a:pPr>
            <a:endParaRPr lang="en-US"/>
          </a:p>
        </c:txPr>
        <c:crossAx val="1325490463"/>
        <c:crosses val="autoZero"/>
        <c:auto val="1"/>
        <c:lblAlgn val="ctr"/>
        <c:lblOffset val="100"/>
        <c:noMultiLvlLbl val="0"/>
      </c:catAx>
      <c:valAx>
        <c:axId val="1325490463"/>
        <c:scaling>
          <c:orientation val="minMax"/>
        </c:scaling>
        <c:delete val="0"/>
        <c:axPos val="l"/>
        <c:majorGridlines>
          <c:spPr>
            <a:ln w="6350">
              <a:solidFill>
                <a:srgbClr val="000000">
                  <a:tint val="70000"/>
                </a:srgbClr>
              </a:solidFill>
              <a:prstDash val="solid"/>
            </a:ln>
          </c:spPr>
        </c:majorGridlines>
        <c:numFmt formatCode="&quot;£&quot;#,##0" sourceLinked="1"/>
        <c:majorTickMark val="none"/>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rgbClr val="000000">
                    <a:tint val="75000"/>
                    <a:shade val="95000"/>
                    <a:satMod val="105000"/>
                  </a:srgbClr>
                </a:solidFill>
                <a:prstDash val="solid"/>
                <a:round/>
              </a14:hiddenLine>
            </a:ext>
          </a:extLst>
        </c:spPr>
        <c:txPr>
          <a:bodyPr/>
          <a:lstStyle/>
          <a:p>
            <a:pPr>
              <a:defRPr sz="1000" b="0">
                <a:latin typeface="+mn-lt"/>
                <a:ea typeface="+mn-lt"/>
                <a:cs typeface="+mn-lt"/>
              </a:defRPr>
            </a:pPr>
            <a:endParaRPr lang="en-US"/>
          </a:p>
        </c:txPr>
        <c:crossAx val="1458246607"/>
        <c:crosses val="autoZero"/>
        <c:crossBetween val="between"/>
      </c:valAx>
      <c:spPr>
        <a:noFill/>
        <a:ln>
          <a:noFill/>
        </a:ln>
        <a:effectLst/>
        <a:extLst>
          <a:ext uri="{91240B29-F687-4F45-9708-019B960494DF}">
            <a14:hiddenLine xmlns:a14="http://schemas.microsoft.com/office/drawing/2010/main">
              <a:noFill/>
            </a14:hiddenLine>
          </a:ext>
        </a:ex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prstDash val="solid"/>
    </a:ln>
    <a:effectLst/>
    <a:extLst>
      <a:ext uri="{91240B29-F687-4F45-9708-019B960494DF}">
        <a14:hiddenLine xmlns:a14="http://schemas.microsoft.com/office/drawing/2010/main" w="9525" cap="flat" cmpd="sng" algn="ctr">
          <a:noFill/>
          <a:prstDash val="solid"/>
        </a14:hiddenLine>
      </a:ext>
    </a:extLst>
  </c:spPr>
  <c:txPr>
    <a:bodyPr/>
    <a:lstStyle/>
    <a:p>
      <a:pPr>
        <a:defRPr sz="10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0.79357</cdr:x>
      <cdr:y>0.59489</cdr:y>
    </cdr:from>
    <cdr:to>
      <cdr:x>0.81099</cdr:x>
      <cdr:y>0.75236</cdr:y>
    </cdr:to>
    <cdr:sp macro="" textlink="">
      <cdr:nvSpPr>
        <cdr:cNvPr id="2" name="TextBox 26">
          <a:extLst xmlns:a="http://schemas.openxmlformats.org/drawingml/2006/main">
            <a:ext uri="{FF2B5EF4-FFF2-40B4-BE49-F238E27FC236}">
              <a16:creationId xmlns:a16="http://schemas.microsoft.com/office/drawing/2014/main" id="{0C263D2A-9DAA-6F23-51D3-26479283FA2B}"/>
            </a:ext>
          </a:extLst>
        </cdr:cNvPr>
        <cdr:cNvSpPr txBox="1"/>
      </cdr:nvSpPr>
      <cdr:spPr>
        <a:xfrm xmlns:a="http://schemas.openxmlformats.org/drawingml/2006/main" rot="16200000">
          <a:off x="6648389" y="1864191"/>
          <a:ext cx="453224" cy="14921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900" dirty="0">
              <a:solidFill>
                <a:schemeClr val="bg1"/>
              </a:solidFill>
            </a:rPr>
            <a:t>+8.1%</a:t>
          </a:r>
        </a:p>
      </cdr:txBody>
    </cdr:sp>
  </cdr:relSizeAnchor>
</c:userShapes>
</file>

<file path=ppt/drawings/drawing2.xml><?xml version="1.0" encoding="utf-8"?>
<c:userShapes xmlns:c="http://schemas.openxmlformats.org/drawingml/2006/chart">
  <cdr:relSizeAnchor xmlns:cdr="http://schemas.openxmlformats.org/drawingml/2006/chartDrawing">
    <cdr:from>
      <cdr:x>0.31486</cdr:x>
      <cdr:y>1</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6568031B-F870-AEF7-260E-F2B5F7092BBC}"/>
            </a:ext>
          </a:extLst>
        </cdr:cNvPr>
        <cdr:cNvCxnSpPr/>
      </cdr:nvCxnSpPr>
      <cdr:spPr>
        <a:xfrm xmlns:a="http://schemas.openxmlformats.org/drawingml/2006/main">
          <a:off x="951272" y="2496512"/>
          <a:ext cx="2070000" cy="0"/>
        </a:xfrm>
        <a:prstGeom xmlns:a="http://schemas.openxmlformats.org/drawingml/2006/main" prst="line">
          <a:avLst/>
        </a:prstGeom>
        <a:ln xmlns:a="http://schemas.openxmlformats.org/drawingml/2006/main" w="63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0.31486</cdr:x>
      <cdr:y>1</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6568031B-F870-AEF7-260E-F2B5F7092BBC}"/>
            </a:ext>
          </a:extLst>
        </cdr:cNvPr>
        <cdr:cNvCxnSpPr/>
      </cdr:nvCxnSpPr>
      <cdr:spPr>
        <a:xfrm xmlns:a="http://schemas.openxmlformats.org/drawingml/2006/main">
          <a:off x="951272" y="2496512"/>
          <a:ext cx="2070000" cy="0"/>
        </a:xfrm>
        <a:prstGeom xmlns:a="http://schemas.openxmlformats.org/drawingml/2006/main" prst="line">
          <a:avLst/>
        </a:prstGeom>
        <a:ln xmlns:a="http://schemas.openxmlformats.org/drawingml/2006/main" w="6350">
          <a:no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0.31486</cdr:x>
      <cdr:y>1</cdr:y>
    </cdr:from>
    <cdr:to>
      <cdr:x>1</cdr:x>
      <cdr:y>1</cdr:y>
    </cdr:to>
    <cdr:cxnSp macro="">
      <cdr:nvCxnSpPr>
        <cdr:cNvPr id="2" name="Straight Connector 1">
          <a:extLst xmlns:a="http://schemas.openxmlformats.org/drawingml/2006/main">
            <a:ext uri="{FF2B5EF4-FFF2-40B4-BE49-F238E27FC236}">
              <a16:creationId xmlns:a16="http://schemas.microsoft.com/office/drawing/2014/main" id="{6568031B-F870-AEF7-260E-F2B5F7092BBC}"/>
            </a:ext>
          </a:extLst>
        </cdr:cNvPr>
        <cdr:cNvCxnSpPr/>
      </cdr:nvCxnSpPr>
      <cdr:spPr>
        <a:xfrm xmlns:a="http://schemas.openxmlformats.org/drawingml/2006/main">
          <a:off x="651760" y="1665630"/>
          <a:ext cx="1418240" cy="0"/>
        </a:xfrm>
        <a:prstGeom xmlns:a="http://schemas.openxmlformats.org/drawingml/2006/main" prst="line">
          <a:avLst/>
        </a:prstGeom>
        <a:ln xmlns:a="http://schemas.openxmlformats.org/drawingml/2006/main" w="63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0.66507</cdr:x>
      <cdr:y>0.07783</cdr:y>
    </cdr:from>
    <cdr:to>
      <cdr:x>0.8389</cdr:x>
      <cdr:y>0.07783</cdr:y>
    </cdr:to>
    <cdr:cxnSp macro="">
      <cdr:nvCxnSpPr>
        <cdr:cNvPr id="3" name="Straight Connector 2">
          <a:extLst xmlns:a="http://schemas.openxmlformats.org/drawingml/2006/main">
            <a:ext uri="{FF2B5EF4-FFF2-40B4-BE49-F238E27FC236}">
              <a16:creationId xmlns:a16="http://schemas.microsoft.com/office/drawing/2014/main" id="{F4AD5485-E826-A037-8862-F56245DB630F}"/>
            </a:ext>
          </a:extLst>
        </cdr:cNvPr>
        <cdr:cNvCxnSpPr/>
      </cdr:nvCxnSpPr>
      <cdr:spPr>
        <a:xfrm xmlns:a="http://schemas.openxmlformats.org/drawingml/2006/main">
          <a:off x="2475108" y="193101"/>
          <a:ext cx="646923" cy="0"/>
        </a:xfrm>
        <a:prstGeom xmlns:a="http://schemas.openxmlformats.org/drawingml/2006/main" prst="line">
          <a:avLst/>
        </a:prstGeom>
        <a:ln xmlns:a="http://schemas.openxmlformats.org/drawingml/2006/main" w="63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0.63513</cdr:x>
      <cdr:y>0.94773</cdr:y>
    </cdr:from>
    <cdr:to>
      <cdr:x>0.80896</cdr:x>
      <cdr:y>0.94773</cdr:y>
    </cdr:to>
    <cdr:cxnSp macro="">
      <cdr:nvCxnSpPr>
        <cdr:cNvPr id="2" name="Straight Connector 1">
          <a:extLst xmlns:a="http://schemas.openxmlformats.org/drawingml/2006/main">
            <a:ext uri="{FF2B5EF4-FFF2-40B4-BE49-F238E27FC236}">
              <a16:creationId xmlns:a16="http://schemas.microsoft.com/office/drawing/2014/main" id="{22DEEE30-551D-7C3E-EC91-23FFC35DD547}"/>
            </a:ext>
          </a:extLst>
        </cdr:cNvPr>
        <cdr:cNvCxnSpPr/>
      </cdr:nvCxnSpPr>
      <cdr:spPr>
        <a:xfrm xmlns:a="http://schemas.openxmlformats.org/drawingml/2006/main">
          <a:off x="2363694" y="2351381"/>
          <a:ext cx="646923" cy="0"/>
        </a:xfrm>
        <a:prstGeom xmlns:a="http://schemas.openxmlformats.org/drawingml/2006/main" prst="line">
          <a:avLst/>
        </a:prstGeom>
        <a:ln xmlns:a="http://schemas.openxmlformats.org/drawingml/2006/main" w="63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9DAFD-ED87-493A-AA29-F30E0AE8032E}"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8E770-5918-4252-A044-BB1EBBC18475}" type="slidenum">
              <a:rPr lang="en-US" smtClean="0"/>
              <a:t>‹#›</a:t>
            </a:fld>
            <a:endParaRPr lang="en-US"/>
          </a:p>
        </p:txBody>
      </p:sp>
    </p:spTree>
    <p:extLst>
      <p:ext uri="{BB962C8B-B14F-4D97-AF65-F5344CB8AC3E}">
        <p14:creationId xmlns:p14="http://schemas.microsoft.com/office/powerpoint/2010/main" val="2124899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tadviser.com/pensions/2024/05/23/six-recurring-themes-from-the-fca-s-retirement-income-review/?page=3"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professionaladviser.com/opinion/4212776/ifas-change-provide-retirement-income-advice" TargetMode="External"/><Relationship Id="rId4" Type="http://schemas.openxmlformats.org/officeDocument/2006/relationships/hyperlink" Target="https://ifamagazine.com/navigating-fcas-thematic-review-of-retirement-income-advice-practical-tips-for-advisers-from-bny-investments-richard-parki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tadviser.com/pensions/2024/05/23/six-recurring-themes-from-the-fca-s-retirement-income-review/?page=3"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professionaladviser.com/opinion/4212776/ifas-change-provide-retirement-income-advice" TargetMode="External"/><Relationship Id="rId4" Type="http://schemas.openxmlformats.org/officeDocument/2006/relationships/hyperlink" Target="https://ifamagazine.com/navigating-fcas-thematic-review-of-retirement-income-advice-practical-tips-for-advisers-from-bny-investments-richard-parki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xtwealth.co.uk/wp-content/uploads/2024/01/NextWealth_Aegon_Managing-Lifetime-Wealth_January2024.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xfordrisk.com/blog-posts/how-should-risk-tolerance-assessments-differ-between-accumulation-and-decumul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tadviser.com/your-industry/2022/06/24/younger-client-segment-still-underserved-by-adviser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tirementlivingstandards.org.uk/" TargetMode="External"/><Relationship Id="rId7" Type="http://schemas.openxmlformats.org/officeDocument/2006/relationships/hyperlink" Target="https://www.brewin.co.uk/insights/is-a-1m-pension-pot-enough-for-retiremen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media.quilter.com/search/2023/pension-pot-of-645000-required-for-comfortable-retirement-lifestyle/#:~:text=3%20minute%20read-,13%20January%202023,of%20pot%20of%20%C2%A3645%2C000*." TargetMode="External"/><Relationship Id="rId5" Type="http://schemas.openxmlformats.org/officeDocument/2006/relationships/hyperlink" Target="https://media.quilter.com/search/2024/pension-pot-of-738000-needed-to-achieve-comfortable-retirement/#:~:text=07%20February%202024,-New%20calculations%20from&amp;text=Quilter%27s%20new%20calculations%20show%20that,to%20achieve%20a%20comfortable%20retirement." TargetMode="External"/><Relationship Id="rId4" Type="http://schemas.openxmlformats.org/officeDocument/2006/relationships/hyperlink" Target="https://www.brewin.co.uk/insights/how-much-do-i-need-save-retiremen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nymellonim.com/uk/en/adviser/news-and-insights/articles/the-retirement-landscape-boomers-v-gen-x.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F439BB-B39C-4B4C-BC85-79F344AE6DA2}" type="slidenum">
              <a:rPr lang="en-US" smtClean="0"/>
              <a:t>1</a:t>
            </a:fld>
            <a:endParaRPr lang="en-US"/>
          </a:p>
        </p:txBody>
      </p:sp>
    </p:spTree>
    <p:extLst>
      <p:ext uri="{BB962C8B-B14F-4D97-AF65-F5344CB8AC3E}">
        <p14:creationId xmlns:p14="http://schemas.microsoft.com/office/powerpoint/2010/main" val="66389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their review, the FCA found that in some instances, r</a:t>
            </a:r>
            <a:r>
              <a:rPr kumimoji="0" lang="en-US" sz="1200" i="1" u="none" strike="noStrike" kern="1200" cap="none" spc="0" normalizeH="0" baseline="0" noProof="0" dirty="0" err="1">
                <a:ln>
                  <a:noFill/>
                </a:ln>
                <a:solidFill>
                  <a:srgbClr val="000000"/>
                </a:solidFill>
                <a:effectLst/>
                <a:uLnTx/>
                <a:uFillTx/>
                <a:latin typeface="Arial" panose="020B0604020202020204"/>
                <a:ea typeface="+mn-ea"/>
                <a:cs typeface="+mn-cs"/>
              </a:rPr>
              <a:t>isk</a:t>
            </a:r>
            <a:r>
              <a:rPr kumimoji="0" lang="en-US" sz="1200" i="1" u="none" strike="noStrike" kern="1200" cap="none" spc="0" normalizeH="0" baseline="0" noProof="0" dirty="0">
                <a:ln>
                  <a:noFill/>
                </a:ln>
                <a:solidFill>
                  <a:srgbClr val="000000"/>
                </a:solidFill>
                <a:effectLst/>
                <a:uLnTx/>
                <a:uFillTx/>
                <a:latin typeface="Arial" panose="020B0604020202020204"/>
                <a:ea typeface="+mn-ea"/>
                <a:cs typeface="+mn-cs"/>
              </a:rPr>
              <a:t> profiling was</a:t>
            </a:r>
            <a:r>
              <a:rPr lang="en-US" sz="1200" i="1" dirty="0">
                <a:solidFill>
                  <a:srgbClr val="000000"/>
                </a:solidFill>
                <a:latin typeface="Arial" panose="020B0604020202020204"/>
              </a:rPr>
              <a:t> </a:t>
            </a:r>
            <a:r>
              <a:rPr kumimoji="0" lang="en-US" sz="1200" i="1" u="none" strike="noStrike" kern="1200" cap="none" spc="0" normalizeH="0" baseline="0" noProof="0" dirty="0">
                <a:ln>
                  <a:noFill/>
                </a:ln>
                <a:solidFill>
                  <a:srgbClr val="000000"/>
                </a:solidFill>
                <a:effectLst/>
                <a:uLnTx/>
                <a:uFillTx/>
                <a:latin typeface="Arial" panose="020B0604020202020204"/>
                <a:ea typeface="+mn-ea"/>
                <a:cs typeface="+mn-cs"/>
              </a:rPr>
              <a:t>not evidenced, was inconsistent with objectives and customer knowledge and experience,</a:t>
            </a:r>
            <a:r>
              <a:rPr lang="en-US" sz="1200" i="1" dirty="0">
                <a:solidFill>
                  <a:srgbClr val="000000"/>
                </a:solidFill>
                <a:latin typeface="Arial" panose="020B0604020202020204"/>
              </a:rPr>
              <a:t> or l</a:t>
            </a:r>
            <a:r>
              <a:rPr kumimoji="0" lang="en-US" sz="1200" i="1" u="none" strike="noStrike" kern="1200" cap="none" spc="0" normalizeH="0" baseline="0" noProof="0" dirty="0" err="1">
                <a:ln>
                  <a:noFill/>
                </a:ln>
                <a:solidFill>
                  <a:srgbClr val="000000"/>
                </a:solidFill>
                <a:effectLst/>
                <a:uLnTx/>
                <a:uFillTx/>
                <a:latin typeface="Arial" panose="020B0604020202020204"/>
                <a:ea typeface="+mn-ea"/>
                <a:cs typeface="+mn-cs"/>
              </a:rPr>
              <a:t>acked</a:t>
            </a:r>
            <a:r>
              <a:rPr kumimoji="0" lang="en-US" sz="1200" i="1" u="none" strike="noStrike" kern="1200" cap="none" spc="0" normalizeH="0" baseline="0" noProof="0" dirty="0">
                <a:ln>
                  <a:noFill/>
                </a:ln>
                <a:solidFill>
                  <a:srgbClr val="000000"/>
                </a:solidFill>
                <a:effectLst/>
                <a:uLnTx/>
                <a:uFillTx/>
                <a:latin typeface="Arial" panose="020B0604020202020204"/>
                <a:ea typeface="+mn-ea"/>
                <a:cs typeface="+mn-cs"/>
              </a:rPr>
              <a:t> consideration of capacity for loss.</a:t>
            </a:r>
            <a:endParaRPr kumimoji="0" lang="en-GB" sz="1200" i="1"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last point is particularly important as this is the area within risk profiling which the FCA spent the most time assessing.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ATR and CFL are two different but yet interrelated aspects of risk profiling.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ATR is a subjective measure and represents an individual’s mindset or willingness to accept risk. Here, the </a:t>
            </a:r>
            <a:r>
              <a:rPr lang="en-US" sz="1200" b="0" i="0" u="none" strike="noStrike" baseline="0" dirty="0">
                <a:latin typeface="Graphik-Regular"/>
              </a:rPr>
              <a:t>typical anchor for assessing risk appetite is through people’s tolerance for volatility. Questions targeting how much people are willing to lose short term, or how quickly they may need their</a:t>
            </a:r>
            <a:br>
              <a:rPr lang="en-US" sz="1200" b="0" i="0" u="none" strike="noStrike" baseline="0" dirty="0">
                <a:latin typeface="Graphik-Regular"/>
              </a:rPr>
            </a:br>
            <a:r>
              <a:rPr lang="en-US" sz="1200" b="0" i="0" u="none" strike="noStrike" baseline="0" dirty="0">
                <a:latin typeface="Graphik-Regular"/>
              </a:rPr>
              <a:t>money back tends to lead to an overall risk tolerance assessment for that individual.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CFL on the other hand is much mor quantitative in nature and determines the extent to which consumers could cope with a reduction or change to their income. For example, if there was a fall in the value of pension savings this might reduce the level of income that could be withdrawn sustainably, or a guaranteed or fixed level of income might not keep pace with inflation.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FCA found that only 293 out of 960 firms (30%) had a separate process for assessing CFL which was distinct from the ATR assessment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333333"/>
                </a:solidFill>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rPr>
              <a:t>This worried the FCA as </a:t>
            </a:r>
            <a:r>
              <a:rPr lang="en-US" dirty="0"/>
              <a:t>from the FCA’s standpoint of view is if firms do not carry out adequate risk profiling, customers may be invested in solutions not aligned to their profile or tolerance level and could, as a result, incur financial loss.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rgbClr val="333333"/>
                </a:solidFill>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rPr>
            </a:br>
            <a:r>
              <a:rPr lang="en-US" sz="1200" b="0" i="0" dirty="0">
                <a:solidFill>
                  <a:srgbClr val="333333"/>
                </a:solidFill>
                <a:effectLst/>
                <a:highlight>
                  <a:srgbClr val="FFFFFF"/>
                </a:highlight>
                <a:latin typeface="Graphik"/>
              </a:rPr>
              <a:t>What we think the FCA is trying to say is that if a question has an accumulation focus, it’s highly likely to be confounding the measurement of ATR or, – a stable, long-term, personality trait which broadly speaking is unlikely to change materially through time – with capacity for loss which is something more circumstantial and out of the two, the more likely to decrease in retirement. </a:t>
            </a:r>
            <a:r>
              <a:rPr lang="en-US" sz="1200" b="0" i="0" u="none" strike="noStrike" baseline="0" dirty="0">
                <a:latin typeface="Graphik-Regular"/>
              </a:rPr>
              <a:t>If individuals have no other income sources, or they have very specific costs that they need to cover, their capacity for loss will be very low and therefore the products that they invest in should be aligned appropriately.</a:t>
            </a:r>
            <a:endParaRPr lang="en-US" sz="1200" kern="1200" dirty="0">
              <a:solidFill>
                <a:srgbClr val="281805"/>
              </a:solidFill>
              <a:effectLst/>
              <a:highlight>
                <a:srgbClr val="FFFFFF"/>
              </a:highlight>
              <a:latin typeface="aegonlight"/>
              <a:ea typeface="Times New Roman" panose="02020603050405020304" pitchFamily="18" charset="0"/>
              <a:cs typeface="Times New Roman" panose="02020603050405020304" pitchFamily="18" charset="0"/>
            </a:endParaRPr>
          </a:p>
          <a:p>
            <a:endParaRPr lang="en-US" sz="1200" kern="1200" dirty="0">
              <a:solidFill>
                <a:srgbClr val="333333"/>
              </a:solidFill>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Other things the FCA mentioned as examples of good risk-profiling practices: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Separate processes to assess Attitude To Risk (ATR) and Capacity For Loss (CFL)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200" dirty="0">
              <a:solidFill>
                <a:schemeClr val="bg1"/>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Ongoing assessment of risk profiles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200" dirty="0">
              <a:solidFill>
                <a:schemeClr val="bg1"/>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Follow </a:t>
            </a:r>
            <a:r>
              <a:rPr kumimoji="0" lang="en-US" sz="1200" b="0" i="0" u="none" strike="noStrike" kern="1200" cap="none" spc="0" normalizeH="0" baseline="0" noProof="0" dirty="0" err="1">
                <a:ln>
                  <a:noFill/>
                </a:ln>
                <a:solidFill>
                  <a:schemeClr val="bg1"/>
                </a:solidFill>
                <a:effectLst/>
                <a:uLnTx/>
                <a:uFillTx/>
                <a:latin typeface="Arial" panose="020B0604020202020204"/>
                <a:ea typeface="+mn-ea"/>
                <a:cs typeface="+mn-cs"/>
              </a:rPr>
              <a:t>standardised</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 questionnaires as opposed to having an “open conversation”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Have an external provider complete an independent review of the risk profiling approach</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2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 its review, the FCA saw evidence of f</a:t>
            </a:r>
            <a:r>
              <a:rPr lang="en-US" sz="1200" i="1" dirty="0">
                <a:solidFill>
                  <a:srgbClr val="000000"/>
                </a:solidFill>
                <a:latin typeface="Arial" panose="020B0604020202020204"/>
              </a:rPr>
              <a:t>ailure to get necessary information about customers to demonstrate advice suitability, including expenditure or other financial provision, or not exploring future objectives or circumstances, including income needs or lifestyle changes.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FCA wants to see that fact finding is complete, with no gaps, inconsistencies or missing relevant information.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 essence, establishing sufficient information about key areas helps firms show they have properly considered all relevant factors about the customer.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In particular for decumulation, there is a higher likelihood that customers have increased characteristics of vulnerability. Failure to review factors such as: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Current and future Income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Current and future lifestyle changes </a:t>
            </a:r>
            <a:r>
              <a:rPr lang="en-US" dirty="0">
                <a:sym typeface="Wingdings" panose="05000000000000000000" pitchFamily="2" charset="2"/>
              </a:rPr>
              <a:t> </a:t>
            </a:r>
            <a:r>
              <a:rPr lang="en-US" dirty="0"/>
              <a:t>for example, when a partner would retire/receive a pension or how objectives or income needs were likely to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Current and future expenditures </a:t>
            </a:r>
            <a:r>
              <a:rPr lang="en-US" dirty="0">
                <a:sym typeface="Wingdings" panose="05000000000000000000" pitchFamily="2" charset="2"/>
              </a:rPr>
              <a:t> </a:t>
            </a:r>
            <a:r>
              <a:rPr lang="en-US" dirty="0"/>
              <a:t>not recorded or completed so it was not clear what the minimum income need was or what proportion of this was for essential (nondiscretionary) expenditure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Change in health conditions/expenses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75467"/>
                </a:solidFill>
                <a:effectLst/>
                <a:highlight>
                  <a:srgbClr val="FFFFFF"/>
                </a:highlight>
                <a:latin typeface="sofia-pro"/>
              </a:rPr>
              <a:t>Information about wider financial circumstances, for example, other pension provisions and the state pension was missing</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to put in place appropriate systems and controls to support those customers who are vulnerable, risks such customers not being treated fairly.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Other things flagged by the FCA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Firms must collate the necessary information and maintain proper records about their fact finding, recommendation, communications with their customers, and required disclosures. This includes how the customer’s investment knowledge and experience and understanding of investment risk has been established. Without doing so, firms risk giving unsuitable advice and recommending solutions for their customers that do not align with their income needs in retirement.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Track and monitor when review meetings are due and identify whether any are missed. Where firms do not measure key information or are not able to access this easily, they may find it more difficult to demonstrate the delivery of good customer outcomes.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89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ptos" panose="020B0004020202020204" pitchFamily="34" charset="0"/>
              </a:rPr>
              <a:t>In my view, all of this illustrates that there are different and additional factors that need to be considered in decumulation that firms do not necessarily need to think about during accumulation.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ptos" panose="020B0004020202020204" pitchFamily="34" charset="0"/>
              </a:rPr>
              <a:t>I think it is hard to argue that the FCA isn’t alluding to companies needing to take a different approach to clients in decumulation from those in accumulation, or at the very least, demonstrate that their centralised investment proposition is suitable for clients who are taking an income. </a:t>
            </a:r>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Also to note that,</a:t>
            </a:r>
            <a:r>
              <a:rPr lang="en-US" b="0" i="0" dirty="0">
                <a:solidFill>
                  <a:srgbClr val="333333"/>
                </a:solidFill>
                <a:effectLst/>
                <a:highlight>
                  <a:srgbClr val="F5F5F5"/>
                </a:highlight>
                <a:latin typeface="Georgia" panose="02040502050405020303" pitchFamily="18" charset="0"/>
              </a:rPr>
              <a:t> the retirement income advice review is not being carried out in a vacuum. The FCA sees it tying into other areas of its focus and work. The most obvious is consumer duty.</a:t>
            </a:r>
          </a:p>
          <a:p>
            <a:endParaRPr lang="en-GB" sz="1200" dirty="0">
              <a:effectLst/>
              <a:latin typeface="Arial" panose="020B0604020202020204" pitchFamily="34" charset="0"/>
              <a:ea typeface="Times New Roman" panose="02020603050405020304" pitchFamily="18" charset="0"/>
            </a:endParaRPr>
          </a:p>
          <a:p>
            <a:endParaRPr lang="en-GB" sz="1200" dirty="0">
              <a:effectLst/>
              <a:latin typeface="Times New Roman" panose="02020603050405020304" pitchFamily="18" charset="0"/>
              <a:ea typeface="Times New Roman" panose="02020603050405020304" pitchFamily="18" charset="0"/>
            </a:endParaRPr>
          </a:p>
          <a:p>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Six recurring themes from the FCA</a:t>
            </a:r>
            <a:r>
              <a:rPr lang="en-US"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t>
            </a: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s retirement income review - </a:t>
            </a:r>
            <a:r>
              <a:rPr lang="en-US" sz="1200" u="sng" kern="12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FTAdviser</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a:p>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Navigating FCA</a:t>
            </a:r>
            <a:r>
              <a:rPr lang="en-US"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t>
            </a: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s thematic review of retirement income advice: practical tips for advisers from BNY Investments</a:t>
            </a:r>
            <a:r>
              <a:rPr lang="en-US"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t>
            </a: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 Richard Parkin</a:t>
            </a:r>
            <a:r>
              <a:rPr lang="en-US"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 </a:t>
            </a: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 - IFA Magazine</a:t>
            </a:r>
            <a:br>
              <a:rPr lang="en-US" sz="1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br>
            <a:br>
              <a:rPr lang="en-US" sz="1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b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5"/>
              </a:rPr>
              <a:t>Should IFAs change how they provide retirement income advice? (professionaladviser.com)</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A28E770-5918-4252-A044-BB1EBBC18475}" type="slidenum">
              <a:rPr lang="en-US" smtClean="0"/>
              <a:t>12</a:t>
            </a:fld>
            <a:endParaRPr lang="en-US"/>
          </a:p>
        </p:txBody>
      </p:sp>
    </p:spTree>
    <p:extLst>
      <p:ext uri="{BB962C8B-B14F-4D97-AF65-F5344CB8AC3E}">
        <p14:creationId xmlns:p14="http://schemas.microsoft.com/office/powerpoint/2010/main" val="1435856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ptos" panose="020B0004020202020204" pitchFamily="34" charset="0"/>
              </a:rPr>
              <a:t>Everything that I discussed so far illustrates that there are different and additional factors that need to be considered in decumulation that adviser firms do not necessarily need to think about during accumulation.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just to remove any doubt, I think this quote from the FCA makes taken from the thematic review document, makes it very clear that adviser firms need to probably </a:t>
            </a:r>
            <a:r>
              <a:rPr lang="en-GB" sz="1200" dirty="0">
                <a:effectLst/>
                <a:latin typeface="Arial" panose="020B0604020202020204" pitchFamily="34" charset="0"/>
                <a:ea typeface="Aptos" panose="020B0004020202020204" pitchFamily="34" charset="0"/>
              </a:rPr>
              <a:t>take a different approach to clients in decumulation from those in accumulation, or at the very least, demonstrate that their centralised investment proposition is suitable for clients who are taking an income. </a:t>
            </a:r>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a:t>
            </a:r>
            <a:br>
              <a:rPr lang="en-GB" dirty="0"/>
            </a:br>
            <a:r>
              <a:rPr lang="en-GB" dirty="0"/>
              <a:t>Also to note that,</a:t>
            </a:r>
            <a:r>
              <a:rPr lang="en-US" b="0" i="0" dirty="0">
                <a:solidFill>
                  <a:srgbClr val="333333"/>
                </a:solidFill>
                <a:effectLst/>
                <a:highlight>
                  <a:srgbClr val="F5F5F5"/>
                </a:highlight>
                <a:latin typeface="Georgia" panose="02040502050405020303" pitchFamily="18" charset="0"/>
              </a:rPr>
              <a:t> the retirement income advice review is not being carried out in a vacuum. The FCA sees it tying into other areas of its focus and work. The most obvious is consumer duty.</a:t>
            </a:r>
          </a:p>
          <a:p>
            <a:endParaRPr lang="en-GB" sz="1200" dirty="0">
              <a:effectLst/>
              <a:latin typeface="Arial" panose="020B0604020202020204" pitchFamily="34" charset="0"/>
              <a:ea typeface="Times New Roman" panose="02020603050405020304" pitchFamily="18" charset="0"/>
            </a:endParaRPr>
          </a:p>
          <a:p>
            <a:endParaRPr lang="en-GB" sz="1200" dirty="0">
              <a:effectLst/>
              <a:latin typeface="Times New Roman" panose="02020603050405020304" pitchFamily="18" charset="0"/>
              <a:ea typeface="Times New Roman" panose="02020603050405020304" pitchFamily="18" charset="0"/>
            </a:endParaRPr>
          </a:p>
          <a:p>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Six recurring themes from the FCA</a:t>
            </a:r>
            <a:r>
              <a:rPr lang="en-US"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t>
            </a: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s retirement income review - </a:t>
            </a:r>
            <a:r>
              <a:rPr lang="en-US" sz="1200" u="sng" kern="12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FTAdviser</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a:p>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Navigating FCA</a:t>
            </a:r>
            <a:r>
              <a:rPr lang="en-US"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t>
            </a: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s thematic review of retirement income advice: practical tips for advisers from BNY Investments</a:t>
            </a:r>
            <a:r>
              <a:rPr lang="en-US"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a:t>
            </a: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 Richard Parkin</a:t>
            </a:r>
            <a:r>
              <a:rPr lang="en-US"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 </a:t>
            </a: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 - IFA Magazine</a:t>
            </a:r>
            <a:br>
              <a:rPr lang="en-US" sz="1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br>
            <a:br>
              <a:rPr lang="en-US" sz="12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br>
            <a:r>
              <a:rPr lang="en-US" sz="1200" u="sng"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5"/>
              </a:rPr>
              <a:t>Should IFAs change how they provide retirement income advice? (professionaladviser.com)</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A28E770-5918-4252-A044-BB1EBBC18475}" type="slidenum">
              <a:rPr lang="en-US" smtClean="0"/>
              <a:t>13</a:t>
            </a:fld>
            <a:endParaRPr lang="en-US"/>
          </a:p>
        </p:txBody>
      </p:sp>
    </p:spTree>
    <p:extLst>
      <p:ext uri="{BB962C8B-B14F-4D97-AF65-F5344CB8AC3E}">
        <p14:creationId xmlns:p14="http://schemas.microsoft.com/office/powerpoint/2010/main" val="55278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000000"/>
                </a:solidFill>
                <a:effectLst/>
                <a:highlight>
                  <a:srgbClr val="FEFEFE"/>
                </a:highlight>
                <a:latin typeface="Alliance No.2"/>
              </a:rPr>
              <a:t>In accumulation, the goal is to provide a real return and beat inflation to </a:t>
            </a:r>
            <a:r>
              <a:rPr lang="en-US" b="0" i="0" dirty="0" err="1">
                <a:solidFill>
                  <a:srgbClr val="000000"/>
                </a:solidFill>
                <a:effectLst/>
                <a:highlight>
                  <a:srgbClr val="FEFEFE"/>
                </a:highlight>
                <a:latin typeface="Alliance No.2"/>
              </a:rPr>
              <a:t>maximise</a:t>
            </a:r>
            <a:r>
              <a:rPr lang="en-US" b="0" i="0" dirty="0">
                <a:solidFill>
                  <a:srgbClr val="000000"/>
                </a:solidFill>
                <a:effectLst/>
                <a:highlight>
                  <a:srgbClr val="FEFEFE"/>
                </a:highlight>
                <a:latin typeface="Alliance No.2"/>
              </a:rPr>
              <a:t> wealth, within the client’s risk appetite. In decumulation though, s</a:t>
            </a:r>
            <a:r>
              <a:rPr lang="en-US" b="0" i="0" dirty="0">
                <a:solidFill>
                  <a:srgbClr val="013F54"/>
                </a:solidFill>
                <a:effectLst/>
                <a:highlight>
                  <a:srgbClr val="FFFFFF"/>
                </a:highlight>
                <a:latin typeface="BNYM_CORPORATE_Akkurat_Pro"/>
              </a:rPr>
              <a:t>uccess is no longer about </a:t>
            </a:r>
            <a:r>
              <a:rPr lang="en-US" b="0" i="0" dirty="0" err="1">
                <a:solidFill>
                  <a:srgbClr val="013F54"/>
                </a:solidFill>
                <a:effectLst/>
                <a:highlight>
                  <a:srgbClr val="FFFFFF"/>
                </a:highlight>
                <a:latin typeface="BNYM_CORPORATE_Akkurat_Pro"/>
              </a:rPr>
              <a:t>maximising</a:t>
            </a:r>
            <a:r>
              <a:rPr lang="en-US" b="0" i="0" dirty="0">
                <a:solidFill>
                  <a:srgbClr val="013F54"/>
                </a:solidFill>
                <a:effectLst/>
                <a:highlight>
                  <a:srgbClr val="FFFFFF"/>
                </a:highlight>
                <a:latin typeface="BNYM_CORPORATE_Akkurat_Pro"/>
              </a:rPr>
              <a:t> wealth, but rather delivering the return the client needs to achieve their objectives.</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sz="1200" b="0" i="0" kern="1200" dirty="0">
                <a:solidFill>
                  <a:srgbClr val="000000"/>
                </a:solidFill>
                <a:effectLst/>
                <a:highlight>
                  <a:srgbClr val="FFFFFF"/>
                </a:highlight>
                <a:latin typeface="-apple-system"/>
                <a:ea typeface="+mn-ea"/>
                <a:cs typeface="+mn-cs"/>
              </a:rPr>
              <a:t>And as you can see on the right, no retirement vision is the same, meaning that there is no one size fits all solution for approaching the journey in decumulation. </a:t>
            </a:r>
          </a:p>
          <a:p>
            <a:pPr marL="0" indent="0" algn="l">
              <a:buFont typeface="+mj-lt"/>
              <a:buNone/>
            </a:pPr>
            <a:endParaRPr lang="en-US" b="0" i="0" dirty="0">
              <a:solidFill>
                <a:srgbClr val="000000"/>
              </a:solidFill>
              <a:effectLst/>
              <a:highlight>
                <a:srgbClr val="FFFFFF"/>
              </a:highlight>
              <a:latin typeface="-apple-system"/>
            </a:endParaRPr>
          </a:p>
          <a:p>
            <a:pPr marL="0" indent="0" algn="l">
              <a:buFont typeface="+mj-lt"/>
              <a:buNone/>
            </a:pPr>
            <a:r>
              <a:rPr lang="en-US" b="0" i="0" dirty="0">
                <a:solidFill>
                  <a:srgbClr val="000000"/>
                </a:solidFill>
                <a:effectLst/>
                <a:highlight>
                  <a:srgbClr val="FFFFFF"/>
                </a:highlight>
                <a:latin typeface="-apple-system"/>
              </a:rPr>
              <a:t>All of the different needs in retirement will have different implications for relationship retirees will have with money and how they will use it: </a:t>
            </a:r>
          </a:p>
          <a:p>
            <a:pPr marL="171450" indent="-171450" algn="l">
              <a:buFontTx/>
              <a:buChar char="-"/>
            </a:pPr>
            <a:r>
              <a:rPr lang="en-US" b="0" i="0" dirty="0">
                <a:solidFill>
                  <a:srgbClr val="000000"/>
                </a:solidFill>
                <a:effectLst/>
                <a:highlight>
                  <a:srgbClr val="FFFFFF"/>
                </a:highlight>
                <a:latin typeface="-apple-system"/>
              </a:rPr>
              <a:t>Using savings to create a sustainable lifetime income while preserving all or part of capital</a:t>
            </a:r>
          </a:p>
          <a:p>
            <a:pPr marL="171450" indent="-171450" algn="l">
              <a:buFontTx/>
              <a:buChar char="-"/>
            </a:pPr>
            <a:r>
              <a:rPr lang="en-US" b="0" i="0" dirty="0">
                <a:solidFill>
                  <a:srgbClr val="000000"/>
                </a:solidFill>
                <a:effectLst/>
                <a:highlight>
                  <a:srgbClr val="FFFFFF"/>
                </a:highlight>
                <a:latin typeface="-apple-system"/>
              </a:rPr>
              <a:t>Using savings to create income that aims to exhaust capital before death</a:t>
            </a:r>
          </a:p>
          <a:p>
            <a:pPr marL="171450" indent="-171450" algn="l">
              <a:buFontTx/>
              <a:buChar char="-"/>
            </a:pPr>
            <a:r>
              <a:rPr lang="en-US" b="0" i="0" dirty="0">
                <a:solidFill>
                  <a:srgbClr val="000000"/>
                </a:solidFill>
                <a:effectLst/>
                <a:highlight>
                  <a:srgbClr val="FFFFFF"/>
                </a:highlight>
                <a:latin typeface="-apple-system"/>
              </a:rPr>
              <a:t>Using savings to withdraw ad-hoc lump sums</a:t>
            </a:r>
          </a:p>
          <a:p>
            <a:pPr marL="171450" indent="-171450" algn="l">
              <a:buFontTx/>
              <a:buChar char="-"/>
            </a:pPr>
            <a:r>
              <a:rPr lang="en-US" b="0" i="0" dirty="0">
                <a:solidFill>
                  <a:srgbClr val="000000"/>
                </a:solidFill>
                <a:effectLst/>
                <a:highlight>
                  <a:srgbClr val="FFFFFF"/>
                </a:highlight>
                <a:latin typeface="-apple-system"/>
              </a:rPr>
              <a:t>Completely withdraw savings over a short time frame</a:t>
            </a:r>
          </a:p>
          <a:p>
            <a:pPr marL="0" indent="0" algn="l">
              <a:buFont typeface="+mj-lt"/>
              <a:buNone/>
            </a:pPr>
            <a:endParaRPr lang="en-US" b="0" i="0" dirty="0">
              <a:solidFill>
                <a:srgbClr val="000000"/>
              </a:solidFill>
              <a:effectLst/>
              <a:highlight>
                <a:srgbClr val="FFFFFF"/>
              </a:highlight>
              <a:latin typeface="-apple-system"/>
            </a:endParaRPr>
          </a:p>
          <a:p>
            <a:pPr marL="0" indent="0" algn="l">
              <a:buFont typeface="+mj-lt"/>
              <a:buNone/>
            </a:pPr>
            <a:r>
              <a:rPr lang="en-US" b="0" i="0" dirty="0">
                <a:solidFill>
                  <a:srgbClr val="000000"/>
                </a:solidFill>
                <a:effectLst/>
                <a:highlight>
                  <a:srgbClr val="FFFFFF"/>
                </a:highlight>
                <a:latin typeface="-apple-system"/>
              </a:rPr>
              <a:t>In turn this is likely to impact, the </a:t>
            </a:r>
            <a:r>
              <a:rPr lang="en-US" b="0" i="0" dirty="0">
                <a:solidFill>
                  <a:srgbClr val="475467"/>
                </a:solidFill>
                <a:effectLst/>
                <a:highlight>
                  <a:srgbClr val="FFFFFF"/>
                </a:highlight>
                <a:latin typeface="sofia-pro"/>
              </a:rPr>
              <a:t>approach to meet those objectives: </a:t>
            </a:r>
          </a:p>
          <a:p>
            <a:pPr marL="171450" indent="-171450" algn="l">
              <a:buFontTx/>
              <a:buChar char="-"/>
            </a:pPr>
            <a:r>
              <a:rPr lang="en-US" b="0" i="0" dirty="0">
                <a:solidFill>
                  <a:srgbClr val="475467"/>
                </a:solidFill>
                <a:effectLst/>
                <a:highlight>
                  <a:srgbClr val="FFFFFF"/>
                </a:highlight>
                <a:latin typeface="sofia-pro"/>
              </a:rPr>
              <a:t>On one hand, this may mean not only thinking about one </a:t>
            </a:r>
            <a:r>
              <a:rPr lang="en-US" b="0" i="0" dirty="0" err="1">
                <a:solidFill>
                  <a:srgbClr val="475467"/>
                </a:solidFill>
                <a:effectLst/>
                <a:highlight>
                  <a:srgbClr val="FFFFFF"/>
                </a:highlight>
                <a:latin typeface="sofia-pro"/>
              </a:rPr>
              <a:t>uniqie</a:t>
            </a:r>
            <a:r>
              <a:rPr lang="en-US" b="0" i="0" dirty="0">
                <a:solidFill>
                  <a:srgbClr val="475467"/>
                </a:solidFill>
                <a:effectLst/>
                <a:highlight>
                  <a:srgbClr val="FFFFFF"/>
                </a:highlight>
                <a:latin typeface="sofia-pro"/>
              </a:rPr>
              <a:t> investment product, but perhaps at home different products can be blended together </a:t>
            </a:r>
          </a:p>
          <a:p>
            <a:pPr marL="171450" indent="-171450" algn="l">
              <a:buFontTx/>
              <a:buChar char="-"/>
            </a:pPr>
            <a:r>
              <a:rPr lang="en-US" b="0" i="0" dirty="0">
                <a:solidFill>
                  <a:srgbClr val="475467"/>
                </a:solidFill>
                <a:effectLst/>
                <a:highlight>
                  <a:srgbClr val="FFFFFF"/>
                </a:highlight>
                <a:latin typeface="sofia-pro"/>
              </a:rPr>
              <a:t>Also, it will be more about how we think about risk in the context of achieving those objectives rather than just focusing on volatility which is the traditional metric considered in accumulation. The two are closely related but are not the same.</a:t>
            </a:r>
            <a:endParaRPr lang="en-US" b="0" i="0" dirty="0">
              <a:solidFill>
                <a:srgbClr val="000000"/>
              </a:solidFill>
              <a:effectLst/>
              <a:highlight>
                <a:srgbClr val="FFFFFF"/>
              </a:highlight>
              <a:latin typeface="-apple-system"/>
            </a:endParaRPr>
          </a:p>
          <a:p>
            <a:pPr marL="0" indent="0" algn="l">
              <a:buFont typeface="+mj-lt"/>
              <a:buNone/>
            </a:pPr>
            <a:endParaRPr lang="en-US" b="0" i="0" dirty="0">
              <a:solidFill>
                <a:srgbClr val="013F54"/>
              </a:solidFill>
              <a:effectLst/>
              <a:highlight>
                <a:srgbClr val="FFFFFF"/>
              </a:highlight>
              <a:latin typeface="BNYM_CORPORATE_Akkurat_Pro"/>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013F54"/>
                </a:solidFill>
                <a:effectLst/>
                <a:highlight>
                  <a:srgbClr val="FFFFFF"/>
                </a:highlight>
                <a:latin typeface="BNYM_CORPORATE_Akkurat_Pro"/>
              </a:rPr>
              <a:t>Moving from accumulation to decumulation can therefore not just mean a shift in investment strategy but also a change of mindset for the client and their adviser. </a:t>
            </a:r>
          </a:p>
          <a:p>
            <a:pPr marL="0" indent="0" algn="l">
              <a:buFont typeface="+mj-lt"/>
              <a:buNone/>
            </a:pPr>
            <a:endParaRPr lang="en-US" b="0" i="0" dirty="0">
              <a:solidFill>
                <a:srgbClr val="013F54"/>
              </a:solidFill>
              <a:effectLst/>
              <a:highlight>
                <a:srgbClr val="FFFFFF"/>
              </a:highlight>
              <a:latin typeface="BNYM_CORPORATE_Akkurat_Pro"/>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hlinkClick r:id="rId3"/>
              </a:rPr>
              <a:t>NextWealth_Aegon_Managing-Lifetime-Wealth_January2024.pdf</a:t>
            </a:r>
            <a:endParaRPr lang="en-US" b="0" i="0" dirty="0">
              <a:solidFill>
                <a:srgbClr val="000000"/>
              </a:solidFill>
              <a:effectLst/>
              <a:highlight>
                <a:srgbClr val="FFFFFF"/>
              </a:highlight>
              <a:latin typeface="-apple-system"/>
            </a:endParaRPr>
          </a:p>
          <a:p>
            <a:pPr marL="0" indent="0" algn="l">
              <a:buFont typeface="+mj-lt"/>
              <a:buNone/>
            </a:pPr>
            <a:endParaRPr lang="en-US" dirty="0">
              <a:hlinkClick r:id=""/>
            </a:endParaRPr>
          </a:p>
          <a:p>
            <a:pPr marL="0" indent="0" algn="l">
              <a:buFont typeface="+mj-lt"/>
              <a:buNone/>
            </a:pPr>
            <a:endParaRPr lang="en-US" dirty="0">
              <a:hlinkClick r:id=""/>
            </a:endParaRPr>
          </a:p>
          <a:p>
            <a:pPr marL="0" indent="0" algn="l">
              <a:buFont typeface="+mj-lt"/>
              <a:buNone/>
            </a:pPr>
            <a:endParaRPr lang="en-US" dirty="0">
              <a:hlinkClick r:id=""/>
            </a:endParaRPr>
          </a:p>
          <a:p>
            <a:pPr marL="0" indent="0" algn="l">
              <a:buFont typeface="+mj-lt"/>
              <a:buNone/>
            </a:pP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789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To this date, the FCA has not issued any enforceable rules on retirement advice, however all of it different publications are making it increasingly clear that: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kern="0" dirty="0">
                <a:effectLst/>
                <a:latin typeface="Arial" panose="020B0604020202020204" pitchFamily="34" charset="0"/>
                <a:ea typeface="Aptos" panose="020B0004020202020204" pitchFamily="34" charset="0"/>
                <a:cs typeface="Times New Roman" panose="02020603050405020304" pitchFamily="18" charset="0"/>
              </a:rPr>
              <a:t>The FCA views the retirement income advice market as particularly important as the complexity facing consumers has risen sharply with the growth of Defined Contribution and the introduction of pension freedoms.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kern="0" dirty="0">
                <a:effectLst/>
                <a:latin typeface="Arial" panose="020B0604020202020204" pitchFamily="34" charset="0"/>
                <a:ea typeface="Aptos" panose="020B0004020202020204" pitchFamily="34" charset="0"/>
                <a:cs typeface="Times New Roman" panose="02020603050405020304" pitchFamily="18" charset="0"/>
              </a:rPr>
              <a:t>Strategies used in the accumulation phase of retirement are unlikely to be appropriate for the decumulation stage.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br>
              <a:rPr lang="en-GB" sz="1600" kern="0" dirty="0">
                <a:effectLst/>
                <a:latin typeface="Graphik-Regular"/>
                <a:ea typeface="Aptos" panose="020B0004020202020204" pitchFamily="34" charset="0"/>
                <a:cs typeface="Graphik-Regular"/>
              </a:rPr>
            </a:br>
            <a:r>
              <a:rPr lang="en-GB" sz="1200" kern="0" dirty="0">
                <a:effectLst/>
                <a:latin typeface="Arial" panose="020B0604020202020204" pitchFamily="34" charset="0"/>
                <a:ea typeface="Aptos" panose="020B0004020202020204" pitchFamily="34" charset="0"/>
                <a:cs typeface="Times New Roman" panose="02020603050405020304" pitchFamily="18" charset="0"/>
              </a:rPr>
              <a:t>The Retirement Income Advice Review, published in March of this year is the latest example and yet another step towards encouraging advisers to build a more robust process for suitability specifically aimed at the drawdown stage of an individual’s retirement journey.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800" kern="0" dirty="0">
                <a:effectLst/>
                <a:latin typeface="Graphik-Regular"/>
                <a:ea typeface="Aptos" panose="020B0004020202020204" pitchFamily="34" charset="0"/>
                <a:cs typeface="Graphik-Regular"/>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The FCA carried out this review to effectively understand 3 key things: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GB" sz="1200" kern="0" dirty="0">
                <a:effectLst/>
                <a:latin typeface="Arial" panose="020B0604020202020204" pitchFamily="34" charset="0"/>
                <a:ea typeface="Aptos" panose="020B0004020202020204" pitchFamily="34" charset="0"/>
                <a:cs typeface="Times New Roman" panose="02020603050405020304" pitchFamily="18" charset="0"/>
              </a:rPr>
              <a:t>whether the retirement income advice market as a whole is functioning well;</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GB" sz="1200" kern="0" dirty="0">
                <a:effectLst/>
                <a:latin typeface="Arial" panose="020B0604020202020204" pitchFamily="34" charset="0"/>
                <a:ea typeface="Aptos" panose="020B0004020202020204" pitchFamily="34" charset="0"/>
                <a:cs typeface="Times New Roman" panose="02020603050405020304" pitchFamily="18" charset="0"/>
              </a:rPr>
              <a:t>whether firms’ advice models consider the specific needs of consumers in decumulation; and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200" kern="0" dirty="0">
                <a:effectLst/>
                <a:latin typeface="Arial" panose="020B0604020202020204" pitchFamily="34" charset="0"/>
                <a:ea typeface="Aptos" panose="020B0004020202020204" pitchFamily="34" charset="0"/>
                <a:cs typeface="Times New Roman" panose="02020603050405020304" pitchFamily="18" charset="0"/>
              </a:rPr>
              <a:t>whether consumers are being provided with suitable retirement income advice when accessing their pension savings.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GB" sz="1200" dirty="0">
                <a:effectLst/>
                <a:latin typeface="Arial" panose="020B0604020202020204" pitchFamily="34" charset="0"/>
                <a:ea typeface="Aptos" panose="020B0004020202020204" pitchFamily="34" charset="0"/>
              </a:rPr>
              <a:t>This was not a small task and was completed </a:t>
            </a:r>
            <a:r>
              <a:rPr lang="en-US" b="0" i="0" dirty="0">
                <a:solidFill>
                  <a:srgbClr val="475467"/>
                </a:solidFill>
                <a:effectLst/>
                <a:highlight>
                  <a:srgbClr val="FFFFFF"/>
                </a:highlight>
                <a:latin typeface="sofia-pro"/>
              </a:rPr>
              <a:t>nearly five years after the business plan that first proposed it in 2019 due to a combination of changing priorities and covid delays. </a:t>
            </a:r>
            <a:endParaRPr lang="en-GB" sz="1200" dirty="0">
              <a:effectLst/>
              <a:latin typeface="Arial" panose="020B0604020202020204" pitchFamily="34" charset="0"/>
              <a:ea typeface="Aptos" panose="020B0004020202020204" pitchFamily="34" charset="0"/>
            </a:endParaRPr>
          </a:p>
          <a:p>
            <a:pPr algn="just"/>
            <a:endParaRPr lang="en-GB" sz="1200" dirty="0">
              <a:effectLst/>
              <a:latin typeface="Arial" panose="020B0604020202020204" pitchFamily="34" charset="0"/>
              <a:ea typeface="Aptos" panose="020B0004020202020204" pitchFamily="34" charset="0"/>
            </a:endParaRPr>
          </a:p>
          <a:p>
            <a:pPr algn="just"/>
            <a:r>
              <a:rPr lang="en-GB" sz="1200" dirty="0">
                <a:effectLst/>
                <a:latin typeface="Arial" panose="020B0604020202020204" pitchFamily="34" charset="0"/>
                <a:ea typeface="Aptos" panose="020B0004020202020204" pitchFamily="34" charset="0"/>
              </a:rPr>
              <a:t>In June of 2023, the FCA sent out an initial survey to 1,275 adviser firms. Out of the 1,275, they 997 firms responded to the FCA’s 87 questions while an additional 24 firms picked by the FCA had to submit client files for review. The findings were summarised in a 53 </a:t>
            </a:r>
            <a:r>
              <a:rPr lang="en-GB" sz="1200" dirty="0" err="1">
                <a:effectLst/>
                <a:latin typeface="Arial" panose="020B0604020202020204" pitchFamily="34" charset="0"/>
                <a:ea typeface="Aptos" panose="020B0004020202020204" pitchFamily="34" charset="0"/>
              </a:rPr>
              <a:t>pg</a:t>
            </a:r>
            <a:r>
              <a:rPr lang="en-GB" sz="1200" dirty="0">
                <a:effectLst/>
                <a:latin typeface="Arial" panose="020B0604020202020204" pitchFamily="34" charset="0"/>
                <a:ea typeface="Aptos" panose="020B0004020202020204" pitchFamily="34" charset="0"/>
              </a:rPr>
              <a:t> document. </a:t>
            </a:r>
            <a:endParaRPr lang="en-GB" sz="1200" dirty="0">
              <a:effectLst/>
              <a:latin typeface="Times New Roman" panose="02020603050405020304" pitchFamily="18" charset="0"/>
              <a:ea typeface="Times New Roman" panose="02020603050405020304" pitchFamily="18" charset="0"/>
            </a:endParaRPr>
          </a:p>
          <a:p>
            <a:pPr algn="just"/>
            <a:r>
              <a:rPr lang="en-GB" sz="1200" dirty="0">
                <a:effectLst/>
                <a:latin typeface="Arial" panose="020B0604020202020204" pitchFamily="34" charset="0"/>
                <a:ea typeface="Aptos" panose="020B00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Aptos" panose="020B0004020202020204" pitchFamily="34" charset="0"/>
              </a:rPr>
              <a:t>The FCA’s overall verdict was that there were no systemic issues, nor were there widespread problems with retirement advice. However what they did find is that across different pockets, there were some firms were falling short of FCA expectations. </a:t>
            </a:r>
          </a:p>
          <a:p>
            <a:endParaRPr lang="en-GB" sz="1200" dirty="0">
              <a:effectLst/>
              <a:latin typeface="Arial" panose="020B0604020202020204" pitchFamily="34" charset="0"/>
              <a:ea typeface="Aptos" panose="020B0004020202020204" pitchFamily="34" charset="0"/>
            </a:endParaRPr>
          </a:p>
          <a:p>
            <a:r>
              <a:rPr lang="en-GB" sz="1200" dirty="0">
                <a:effectLst/>
                <a:latin typeface="Arial" panose="020B0604020202020204" pitchFamily="34" charset="0"/>
                <a:ea typeface="Aptos" panose="020B0004020202020204" pitchFamily="34" charset="0"/>
              </a:rPr>
              <a:t>In the next three slides, we explore 3 our of the 5 areas of concern which more directly relates to considerations around providing investment advice given in </a:t>
            </a:r>
            <a:r>
              <a:rPr lang="en-GB" sz="1200" dirty="0" err="1">
                <a:effectLst/>
                <a:latin typeface="Arial" panose="020B0604020202020204" pitchFamily="34" charset="0"/>
                <a:ea typeface="Aptos" panose="020B0004020202020204" pitchFamily="34" charset="0"/>
              </a:rPr>
              <a:t>retirmenent</a:t>
            </a:r>
            <a:r>
              <a:rPr lang="en-GB" sz="1200" dirty="0">
                <a:effectLst/>
                <a:latin typeface="Arial" panose="020B0604020202020204" pitchFamily="34" charset="0"/>
                <a:ea typeface="Aptos" panose="020B0004020202020204" pitchFamily="34" charset="0"/>
              </a:rPr>
              <a:t>/decumulation.  </a:t>
            </a:r>
            <a:r>
              <a:rPr lang="en-GB" sz="1200" dirty="0">
                <a:effectLst/>
                <a:latin typeface="Times New Roman" panose="02020603050405020304" pitchFamily="18" charset="0"/>
                <a:ea typeface="Aptos" panose="020B0004020202020204" pitchFamily="34" charset="0"/>
              </a:rPr>
              <a:t> </a:t>
            </a:r>
          </a:p>
          <a:p>
            <a:r>
              <a:rPr lang="en-GB" sz="1200" dirty="0">
                <a:effectLst/>
                <a:latin typeface="Arial" panose="020B0604020202020204" pitchFamily="34" charset="0"/>
                <a:ea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dirty="0">
                <a:effectLst/>
                <a:latin typeface="Arial" panose="020B0604020202020204" pitchFamily="34" charset="0"/>
                <a:ea typeface="Aptos" panose="020B0004020202020204" pitchFamily="34" charset="0"/>
              </a:rPr>
              <a:t>The 87 questions looked for input on a wide range of areas. From an investment perspective, the FCA was keen to understand firm’s processes and procedures around risk alignment and investment suitability and income-withdrawal strategies for clients drawing on pension assets.</a:t>
            </a:r>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593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gn="l"/>
            <a:r>
              <a:rPr lang="en-US" b="0" i="0" dirty="0">
                <a:solidFill>
                  <a:srgbClr val="000000"/>
                </a:solidFill>
                <a:effectLst/>
                <a:highlight>
                  <a:srgbClr val="FFFFFF"/>
                </a:highlight>
                <a:latin typeface="-apple-system"/>
              </a:rPr>
              <a:t>As investors transition from accumulation to decumulation, their risk profile are very much likely to change. Need for predictability is likely to increase while attitude to risk is likely to diminish. </a:t>
            </a:r>
            <a:br>
              <a:rPr lang="en-US" b="0" i="0" dirty="0">
                <a:solidFill>
                  <a:srgbClr val="000000"/>
                </a:solidFill>
                <a:effectLst/>
                <a:highlight>
                  <a:srgbClr val="FFFFFF"/>
                </a:highlight>
                <a:latin typeface="-apple-system"/>
              </a:rPr>
            </a:br>
            <a:br>
              <a:rPr lang="en-US" b="0" i="0" dirty="0">
                <a:solidFill>
                  <a:srgbClr val="000000"/>
                </a:solidFill>
                <a:effectLst/>
                <a:highlight>
                  <a:srgbClr val="FFFFFF"/>
                </a:highlight>
                <a:latin typeface="-apple-system"/>
              </a:rPr>
            </a:br>
            <a:r>
              <a:rPr lang="en-US" b="0" i="0" dirty="0">
                <a:solidFill>
                  <a:srgbClr val="000000"/>
                </a:solidFill>
                <a:effectLst/>
                <a:highlight>
                  <a:srgbClr val="FFFFFF"/>
                </a:highlight>
                <a:latin typeface="-apple-system"/>
              </a:rPr>
              <a:t>And this makes sense - while those still investing to grow their wealth might find an investment setback distressing, they will have options to get their plans back on track,</a:t>
            </a:r>
            <a:r>
              <a:rPr lang="en-US" b="0" i="0" dirty="0">
                <a:solidFill>
                  <a:srgbClr val="475467"/>
                </a:solidFill>
                <a:effectLst/>
                <a:highlight>
                  <a:srgbClr val="FFFFFF"/>
                </a:highlight>
                <a:latin typeface="sofia-pro"/>
              </a:rPr>
              <a:t> perhaps by working longer, save more and even take more risk.</a:t>
            </a:r>
            <a:endParaRPr lang="en-US" b="0" i="0" dirty="0">
              <a:solidFill>
                <a:srgbClr val="000000"/>
              </a:solidFill>
              <a:effectLst/>
              <a:highlight>
                <a:srgbClr val="FFFFFF"/>
              </a:highlight>
              <a:latin typeface="-apple-system"/>
            </a:endParaRPr>
          </a:p>
          <a:p>
            <a:pPr marL="0" indent="0" algn="l">
              <a:buFont typeface="+mj-lt"/>
              <a:buNone/>
            </a:pPr>
            <a:endParaRPr lang="en-US" b="0" i="0" dirty="0">
              <a:solidFill>
                <a:srgbClr val="000000"/>
              </a:solidFill>
              <a:effectLst/>
              <a:highlight>
                <a:srgbClr val="FFFFFF"/>
              </a:highlight>
              <a:latin typeface="-apple-system"/>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475467"/>
                </a:solidFill>
                <a:effectLst/>
                <a:highlight>
                  <a:srgbClr val="FFFFFF"/>
                </a:highlight>
                <a:latin typeface="sofia-pro"/>
              </a:rPr>
              <a:t>Those who are in retirement may have none of these options available to them.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effectLst/>
                <a:latin typeface="__fkGroteskNeue_598ab8"/>
              </a:rPr>
              <a:t>As people retire, their ability to earn income through work decreases significantly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effectLst/>
                <a:latin typeface="__fkGroteskNeue_598ab8"/>
              </a:rPr>
              <a:t>Retirees have less time to recover from financial losses compared to younger investors</a:t>
            </a:r>
            <a:endParaRPr lang="en-US" b="0" i="0" dirty="0">
              <a:solidFill>
                <a:srgbClr val="475467"/>
              </a:solidFill>
              <a:effectLst/>
              <a:highlight>
                <a:srgbClr val="FFFFFF"/>
              </a:highlight>
              <a:latin typeface="sofia-pro"/>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0" dirty="0">
              <a:solidFill>
                <a:srgbClr val="475467"/>
              </a:solidFill>
              <a:effectLst/>
              <a:highlight>
                <a:srgbClr val="FFFFFF"/>
              </a:highlight>
              <a:latin typeface="sofia-pro"/>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i="0" dirty="0">
                <a:solidFill>
                  <a:srgbClr val="333333"/>
                </a:solidFill>
                <a:effectLst/>
                <a:highlight>
                  <a:srgbClr val="FFFFFF"/>
                </a:highlight>
                <a:latin typeface="Graphik"/>
              </a:rPr>
              <a:t>As we discussed earlier on, advisers need to make sure that client’s risk profiles are assessed regularly, and once in retirement, the risk profiling is also to be shown in the context of capacity for loss.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kern="1200" dirty="0">
                <a:solidFill>
                  <a:srgbClr val="333333"/>
                </a:solidFill>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rPr>
              <a:t>The FCA’s statements suggest that the vast majority of attitude to risk questionnaires are designed to measure a client’s acceptance of risk to their capital as it grows towards an objective meaning that they are not necessarily suitable for the decumulation phase where there is a need for a two-dimensional scale looking at the client’s ability to accept volatility of both income and capital.</a:t>
            </a:r>
            <a:endParaRPr lang="en-GB" sz="2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i="0" dirty="0">
                <a:solidFill>
                  <a:srgbClr val="333333"/>
                </a:solidFill>
                <a:effectLst/>
                <a:highlight>
                  <a:srgbClr val="FFFFFF"/>
                </a:highlight>
                <a:latin typeface="Graphik"/>
              </a:rPr>
              <a:t>From an investment products perspective, this is likely to mean that for decumulation, advisers shouldn’t only recommend products that meet </a:t>
            </a:r>
            <a:r>
              <a:rPr lang="en-US" sz="2800" kern="1200" dirty="0">
                <a:solidFill>
                  <a:srgbClr val="333333"/>
                </a:solidFill>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rPr>
              <a:t>a client’s acceptance of risk to their capital as it grows in time (accumulation), but rather, think of suitable products from a two dimensional perspective, i.e. looking at the client’s ability to accept volatility of both income and capital.</a:t>
            </a:r>
            <a:endParaRPr lang="en-GB" sz="2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hlinkClick r:id="rId3"/>
              </a:rPr>
              <a:t>How Should Risk Tolerance Assessments Differ Between Accumulation and Decumulation? – Oxford Risk Blog</a:t>
            </a:r>
            <a:endParaRPr lang="en-US" sz="1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i="0" dirty="0">
                <a:solidFill>
                  <a:srgbClr val="333333"/>
                </a:solidFill>
                <a:effectLst/>
                <a:highlight>
                  <a:srgbClr val="FFFFFF"/>
                </a:highlight>
                <a:latin typeface="Graphik"/>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i="0" dirty="0">
                <a:solidFill>
                  <a:srgbClr val="333333"/>
                </a:solidFill>
                <a:effectLst/>
                <a:highlight>
                  <a:srgbClr val="FFFFFF"/>
                </a:highlight>
                <a:latin typeface="Graphik"/>
              </a:rPr>
              <a:t>Early in life, where the investor has decades of net saving (accumulation) ahead of them, their capacity to take risk with their investible assets is high. But as they approach retirement this changes dramatically: they no longer have a future of net savings, but of withdrawals and net spending (decumulation).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i="0" dirty="0">
                <a:solidFill>
                  <a:srgbClr val="333333"/>
                </a:solidFill>
                <a:effectLst/>
                <a:highlight>
                  <a:srgbClr val="FFFFFF"/>
                </a:highlight>
                <a:latin typeface="Graphik"/>
              </a:rPr>
              <a:t>Risk Capacity is, therefore a function of current and future assets – assets and liabilities, expected income and expenditure, and (duly weighted) anticipated changes to these.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highlight>
                <a:srgbClr val="FFFFFF"/>
              </a:highlight>
              <a:latin typeface="Graphik"/>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solidFill>
                  <a:srgbClr val="333333"/>
                </a:solidFill>
                <a:effectLst/>
                <a:highlight>
                  <a:srgbClr val="FFFFFF"/>
                </a:highlight>
                <a:latin typeface="Graphik"/>
              </a:rPr>
              <a:t>As a </a:t>
            </a:r>
            <a:r>
              <a:rPr lang="en-US" sz="1200" b="0" i="0" kern="1200" dirty="0">
                <a:solidFill>
                  <a:srgbClr val="333333"/>
                </a:solidFill>
                <a:effectLst/>
                <a:highlight>
                  <a:srgbClr val="FFFFFF"/>
                </a:highlight>
                <a:latin typeface="Graphik"/>
                <a:ea typeface="+mn-ea"/>
                <a:cs typeface="+mn-cs"/>
              </a:rPr>
              <a:t>result, any risk profiling process that fails to account for this swing from net saving to net spending which effectively impacts CFL more than ATR, will be failing to properly account for investors changing circumstances. </a:t>
            </a:r>
          </a:p>
          <a:p>
            <a:pPr marL="0" indent="0" algn="l">
              <a:buFont typeface="+mj-lt"/>
              <a:buNone/>
            </a:pPr>
            <a:endParaRPr lang="en-US" b="0" i="0" dirty="0">
              <a:solidFill>
                <a:srgbClr val="000000"/>
              </a:solidFill>
              <a:effectLst/>
              <a:highlight>
                <a:srgbClr val="FFFFFF"/>
              </a:highlight>
              <a:latin typeface="-apple-system"/>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solidFill>
                  <a:srgbClr val="333333"/>
                </a:solidFill>
                <a:effectLst/>
                <a:latin typeface="Graphik"/>
              </a:rPr>
              <a:t>The FCA then says that if any loss of capital would have a materially detrimental effect on their standard of living, this should be taken into account in assessing the risk that they are able to take.</a:t>
            </a:r>
          </a:p>
          <a:p>
            <a:pPr marL="0" indent="0" algn="l">
              <a:buFont typeface="+mj-lt"/>
              <a:buNone/>
            </a:pPr>
            <a:endParaRPr lang="en-US" b="0" i="0" dirty="0">
              <a:solidFill>
                <a:srgbClr val="000000"/>
              </a:solidFill>
              <a:effectLst/>
              <a:highlight>
                <a:srgbClr val="FFFFFF"/>
              </a:highlight>
              <a:latin typeface="-apple-system"/>
            </a:endParaRPr>
          </a:p>
          <a:p>
            <a:pPr marL="0" indent="0" algn="l">
              <a:buFont typeface="+mj-lt"/>
              <a:buNone/>
            </a:pPr>
            <a:endParaRPr lang="en-US" b="0" i="0" dirty="0">
              <a:solidFill>
                <a:srgbClr val="000000"/>
              </a:solidFill>
              <a:effectLst/>
              <a:highlight>
                <a:srgbClr val="FFFFFF"/>
              </a:highlight>
              <a:latin typeface="-apple-system"/>
            </a:endParaRPr>
          </a:p>
          <a:p>
            <a:pPr marL="0" indent="0" algn="l">
              <a:buFont typeface="+mj-lt"/>
              <a:buNone/>
            </a:pP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635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gn="just">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Investors face different risks depending on the phase of their saving and spending cycle. </a:t>
            </a:r>
          </a:p>
          <a:p>
            <a:pPr algn="just">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years where you contribute to your pension during your working life (accumulation), the size of one’s contributions is the biggest factor that will influence the future value of the portfolio.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But risks shift significantly as you move towards retirement and start drawing on your pension pot with sequencing, longevity,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infaltion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risks becoming more prevalent.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4000" b="0" i="0" dirty="0">
                <a:solidFill>
                  <a:srgbClr val="333333"/>
                </a:solidFill>
                <a:effectLst/>
                <a:highlight>
                  <a:srgbClr val="F5F5F5"/>
                </a:highlight>
                <a:latin typeface="Georgia" panose="02040502050405020303" pitchFamily="18" charset="0"/>
              </a:rPr>
              <a:t>In rising markets, the different risks facing those in accumulation and those in decumulation are less pronounced. Obtaining real returns and beating inflation when building wealth, planning for longevity and sequencing risk when taking an income are easier to manage when markets are going up.</a:t>
            </a:r>
            <a:endParaRPr lang="en-GB" sz="2800" dirty="0">
              <a:effectLst/>
              <a:latin typeface="Times New Roman" panose="02020603050405020304" pitchFamily="18" charset="0"/>
              <a:ea typeface="Times New Roman" panose="02020603050405020304" pitchFamily="18" charset="0"/>
            </a:endParaRPr>
          </a:p>
          <a:p>
            <a:pPr algn="l"/>
            <a:br>
              <a:rPr lang="en-US" sz="1800" dirty="0"/>
            </a:br>
            <a:r>
              <a:rPr lang="en-US" sz="1800" b="0" i="0" dirty="0">
                <a:solidFill>
                  <a:srgbClr val="333333"/>
                </a:solidFill>
                <a:effectLst/>
                <a:highlight>
                  <a:srgbClr val="F5F5F5"/>
                </a:highlight>
                <a:latin typeface="Georgia" panose="02040502050405020303" pitchFamily="18" charset="0"/>
              </a:rPr>
              <a:t>When markets and economic conditions are more volatile though, as we have seen in the past couple of years – with soaring inflation, high interest rates and poor equity and bond performance – the need for different investment approaches to address the risks of those in decumulation versus those in accumulation has become far more apparent.</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200" dirty="0">
                <a:solidFill>
                  <a:srgbClr val="000000"/>
                </a:solidFill>
                <a:effectLst/>
                <a:highlight>
                  <a:srgbClr val="FFFFFF"/>
                </a:highlight>
                <a:latin typeface="Alliance No.2"/>
                <a:ea typeface="Times New Roman" panose="02020603050405020304" pitchFamily="18" charset="0"/>
                <a:cs typeface="Times New Roman" panose="02020603050405020304" pitchFamily="18" charset="0"/>
              </a:rPr>
              <a:t>The Consumer Duty regulations state that financial services firms must “avoid causing foreseeable harm”, which we believe includes acting to mitigate the known risks facing retirees which is practical terms, may mean more tailored investment products for retirement. </a:t>
            </a:r>
          </a:p>
          <a:p>
            <a:endParaRPr lang="en-US" sz="1800" kern="1200" dirty="0">
              <a:solidFill>
                <a:srgbClr val="000000"/>
              </a:solidFill>
              <a:effectLst/>
              <a:highlight>
                <a:srgbClr val="FFFFFF"/>
              </a:highlight>
              <a:latin typeface="Alliance No.2"/>
              <a:ea typeface="Times New Roman" panose="02020603050405020304" pitchFamily="18" charset="0"/>
              <a:cs typeface="Times New Roman" panose="02020603050405020304" pitchFamily="18" charset="0"/>
            </a:endParaRPr>
          </a:p>
          <a:p>
            <a:endParaRPr lang="en-US" sz="1800" kern="1200" dirty="0">
              <a:solidFill>
                <a:srgbClr val="000000"/>
              </a:solidFill>
              <a:effectLst/>
              <a:highlight>
                <a:srgbClr val="FFFFFF"/>
              </a:highlight>
              <a:latin typeface="Alliance No.2"/>
              <a:ea typeface="Times New Roman" panose="02020603050405020304" pitchFamily="18" charset="0"/>
              <a:cs typeface="Times New Roman" panose="02020603050405020304" pitchFamily="18" charset="0"/>
            </a:endParaRPr>
          </a:p>
          <a:p>
            <a:r>
              <a:rPr lang="en-US" sz="1800" kern="1200" dirty="0">
                <a:solidFill>
                  <a:srgbClr val="000000"/>
                </a:solidFill>
                <a:effectLst/>
                <a:highlight>
                  <a:srgbClr val="FFFFFF"/>
                </a:highlight>
                <a:latin typeface="Alliance No.2"/>
                <a:ea typeface="Times New Roman" panose="02020603050405020304" pitchFamily="18" charset="0"/>
                <a:cs typeface="Times New Roman" panose="02020603050405020304" pitchFamily="18" charset="0"/>
              </a:rPr>
              <a:t>--------------------------------------------------------------------------------------------------------------------</a:t>
            </a:r>
          </a:p>
          <a:p>
            <a:r>
              <a:rPr lang="en-US" sz="1800" kern="1200" dirty="0">
                <a:solidFill>
                  <a:srgbClr val="000000"/>
                </a:solidFill>
                <a:effectLst/>
                <a:highlight>
                  <a:srgbClr val="FFFFFF"/>
                </a:highlight>
                <a:latin typeface="Alliance No.2"/>
                <a:ea typeface="Times New Roman" panose="02020603050405020304" pitchFamily="18" charset="0"/>
                <a:cs typeface="Times New Roman" panose="02020603050405020304" pitchFamily="18" charset="0"/>
              </a:rPr>
              <a:t>We also think the FCA’s thematic review of retirement income advice currently in progress will go further and recommend that a different investment approach is required for those people approaching or already in retirement, compared to people in the accumulation phase.</a:t>
            </a:r>
            <a:endParaRPr lang="en-GB" sz="1800" dirty="0">
              <a:effectLst/>
              <a:latin typeface="Times New Roman" panose="02020603050405020304" pitchFamily="18" charset="0"/>
              <a:ea typeface="Times New Roman" panose="02020603050405020304" pitchFamily="18" charset="0"/>
            </a:endParaRPr>
          </a:p>
          <a:p>
            <a:r>
              <a:rPr lang="en-US" sz="1800" kern="1200" dirty="0">
                <a:solidFill>
                  <a:srgbClr val="000000"/>
                </a:solidFill>
                <a:effectLst/>
                <a:highlight>
                  <a:srgbClr val="FFFFFF"/>
                </a:highlight>
                <a:latin typeface="Alliance No.2"/>
                <a:ea typeface="Times New Roman" panose="02020603050405020304" pitchFamily="18" charset="0"/>
                <a:cs typeface="Times New Roman" panose="02020603050405020304" pitchFamily="18" charset="0"/>
              </a:rPr>
              <a:t>Planning an income for retirement has to take into consideration how long an individual expects to live, their health and their own personal circumstances. But as we know, nothing is certain and things can all change during retirement. Therefore, having a flexible retirement strategy which can provide a steady income, taking into consideration the issues of sequencing and longevity risk is vital.</a:t>
            </a:r>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endParaRPr lang="en-US" sz="2800" b="0" i="0" dirty="0">
              <a:solidFill>
                <a:srgbClr val="000000"/>
              </a:solidFill>
              <a:effectLst/>
              <a:highlight>
                <a:srgbClr val="FEFEFE"/>
              </a:highlight>
              <a:latin typeface="Alliance No.2"/>
            </a:endParaRPr>
          </a:p>
          <a:p>
            <a:r>
              <a:rPr lang="en-US" sz="2800" b="0" i="0" dirty="0">
                <a:solidFill>
                  <a:srgbClr val="000000"/>
                </a:solidFill>
                <a:effectLst/>
                <a:highlight>
                  <a:srgbClr val="FEFEFE"/>
                </a:highlight>
                <a:latin typeface="Alliance No.2"/>
              </a:rPr>
              <a:t>With people living longer and market volatility significantly impacting traditional investment portfolios, longevity risk and sequencing risk are far more important considerations when taking an income from your investments than when you’re still saving. These different risks call for different approaches to constructing portfolios to safeguard the quality of outcomes.</a:t>
            </a:r>
          </a:p>
          <a:p>
            <a:endParaRPr lang="en-US" sz="2800" dirty="0">
              <a:solidFill>
                <a:srgbClr val="000000"/>
              </a:solidFill>
              <a:highlight>
                <a:srgbClr val="FEFEFE"/>
              </a:highlight>
              <a:latin typeface="Alliance No.2"/>
            </a:endParaRPr>
          </a:p>
          <a:p>
            <a:r>
              <a:rPr lang="en-US" sz="2800" dirty="0"/>
              <a:t>As a client nears or enters retirement they enter the ‘retirement risk zone’. This is where sequencing risk increases as a client approaches and then enters retirement, and any fall in their fund could have an impact on their retirement income.</a:t>
            </a:r>
            <a:endParaRPr lang="en-GB" sz="280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800" kern="1200" dirty="0">
              <a:solidFill>
                <a:srgbClr val="013F54"/>
              </a:solidFill>
              <a:effectLst/>
              <a:highlight>
                <a:srgbClr val="FFFFFF"/>
              </a:highlight>
              <a:latin typeface="BNYM_CORPORATE_Akkurat_Pro"/>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kern="1200" dirty="0">
                <a:solidFill>
                  <a:srgbClr val="013F54"/>
                </a:solidFill>
                <a:effectLst/>
                <a:highlight>
                  <a:srgbClr val="FFFFFF"/>
                </a:highlight>
                <a:latin typeface="BNYM_CORPORATE_Akkurat_Pro"/>
                <a:ea typeface="Times New Roman" panose="02020603050405020304" pitchFamily="18" charset="0"/>
                <a:cs typeface="Times New Roman" panose="02020603050405020304" pitchFamily="18" charset="0"/>
              </a:rPr>
              <a:t>When we look at what really damages income sustainability, we need to look beyond simple volatility to downside risk. There is no right way to manage retirement risk. Using natural income can limit the need to make capital withdrawals and thus avoid running into the issues outlined above. For those that do need to fund income from drawing down on capital, greater consideration needs to be given to risk and, we believe, the potential downside risk and speed of recovery.</a:t>
            </a:r>
            <a:br>
              <a:rPr lang="en-US" sz="1800" kern="1200" dirty="0">
                <a:solidFill>
                  <a:srgbClr val="013F54"/>
                </a:solidFill>
                <a:effectLst/>
                <a:highlight>
                  <a:srgbClr val="FFFFFF"/>
                </a:highlight>
                <a:latin typeface="BNYM_CORPORATE_Akkurat_Pro"/>
                <a:ea typeface="Times New Roman" panose="02020603050405020304" pitchFamily="18" charset="0"/>
                <a:cs typeface="Times New Roman" panose="02020603050405020304" pitchFamily="18" charset="0"/>
              </a:rPr>
            </a:br>
            <a:br>
              <a:rPr lang="en-US" sz="1800" kern="1200" dirty="0">
                <a:solidFill>
                  <a:srgbClr val="013F54"/>
                </a:solidFill>
                <a:effectLst/>
                <a:highlight>
                  <a:srgbClr val="FFFFFF"/>
                </a:highlight>
                <a:latin typeface="BNYM_CORPORATE_Akkurat_Pro"/>
                <a:ea typeface="Times New Roman" panose="02020603050405020304" pitchFamily="18" charset="0"/>
                <a:cs typeface="Times New Roman" panose="02020603050405020304" pitchFamily="18" charset="0"/>
              </a:rPr>
            </a:br>
            <a:r>
              <a:rPr lang="en-US" b="1" i="0" dirty="0">
                <a:solidFill>
                  <a:srgbClr val="333333"/>
                </a:solidFill>
                <a:effectLst/>
                <a:highlight>
                  <a:srgbClr val="F5F5F5"/>
                </a:highlight>
                <a:latin typeface="Georgia" panose="02040502050405020303" pitchFamily="18" charset="0"/>
              </a:rPr>
              <a:t>The FCA’s consumer duty states that companies must avoid causing foreseeable harm, and this specific focus on clients taking an income sits very much in that camp.</a:t>
            </a:r>
          </a:p>
          <a:p>
            <a:pPr marL="0" indent="0" algn="l">
              <a:buFont typeface="+mj-lt"/>
              <a:buNone/>
            </a:pP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133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13F54"/>
                </a:solidFill>
                <a:effectLst/>
                <a:highlight>
                  <a:srgbClr val="FFFFFF"/>
                </a:highlight>
                <a:latin typeface="BNYM_CORPORATE_Akkurat_Pro"/>
              </a:rPr>
              <a:t>While clients might not have a complete picture of their retirement needs, advisers can create a working plan of what income clients will require and what legacy they might want to leave. From this they can calculate the target return a client needs to achieve their retirement objectives. The aim of the investment approach should then be to deliver this return with as much certainty and consistency as possible, while balancing risk. The approach will need to take enough investment risk to give the client a chance of earning the return they need but not so much that it creates the possibility of a significant shortfall against objectives.</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13F54"/>
                </a:solidFill>
                <a:effectLst/>
                <a:highlight>
                  <a:srgbClr val="FFFFFF"/>
                </a:highlight>
                <a:latin typeface="BNYM_CORPORATE_Akkurat_Pro"/>
              </a:rPr>
              <a:t>When we look at what really damages income sustainability, we need to look beyond simple volatility to downside risk. There is no right way to manage retirement risk. Using natural income can limit the need to make capital withdrawals and thus avoid running into the issues outlined above. For those that do need to fund income from drawing down on capital, greater consideration needs to be given to risk and, we believe, the potential downside risk and speed of recovery.</a:t>
            </a:r>
            <a:endParaRPr lang="en-US" dirty="0"/>
          </a:p>
          <a:p>
            <a:pPr algn="l" fontAlgn="base"/>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056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gn="l" fontAlgn="base"/>
            <a:r>
              <a:rPr lang="en-US" b="0" i="0" dirty="0">
                <a:solidFill>
                  <a:srgbClr val="475467"/>
                </a:solidFill>
                <a:effectLst/>
                <a:highlight>
                  <a:srgbClr val="FFFFFF"/>
                </a:highlight>
                <a:latin typeface="sofia-pro"/>
              </a:rPr>
              <a:t>When Muhammad Ali was interviewed about his boxing style, he explained he had no single “big punch” but that he had “different strokes for different folks”.</a:t>
            </a:r>
          </a:p>
          <a:p>
            <a:pPr algn="l" fontAlgn="base"/>
            <a:endParaRPr lang="en-US" b="0" i="0" dirty="0">
              <a:solidFill>
                <a:srgbClr val="475467"/>
              </a:solidFill>
              <a:effectLst/>
              <a:highlight>
                <a:srgbClr val="FFFFFF"/>
              </a:highlight>
              <a:latin typeface="sofia-pro"/>
            </a:endParaRPr>
          </a:p>
          <a:p>
            <a:pPr algn="l" fontAlgn="base"/>
            <a:r>
              <a:rPr lang="en-US" b="0" i="0" dirty="0">
                <a:solidFill>
                  <a:srgbClr val="475467"/>
                </a:solidFill>
                <a:effectLst/>
                <a:highlight>
                  <a:srgbClr val="FFFFFF"/>
                </a:highlight>
                <a:latin typeface="sofia-pro"/>
              </a:rPr>
              <a:t>Ali’s success was not just that he was a great boxer, but that he could adapt his art to whatever worked best against his unfortunate opponents.</a:t>
            </a:r>
            <a:br>
              <a:rPr lang="en-US" b="0" i="0" dirty="0">
                <a:solidFill>
                  <a:srgbClr val="475467"/>
                </a:solidFill>
                <a:effectLst/>
                <a:highlight>
                  <a:srgbClr val="FFFFFF"/>
                </a:highlight>
                <a:latin typeface="sofia-pro"/>
              </a:rPr>
            </a:br>
            <a:endParaRPr lang="en-US" b="0" i="0" dirty="0">
              <a:solidFill>
                <a:srgbClr val="475467"/>
              </a:solidFill>
              <a:effectLst/>
              <a:highlight>
                <a:srgbClr val="FFFFFF"/>
              </a:highlight>
              <a:latin typeface="sofia-pro"/>
            </a:endParaRPr>
          </a:p>
          <a:p>
            <a:pPr algn="l" fontAlgn="base"/>
            <a:r>
              <a:rPr lang="en-US" b="0" i="0" dirty="0">
                <a:solidFill>
                  <a:srgbClr val="475467"/>
                </a:solidFill>
                <a:effectLst/>
                <a:highlight>
                  <a:srgbClr val="FFFFFF"/>
                </a:highlight>
                <a:latin typeface="sofia-pro"/>
              </a:rPr>
              <a:t>Do adviser’s follow </a:t>
            </a:r>
            <a:r>
              <a:rPr lang="en-US" b="0" i="0" dirty="0" err="1">
                <a:solidFill>
                  <a:srgbClr val="475467"/>
                </a:solidFill>
                <a:effectLst/>
                <a:highlight>
                  <a:srgbClr val="FFFFFF"/>
                </a:highlight>
                <a:latin typeface="sofia-pro"/>
              </a:rPr>
              <a:t>li’s</a:t>
            </a:r>
            <a:r>
              <a:rPr lang="en-US" b="0" i="0" dirty="0">
                <a:solidFill>
                  <a:srgbClr val="475467"/>
                </a:solidFill>
                <a:effectLst/>
                <a:highlight>
                  <a:srgbClr val="FFFFFF"/>
                </a:highlight>
                <a:latin typeface="sofia-pro"/>
              </a:rPr>
              <a:t> lead and have a different approach to investing for clients taking retirement income from that used for clients accumulating wealth.</a:t>
            </a:r>
          </a:p>
          <a:p>
            <a:pPr marL="0" indent="0" algn="l">
              <a:buFont typeface="+mj-lt"/>
              <a:buNone/>
            </a:pPr>
            <a:br>
              <a:rPr lang="en-US" b="0" i="0" dirty="0">
                <a:solidFill>
                  <a:srgbClr val="013F54"/>
                </a:solidFill>
                <a:effectLst/>
                <a:highlight>
                  <a:srgbClr val="FFFFFF"/>
                </a:highlight>
                <a:latin typeface="BNYM_CORPORATE_Akkurat_Pro"/>
              </a:rPr>
            </a:br>
            <a:r>
              <a:rPr lang="en-US" b="0" i="0" dirty="0">
                <a:solidFill>
                  <a:srgbClr val="013F54"/>
                </a:solidFill>
                <a:effectLst/>
                <a:highlight>
                  <a:srgbClr val="FFFFFF"/>
                </a:highlight>
                <a:latin typeface="BNYM_CORPORATE_Akkurat_Pro"/>
              </a:rPr>
              <a:t>BNY Mellon’s research - </a:t>
            </a:r>
            <a:r>
              <a:rPr lang="en-US" b="0" i="0" dirty="0">
                <a:solidFill>
                  <a:srgbClr val="475467"/>
                </a:solidFill>
                <a:effectLst/>
                <a:highlight>
                  <a:srgbClr val="FFFFFF"/>
                </a:highlight>
                <a:latin typeface="sofia-pro"/>
              </a:rPr>
              <a:t>Life Beyond Work: The changing face of retirement shows that: </a:t>
            </a:r>
          </a:p>
          <a:p>
            <a:pPr marL="171450" indent="-171450" algn="l" fontAlgn="base">
              <a:buFontTx/>
              <a:buChar char="-"/>
            </a:pPr>
            <a:r>
              <a:rPr lang="en-US" b="0" i="0" dirty="0">
                <a:solidFill>
                  <a:srgbClr val="475467"/>
                </a:solidFill>
                <a:effectLst/>
                <a:highlight>
                  <a:srgbClr val="FFFFFF"/>
                </a:highlight>
                <a:latin typeface="sofia-pro"/>
              </a:rPr>
              <a:t>Only a third of firms had a completely different set of portfolios designed specifically for drawdown, while others used the same portfolios for both decumulation and accumulation. They might add a cash buffer or change the risk rating, but the underlying investment approach was identical.</a:t>
            </a:r>
          </a:p>
          <a:p>
            <a:pPr marL="171450" indent="-171450" algn="l" fontAlgn="base">
              <a:buFontTx/>
              <a:buChar char="-"/>
            </a:pPr>
            <a:r>
              <a:rPr lang="en-US" b="0" i="0" dirty="0">
                <a:solidFill>
                  <a:srgbClr val="475467"/>
                </a:solidFill>
                <a:effectLst/>
                <a:highlight>
                  <a:srgbClr val="FFFFFF"/>
                </a:highlight>
                <a:latin typeface="sofia-pro"/>
              </a:rPr>
              <a:t>Of those who used the same portfolios, half expected to continue to do so, a quarter were looking to change, with the remainder undecided. While the main reason for looking to change was that the regulator expected them to, recent changes in the market and economic environment and a different approach to thinking about risk for retirement clients were also key drivers.</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13F54"/>
                </a:solidFill>
                <a:effectLst/>
                <a:highlight>
                  <a:srgbClr val="FFFFFF"/>
                </a:highlight>
                <a:latin typeface="BNYM_CORPORATE_Akkurat_Pro"/>
              </a:rPr>
              <a:t>Moving from an investment approach that focuses on </a:t>
            </a:r>
            <a:r>
              <a:rPr lang="en-US" b="0" i="0" dirty="0" err="1">
                <a:solidFill>
                  <a:srgbClr val="013F54"/>
                </a:solidFill>
                <a:effectLst/>
                <a:highlight>
                  <a:srgbClr val="FFFFFF"/>
                </a:highlight>
                <a:latin typeface="BNYM_CORPORATE_Akkurat_Pro"/>
              </a:rPr>
              <a:t>maximising</a:t>
            </a:r>
            <a:r>
              <a:rPr lang="en-US" b="0" i="0" dirty="0">
                <a:solidFill>
                  <a:srgbClr val="013F54"/>
                </a:solidFill>
                <a:effectLst/>
                <a:highlight>
                  <a:srgbClr val="FFFFFF"/>
                </a:highlight>
                <a:latin typeface="BNYM_CORPORATE_Akkurat_Pro"/>
              </a:rPr>
              <a:t> returns during accumulation to one that balances risk and return during decumulation can mean not just a shift in investment strategy but a change of mindset for the client and their adviser. Success is no longer about </a:t>
            </a:r>
            <a:r>
              <a:rPr lang="en-US" b="0" i="0" dirty="0" err="1">
                <a:solidFill>
                  <a:srgbClr val="013F54"/>
                </a:solidFill>
                <a:effectLst/>
                <a:highlight>
                  <a:srgbClr val="FFFFFF"/>
                </a:highlight>
                <a:latin typeface="BNYM_CORPORATE_Akkurat_Pro"/>
              </a:rPr>
              <a:t>maximising</a:t>
            </a:r>
            <a:r>
              <a:rPr lang="en-US" b="0" i="0" dirty="0">
                <a:solidFill>
                  <a:srgbClr val="013F54"/>
                </a:solidFill>
                <a:effectLst/>
                <a:highlight>
                  <a:srgbClr val="FFFFFF"/>
                </a:highlight>
                <a:latin typeface="BNYM_CORPORATE_Akkurat_Pro"/>
              </a:rPr>
              <a:t> wealth, but rather delivering the return the client needs to achieve their objectives.</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00000"/>
                </a:solidFill>
                <a:effectLst/>
                <a:highlight>
                  <a:srgbClr val="FEFEFE"/>
                </a:highlight>
                <a:latin typeface="Alliance No.2"/>
              </a:rPr>
              <a:t>In accumulation, the goal is to provide a real return and beat inflation, within the client’s risk appetite. In decumulation though, we need to consider longevity and sequencing risk and clients want more certainty of outcome.</a:t>
            </a: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13F54"/>
                </a:solidFill>
                <a:effectLst/>
                <a:highlight>
                  <a:srgbClr val="FFFFFF"/>
                </a:highlight>
                <a:latin typeface="BNYM_CORPORATE_Akkurat_Pro"/>
              </a:rPr>
              <a:t>While clients might not have a complete picture of their retirement needs, advisers can create a working plan of what income clients will require and what legacy they might want to leave. From this they can calculate the target return a client needs to achieve their retirement objectives. The aim of the investment approach should then be to deliver this return with as much certainty and consistency as possible, while balancing risk. The approach will need to take enough investment risk to give the client a chance of earning the return they need but not so much that it creates the possibility of a significant shortfall against objectives.</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13F54"/>
                </a:solidFill>
                <a:effectLst/>
                <a:highlight>
                  <a:srgbClr val="FFFFFF"/>
                </a:highlight>
                <a:latin typeface="BNYM_CORPORATE_Akkurat_Pro"/>
              </a:rPr>
              <a:t>When we look at what really damages income sustainability, we need to look beyond simple volatility to downside risk. There is no right way to manage retirement risk. Using natural income can limit the need to make capital withdrawals and thus avoid running into the issues outlined above. For those that do need to fund income from drawing down on capital, greater consideration needs to be given to risk and, we believe, the potential downside risk and speed of recovery.</a:t>
            </a:r>
            <a:endParaRPr lang="en-US" dirty="0"/>
          </a:p>
          <a:p>
            <a:pPr algn="l" fontAlgn="base"/>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65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79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475467"/>
                </a:solidFill>
                <a:effectLst/>
                <a:highlight>
                  <a:srgbClr val="FFFFFF"/>
                </a:highlight>
                <a:latin typeface="sofia-pro"/>
              </a:rPr>
              <a:t>But do adviser’s follow Ali’s lead and have a different approach to investing for clients taking retirement income from that used for clients accumulating wealth?</a:t>
            </a:r>
          </a:p>
          <a:p>
            <a:pPr marL="0" indent="0" algn="l">
              <a:buFont typeface="+mj-lt"/>
              <a:buNone/>
            </a:pPr>
            <a:br>
              <a:rPr lang="en-US" b="0" i="0">
                <a:solidFill>
                  <a:srgbClr val="013F54"/>
                </a:solidFill>
                <a:effectLst/>
                <a:highlight>
                  <a:srgbClr val="FFFFFF"/>
                </a:highlight>
                <a:latin typeface="BNYM_CORPORATE_Akkurat_Pro"/>
              </a:rPr>
            </a:br>
            <a:r>
              <a:rPr lang="en-US" b="0" i="0">
                <a:solidFill>
                  <a:srgbClr val="013F54"/>
                </a:solidFill>
                <a:effectLst/>
                <a:highlight>
                  <a:srgbClr val="FFFFFF"/>
                </a:highlight>
                <a:latin typeface="BNYM_CORPORATE_Akkurat_Pro"/>
              </a:rPr>
              <a:t>BNY Mellon’s research - </a:t>
            </a:r>
            <a:r>
              <a:rPr lang="en-US" b="0" i="0">
                <a:solidFill>
                  <a:srgbClr val="475467"/>
                </a:solidFill>
                <a:effectLst/>
                <a:highlight>
                  <a:srgbClr val="FFFFFF"/>
                </a:highlight>
                <a:latin typeface="sofia-pro"/>
              </a:rPr>
              <a:t>Life Beyond Work: The changing face of retirement shows that: </a:t>
            </a:r>
          </a:p>
          <a:p>
            <a:pPr marL="171450" indent="-171450" algn="l" fontAlgn="base">
              <a:buFontTx/>
              <a:buChar char="-"/>
            </a:pPr>
            <a:r>
              <a:rPr lang="en-US" b="0" i="0">
                <a:solidFill>
                  <a:srgbClr val="475467"/>
                </a:solidFill>
                <a:effectLst/>
                <a:highlight>
                  <a:srgbClr val="FFFFFF"/>
                </a:highlight>
                <a:latin typeface="sofia-pro"/>
              </a:rPr>
              <a:t>Only a third of firms had a completely different set of portfolios designed specifically for drawdown, while others used the same portfolios for both decumulation and accumulation. They might add a cash buffer or change the risk rating, but the underlying investment approach was identical.</a:t>
            </a:r>
          </a:p>
          <a:p>
            <a:pPr marL="171450" indent="-171450" algn="l" fontAlgn="base">
              <a:buFontTx/>
              <a:buChar char="-"/>
            </a:pPr>
            <a:r>
              <a:rPr lang="en-US" b="0" i="0">
                <a:solidFill>
                  <a:srgbClr val="475467"/>
                </a:solidFill>
                <a:effectLst/>
                <a:highlight>
                  <a:srgbClr val="FFFFFF"/>
                </a:highlight>
                <a:latin typeface="sofia-pro"/>
              </a:rPr>
              <a:t>Of those who used the same portfolios, half expected to continue to do so, a quarter were looking to change, with the remainder undecided. While the main reason for looking to change was that the regulator expected them to, recent changes in the market and economic environment and a different approach to thinking about risk for retirement clients were also key drivers.</a:t>
            </a:r>
          </a:p>
          <a:p>
            <a:pPr marL="0" indent="0" algn="l">
              <a:buFont typeface="+mj-lt"/>
              <a:buNone/>
            </a:pPr>
            <a:endParaRPr lang="en-US" b="0" i="0">
              <a:solidFill>
                <a:srgbClr val="013F54"/>
              </a:solidFill>
              <a:effectLst/>
              <a:highlight>
                <a:srgbClr val="FFFFFF"/>
              </a:highlight>
              <a:latin typeface="BNYM_CORPORATE_Akkurat_Pro"/>
            </a:endParaRPr>
          </a:p>
          <a:p>
            <a:pPr marL="0" indent="0" algn="l">
              <a:buFont typeface="+mj-lt"/>
              <a:buNone/>
            </a:pPr>
            <a:endParaRPr lang="en-US" b="0" i="0">
              <a:solidFill>
                <a:srgbClr val="013F54"/>
              </a:solidFill>
              <a:effectLst/>
              <a:highlight>
                <a:srgbClr val="FFFFFF"/>
              </a:highlight>
              <a:latin typeface="BNYM_CORPORATE_Akkurat_Pro"/>
            </a:endParaRPr>
          </a:p>
          <a:p>
            <a:pPr marL="0" indent="0" algn="l">
              <a:buFont typeface="+mj-lt"/>
              <a:buNone/>
            </a:pPr>
            <a:endParaRPr lang="en-US" b="0" i="0">
              <a:solidFill>
                <a:srgbClr val="013F54"/>
              </a:solidFill>
              <a:effectLst/>
              <a:highlight>
                <a:srgbClr val="FFFFFF"/>
              </a:highlight>
              <a:latin typeface="BNYM_CORPORATE_Akkurat_Pro"/>
            </a:endParaRPr>
          </a:p>
          <a:p>
            <a:pPr marL="0" indent="0" algn="l">
              <a:buFont typeface="+mj-lt"/>
              <a:buNone/>
            </a:pPr>
            <a:endParaRPr lang="en-US" b="0" i="0">
              <a:solidFill>
                <a:srgbClr val="013F54"/>
              </a:solidFill>
              <a:effectLst/>
              <a:highlight>
                <a:srgbClr val="FFFFFF"/>
              </a:highlight>
              <a:latin typeface="BNYM_CORPORATE_Akkurat_Pro"/>
            </a:endParaRPr>
          </a:p>
          <a:p>
            <a:pPr marL="0" indent="0" algn="l">
              <a:buFont typeface="+mj-lt"/>
              <a:buNone/>
            </a:pPr>
            <a:endParaRPr lang="en-US" b="0" i="0">
              <a:solidFill>
                <a:srgbClr val="013F54"/>
              </a:solidFill>
              <a:effectLst/>
              <a:highlight>
                <a:srgbClr val="FFFFFF"/>
              </a:highlight>
              <a:latin typeface="BNYM_CORPORATE_Akkurat_Pro"/>
            </a:endParaRPr>
          </a:p>
          <a:p>
            <a:pPr marL="0" indent="0" algn="l">
              <a:buFont typeface="+mj-lt"/>
              <a:buNone/>
            </a:pPr>
            <a:endParaRPr lang="en-US" b="0" i="0">
              <a:solidFill>
                <a:srgbClr val="013F54"/>
              </a:solidFill>
              <a:effectLst/>
              <a:highlight>
                <a:srgbClr val="FFFFFF"/>
              </a:highlight>
              <a:latin typeface="BNYM_CORPORATE_Akkurat_Pro"/>
            </a:endParaRPr>
          </a:p>
          <a:p>
            <a:pPr marL="0" indent="0" algn="l">
              <a:buFont typeface="+mj-lt"/>
              <a:buNone/>
            </a:pPr>
            <a:endParaRPr lang="en-US" b="0" i="0">
              <a:solidFill>
                <a:srgbClr val="013F54"/>
              </a:solidFill>
              <a:effectLst/>
              <a:highlight>
                <a:srgbClr val="FFFFFF"/>
              </a:highlight>
              <a:latin typeface="BNYM_CORPORATE_Akkurat_Pro"/>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530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baseline="0" dirty="0">
              <a:latin typeface="Graphik-Regular"/>
            </a:endParaRPr>
          </a:p>
          <a:p>
            <a:pPr algn="l"/>
            <a:endParaRPr lang="en-US" sz="1200" b="0" i="0" u="none" strike="noStrike" baseline="0" dirty="0">
              <a:latin typeface="Graphik-Regular"/>
            </a:endParaRPr>
          </a:p>
          <a:p>
            <a:pPr algn="l"/>
            <a:endParaRPr lang="en-US" sz="1000" b="0" i="0" u="none" strike="noStrike" baseline="0" dirty="0">
              <a:latin typeface="Graphik-Regular"/>
            </a:endParaRPr>
          </a:p>
          <a:p>
            <a:pPr algn="l"/>
            <a:r>
              <a:rPr lang="en-US" sz="1000" b="0" i="0" u="none" strike="noStrike" baseline="0" dirty="0">
                <a:latin typeface="Graphik-Regular"/>
              </a:rPr>
              <a:t>While it is always difficult to embrace change, everything that we have discussed so far is pointing to the fact that a) need for </a:t>
            </a:r>
            <a:r>
              <a:rPr lang="en-US" sz="1000" b="0" i="0" u="none" strike="noStrike" baseline="0" dirty="0" err="1">
                <a:latin typeface="Graphik-Regular"/>
              </a:rPr>
              <a:t>dedicared</a:t>
            </a:r>
            <a:r>
              <a:rPr lang="en-US" sz="1000" b="0" i="0" u="none" strike="noStrike" baseline="0" dirty="0">
                <a:latin typeface="Graphik-Regular"/>
              </a:rPr>
              <a:t> retirement advice is likely to increase b) a different approach will need to be taken </a:t>
            </a:r>
            <a:r>
              <a:rPr lang="en-GB" sz="1200" b="0" i="0" u="none" strike="noStrike" baseline="0" dirty="0">
                <a:latin typeface="Graphik-Semibold"/>
              </a:rPr>
              <a:t>for decumulation relative to accumulation given different investment outcome, risk profile and investment risk requirements. </a:t>
            </a:r>
            <a:br>
              <a:rPr lang="en-GB" sz="1200" b="0" i="0" u="none" strike="noStrike" baseline="0" dirty="0">
                <a:latin typeface="Graphik-Semibold"/>
              </a:rPr>
            </a:br>
            <a:br>
              <a:rPr lang="en-US" sz="1000" b="0" i="0" u="none" strike="noStrike" baseline="0" dirty="0">
                <a:latin typeface="Graphik-Regular"/>
              </a:rPr>
            </a:br>
            <a:r>
              <a:rPr lang="en-US" sz="1000" b="0" i="0" u="none" strike="noStrike" baseline="0" dirty="0">
                <a:latin typeface="Graphik-Regular"/>
              </a:rPr>
              <a:t>What are some of the considerations we should think about? In order to effectively embrace change, we think it will be important for advisers to build an approach that includes </a:t>
            </a:r>
          </a:p>
          <a:p>
            <a:pPr marL="285750" indent="-285750" algn="l">
              <a:buFont typeface="Arial" panose="020B0604020202020204" pitchFamily="34" charset="0"/>
              <a:buChar char="•"/>
            </a:pPr>
            <a:r>
              <a:rPr lang="en-US" sz="1200" b="0" i="0" u="none" strike="noStrike" baseline="0" dirty="0">
                <a:latin typeface="Graphik-Regular"/>
              </a:rPr>
              <a:t>a reassessment of how suitable products are for drawdown, </a:t>
            </a:r>
          </a:p>
          <a:p>
            <a:pPr marL="285750" indent="-285750" algn="l">
              <a:buFont typeface="Arial" panose="020B0604020202020204" pitchFamily="34" charset="0"/>
              <a:buChar char="•"/>
            </a:pPr>
            <a:r>
              <a:rPr lang="en-US" sz="1200" b="0" i="0" u="none" strike="noStrike" baseline="0" dirty="0">
                <a:latin typeface="Graphik-Regular"/>
              </a:rPr>
              <a:t>but also demonstrate why combining different products together will help satisfy the needs and personal wants of the individual who is planning </a:t>
            </a:r>
            <a:r>
              <a:rPr lang="en-GB" sz="1200" b="0" i="0" u="none" strike="noStrike" baseline="0" dirty="0">
                <a:latin typeface="Graphik-Regular"/>
              </a:rPr>
              <a:t>for their future.</a:t>
            </a:r>
            <a:endParaRPr lang="en-US" sz="1000" b="0" i="0" u="none" strike="noStrike" baseline="0" dirty="0">
              <a:latin typeface="Graphik-Regular"/>
            </a:endParaRPr>
          </a:p>
          <a:p>
            <a:pPr algn="l"/>
            <a:endParaRPr lang="en-US" sz="1000" b="0" i="0" u="none" strike="noStrike" baseline="0" dirty="0">
              <a:latin typeface="Graphik-Regular"/>
            </a:endParaRPr>
          </a:p>
          <a:p>
            <a:pPr algn="l"/>
            <a:endParaRPr lang="en-US" sz="1200" b="0" i="0" u="none" strike="noStrike" baseline="0" dirty="0">
              <a:latin typeface="Graphik-Regular"/>
            </a:endParaRPr>
          </a:p>
          <a:p>
            <a:pPr algn="l"/>
            <a:endParaRPr lang="en-US" sz="1200" b="0" i="0" u="none" strike="noStrike" baseline="0" dirty="0">
              <a:latin typeface="Graphik-Regular"/>
            </a:endParaRPr>
          </a:p>
          <a:p>
            <a:pPr algn="l"/>
            <a:r>
              <a:rPr lang="en-US" sz="1200" b="0" i="0" u="none" strike="noStrike" baseline="0" dirty="0">
                <a:latin typeface="Graphik-Regular"/>
              </a:rPr>
              <a:t>For anyone looking to design </a:t>
            </a:r>
            <a:r>
              <a:rPr lang="en-GB" sz="1200" b="0" i="0" u="none" strike="noStrike" baseline="0" dirty="0">
                <a:latin typeface="Graphik-Regular"/>
              </a:rPr>
              <a:t>a post-retirement offering, perceived </a:t>
            </a:r>
            <a:r>
              <a:rPr lang="en-US" sz="1200" b="0" i="0" u="none" strike="noStrike" baseline="0" dirty="0">
                <a:latin typeface="Graphik-Regular"/>
              </a:rPr>
              <a:t>complexity can often form a barrier to designing approaches that can deliver better outcomes for retirees. The personal aspect of retirement planning can be a challenge and can certainly cause paralysis for those designing default retirement strategies. But it is not one that cannot be overcome.</a:t>
            </a:r>
          </a:p>
          <a:p>
            <a:pPr algn="l"/>
            <a:endParaRPr lang="en-US" sz="1200" b="0" i="0" u="none" strike="noStrike" baseline="0" dirty="0">
              <a:latin typeface="Graphik-Regular"/>
            </a:endParaRPr>
          </a:p>
          <a:p>
            <a:pPr marL="0" indent="0" algn="l">
              <a:buFont typeface="+mj-lt"/>
              <a:buNone/>
            </a:pPr>
            <a:br>
              <a:rPr lang="en-GB" sz="1800" b="0" i="0" u="none" strike="noStrike" baseline="0" dirty="0">
                <a:latin typeface="Graphik-Semibold"/>
              </a:rPr>
            </a:br>
            <a:endParaRPr lang="en-GB" sz="1800" b="0" i="0" u="none" strike="noStrike" baseline="0" dirty="0">
              <a:latin typeface="Graphik-Semibold"/>
            </a:endParaRPr>
          </a:p>
          <a:p>
            <a:pPr marL="228600" indent="-228600" algn="l">
              <a:buFont typeface="+mj-lt"/>
              <a:buAutoNum type="arabicPeriod"/>
            </a:pPr>
            <a:r>
              <a:rPr lang="en-GB" sz="1800" b="0" i="0" u="none" strike="noStrike" baseline="0" dirty="0">
                <a:latin typeface="Graphik-Regular"/>
              </a:rPr>
              <a:t>Defined Benefit schemes are gradually disappearing and will soon be a thing of the past. </a:t>
            </a:r>
          </a:p>
          <a:p>
            <a:pPr marL="228600" indent="-228600" algn="l">
              <a:buFont typeface="+mj-lt"/>
              <a:buAutoNum type="arabicPeriod"/>
            </a:pPr>
            <a:r>
              <a:rPr lang="en-GB" sz="1800" b="0" i="0" u="none" strike="noStrike" baseline="0" dirty="0">
                <a:latin typeface="Graphik-Regular"/>
              </a:rPr>
              <a:t>2022 served </a:t>
            </a:r>
            <a:r>
              <a:rPr lang="en-US" sz="1800" b="0" i="0" u="none" strike="noStrike" baseline="0" dirty="0">
                <a:latin typeface="Graphik-Regular"/>
              </a:rPr>
              <a:t>as a reminder that traditional multi-asset portfolios that de-risked into bonds did not provide a lower risk outcome for investors and potentially provided a huge problem for individuals entering retirement, who believed they had a certain level of savings to fund </a:t>
            </a:r>
            <a:r>
              <a:rPr lang="en-GB" sz="1800" b="0" i="0" u="none" strike="noStrike" baseline="0" dirty="0">
                <a:latin typeface="Graphik-Regular"/>
              </a:rPr>
              <a:t>their requirements in retirement.</a:t>
            </a:r>
          </a:p>
          <a:p>
            <a:pPr marL="0" indent="0" algn="l">
              <a:buFont typeface="+mj-lt"/>
              <a:buNone/>
            </a:pPr>
            <a:r>
              <a:rPr lang="en-GB" sz="1800" b="0" i="0" u="none" strike="noStrike" baseline="0" dirty="0">
                <a:latin typeface="Graphik-Regular"/>
              </a:rPr>
              <a:t>3. Regulation is another important factor as we discussed. The thematic review suggests: </a:t>
            </a:r>
          </a:p>
          <a:p>
            <a:pPr marL="628650" lvl="1" indent="-171450" algn="l">
              <a:buFont typeface="Arial" panose="020B0604020202020204" pitchFamily="34" charset="0"/>
              <a:buChar char="•"/>
            </a:pPr>
            <a:r>
              <a:rPr lang="en-US" sz="1200" b="0" i="0" u="none" strike="noStrike" baseline="0" dirty="0">
                <a:latin typeface="Graphik-Regular"/>
              </a:rPr>
              <a:t>A more robust process needs to be in place to determine income withdrawals which accounts for the specific needs of the individual entering drawdown, </a:t>
            </a:r>
          </a:p>
          <a:p>
            <a:pPr marL="628650" lvl="1" indent="-171450" algn="l">
              <a:buFont typeface="Arial" panose="020B0604020202020204" pitchFamily="34" charset="0"/>
              <a:buChar char="•"/>
            </a:pPr>
            <a:r>
              <a:rPr lang="en-US" sz="1200" b="0" i="0" u="none" strike="noStrike" baseline="0" dirty="0">
                <a:latin typeface="Graphik-Regular"/>
              </a:rPr>
              <a:t>Evidence of risk profiling needs to be shown in the context of capacity for loss, </a:t>
            </a:r>
          </a:p>
          <a:p>
            <a:pPr marL="628650" lvl="1" indent="-171450" algn="l">
              <a:buFont typeface="Arial" panose="020B0604020202020204" pitchFamily="34" charset="0"/>
              <a:buChar char="•"/>
            </a:pPr>
            <a:r>
              <a:rPr lang="en-US" sz="1200" b="0" i="0" u="none" strike="noStrike" baseline="0" dirty="0">
                <a:latin typeface="Graphik-Regular"/>
              </a:rPr>
              <a:t>Suitability of advice needs to be evidenced </a:t>
            </a:r>
          </a:p>
          <a:p>
            <a:pPr marL="628650" lvl="1" indent="-171450" algn="l">
              <a:buFont typeface="Arial" panose="020B0604020202020204" pitchFamily="34" charset="0"/>
              <a:buChar char="•"/>
            </a:pPr>
            <a:r>
              <a:rPr lang="en-US" sz="1200" b="0" i="0" u="none" strike="noStrike" baseline="0" dirty="0">
                <a:latin typeface="Graphik-Regular"/>
              </a:rPr>
              <a:t>Advisers need to improve record keeping related to periodic reviews and ongoing suitability of products.</a:t>
            </a:r>
          </a:p>
          <a:p>
            <a:pPr algn="l"/>
            <a:endParaRPr lang="en-US" sz="1200" b="0" i="0" u="none" strike="noStrike" baseline="0" dirty="0">
              <a:latin typeface="Graphik-Regular"/>
            </a:endParaRPr>
          </a:p>
          <a:p>
            <a:pPr algn="l"/>
            <a:endParaRPr lang="en-US" sz="1200" b="0" i="0" u="none" strike="noStrike" baseline="0" dirty="0">
              <a:latin typeface="Graphik-Regular"/>
            </a:endParaRPr>
          </a:p>
        </p:txBody>
      </p:sp>
      <p:sp>
        <p:nvSpPr>
          <p:cNvPr id="4" name="Slide Number Placeholder 3"/>
          <p:cNvSpPr>
            <a:spLocks noGrp="1"/>
          </p:cNvSpPr>
          <p:nvPr>
            <p:ph type="sldNum" sz="quarter" idx="5"/>
          </p:nvPr>
        </p:nvSpPr>
        <p:spPr/>
        <p:txBody>
          <a:bodyPr/>
          <a:lstStyle/>
          <a:p>
            <a:fld id="{2A28E770-5918-4252-A044-BB1EBBC18475}" type="slidenum">
              <a:rPr lang="en-US" smtClean="0"/>
              <a:t>21</a:t>
            </a:fld>
            <a:endParaRPr lang="en-US"/>
          </a:p>
        </p:txBody>
      </p:sp>
    </p:spTree>
    <p:extLst>
      <p:ext uri="{BB962C8B-B14F-4D97-AF65-F5344CB8AC3E}">
        <p14:creationId xmlns:p14="http://schemas.microsoft.com/office/powerpoint/2010/main" val="2476171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gn="l"/>
            <a:r>
              <a:rPr lang="en-US" sz="1200" b="0" i="0" u="none" strike="noStrike" baseline="0">
                <a:latin typeface="Graphik-Regular"/>
              </a:rPr>
              <a:t>Graph: </a:t>
            </a:r>
            <a:r>
              <a:rPr lang="en-US"/>
              <a:t>G:\Fund Management\Multi Asset\Research Directory\Themes\Retirement (fabio version)</a:t>
            </a:r>
            <a:endParaRPr lang="en-US" sz="1200" b="0" i="0" u="none" strike="noStrike" baseline="0">
              <a:latin typeface="Graphik-Regular"/>
            </a:endParaRPr>
          </a:p>
          <a:p>
            <a:pPr algn="l"/>
            <a:endParaRPr lang="en-US" sz="1200" b="0" i="0" u="none" strike="noStrike" baseline="0">
              <a:latin typeface="Graphik-Regular"/>
            </a:endParaRPr>
          </a:p>
          <a:p>
            <a:pPr algn="l"/>
            <a:r>
              <a:rPr lang="en-US" sz="1200" b="0" i="0" u="none" strike="noStrike" baseline="0">
                <a:latin typeface="Graphik-Regular"/>
              </a:rPr>
              <a:t>In the case of drawing down on a traditional investment portfolio, individuals have a great degree of flexibility, in how to allocate their assets, </a:t>
            </a:r>
            <a:r>
              <a:rPr lang="en-US" sz="1200" b="0" i="0" u="none" strike="noStrike" baseline="0" err="1">
                <a:latin typeface="Graphik-Regular"/>
              </a:rPr>
              <a:t>dialling</a:t>
            </a:r>
            <a:r>
              <a:rPr lang="en-US" sz="1200" b="0" i="0" u="none" strike="noStrike" baseline="0">
                <a:latin typeface="Graphik-Regular"/>
              </a:rPr>
              <a:t> up or down their risk and return profile; in accessing money whenever they choose; in modulating how much income they want to take in any given year. But this flexibility and potential for investment growth comes with risks, especially for individuals in retirement. One of the key risks is that of potentially outliving one’s assets – traditional investment</a:t>
            </a:r>
          </a:p>
          <a:p>
            <a:pPr algn="l"/>
            <a:r>
              <a:rPr lang="en-US" sz="1200" b="0" i="0" u="none" strike="noStrike" baseline="0">
                <a:latin typeface="Graphik-Regular"/>
              </a:rPr>
              <a:t>portfolios are not guaranteed to produce income for life. This is exacerbated by sequencing risk, or the exposure the portfolio has to market declines at inopportune times (e.g. if income is needed to pay for a child’s university fees); simply stated, even a sizable investment portfolio may not be able to deliver across the range of </a:t>
            </a:r>
            <a:r>
              <a:rPr lang="en-US" sz="1200" b="0" i="0" u="none" strike="noStrike" baseline="0" err="1">
                <a:latin typeface="Graphik-Regular"/>
              </a:rPr>
              <a:t>personalised</a:t>
            </a:r>
            <a:r>
              <a:rPr lang="en-US" sz="1200" b="0" i="0" u="none" strike="noStrike" baseline="0">
                <a:latin typeface="Graphik-Regular"/>
              </a:rPr>
              <a:t> client objectives when producing income, if the client’s portfolio</a:t>
            </a:r>
          </a:p>
          <a:p>
            <a:pPr algn="l"/>
            <a:r>
              <a:rPr lang="en-US" sz="1200" b="0" i="0" u="none" strike="noStrike" baseline="0">
                <a:latin typeface="Graphik-Regular"/>
              </a:rPr>
              <a:t>suffers a poor sequence of market returns early in retirement.</a:t>
            </a:r>
            <a:br>
              <a:rPr lang="en-US" sz="1200" b="0" i="0" u="none" strike="noStrike" baseline="0">
                <a:latin typeface="Graphik-Regular"/>
              </a:rPr>
            </a:br>
            <a:br>
              <a:rPr lang="en-US" sz="1200" b="0" i="0" u="none" strike="noStrike" baseline="0">
                <a:latin typeface="Graphik-Regular"/>
              </a:rPr>
            </a:br>
            <a:r>
              <a:rPr lang="en-GB" sz="1200" b="0" i="0" u="none" strike="noStrike" baseline="0">
                <a:latin typeface="Graphik-Regular"/>
              </a:rPr>
              <a:t>up until 2022, traditional multi-asset portfolios provided </a:t>
            </a:r>
            <a:r>
              <a:rPr lang="en-US" sz="1200" b="0" i="0" u="none" strike="noStrike" baseline="0">
                <a:latin typeface="Graphik-Regular"/>
              </a:rPr>
              <a:t>an effective way of funding a drawdown</a:t>
            </a:r>
          </a:p>
          <a:p>
            <a:pPr algn="l"/>
            <a:r>
              <a:rPr lang="en-US" sz="1200" b="0" i="0" u="none" strike="noStrike" baseline="0">
                <a:latin typeface="Graphik-Regular"/>
              </a:rPr>
              <a:t>strategy given the very good investment returns achieved from both bond and </a:t>
            </a:r>
            <a:r>
              <a:rPr lang="en-GB" sz="1200" b="0" i="0" u="none" strike="noStrike" baseline="0">
                <a:latin typeface="Graphik-Regular"/>
              </a:rPr>
              <a:t>equity markets.</a:t>
            </a:r>
          </a:p>
          <a:p>
            <a:pPr algn="l"/>
            <a:r>
              <a:rPr lang="en-US" sz="1200" b="0" i="0" u="none" strike="noStrike" baseline="0">
                <a:latin typeface="Graphik-Regular"/>
              </a:rPr>
              <a:t>But things look very different going forward. Defined Benefit schemes are gradually disappearing, and 2022 served as a reminder that portfolios that de-risked into bonds did not provide a lower risk</a:t>
            </a:r>
          </a:p>
          <a:p>
            <a:pPr algn="l"/>
            <a:r>
              <a:rPr lang="en-US" sz="1200" b="0" i="0" u="none" strike="noStrike" baseline="0">
                <a:latin typeface="Graphik-Regular"/>
              </a:rPr>
              <a:t>outcome for investors and potentially provided a huge problem for individuals entering retirement, who believed they had a certain level of savings to fund </a:t>
            </a:r>
            <a:r>
              <a:rPr lang="en-GB" sz="1200" b="0" i="0" u="none" strike="noStrike" baseline="0">
                <a:latin typeface="Graphik-Regular"/>
              </a:rPr>
              <a:t>their requirements in retirement.</a:t>
            </a:r>
          </a:p>
          <a:p>
            <a:pPr algn="l"/>
            <a:endParaRPr lang="en-GB" sz="1200" b="0" i="0" u="none" strike="noStrike" baseline="0">
              <a:latin typeface="Graphik-Regular"/>
            </a:endParaRPr>
          </a:p>
          <a:p>
            <a:pPr algn="l"/>
            <a:r>
              <a:rPr lang="en-US" b="0" i="0">
                <a:solidFill>
                  <a:srgbClr val="1A1A1C"/>
                </a:solidFill>
                <a:effectLst/>
                <a:highlight>
                  <a:srgbClr val="FFFFFF"/>
                </a:highlight>
                <a:latin typeface="Source Sans Pro" panose="020B0503030403020204" pitchFamily="34" charset="0"/>
              </a:rPr>
              <a:t>This is what’s commonly called sequence risk, or sequence of returns risk. In simple terms, it refers to the danger that you want or need to withdraw money from your retirement pot at the worst possible time. If markets decline significantly early in retirement and the retiree continues to withdraw funds regardless, it can deplete their retirement portfolio far more quickly than if the declines occur later on.</a:t>
            </a:r>
          </a:p>
          <a:p>
            <a:pPr algn="l"/>
            <a:br>
              <a:rPr lang="en-US" b="0" i="0">
                <a:solidFill>
                  <a:srgbClr val="1A1A1C"/>
                </a:solidFill>
                <a:effectLst/>
                <a:highlight>
                  <a:srgbClr val="FFFFFF"/>
                </a:highlight>
                <a:latin typeface="Source Sans Pro" panose="020B0503030403020204" pitchFamily="34" charset="0"/>
              </a:rPr>
            </a:br>
            <a:r>
              <a:rPr lang="en-US" b="0" i="0">
                <a:solidFill>
                  <a:srgbClr val="1A1A1C"/>
                </a:solidFill>
                <a:effectLst/>
                <a:highlight>
                  <a:srgbClr val="FFFFFF"/>
                </a:highlight>
                <a:latin typeface="Source Sans Pro" panose="020B0503030403020204" pitchFamily="34" charset="0"/>
              </a:rPr>
              <a:t>That’s because losses in the early years of retirement, combined with withdrawals, reduce the amount of capital left in the pot to benefit from potential future market recoveries. So, even if markets rebound later, there may be insufficient money left to generate the returns to maintain the level of income required.</a:t>
            </a:r>
          </a:p>
          <a:p>
            <a:pPr algn="l"/>
            <a:endParaRPr lang="en-US" b="0" i="0">
              <a:solidFill>
                <a:srgbClr val="1A1A1C"/>
              </a:solidFill>
              <a:effectLst/>
              <a:highlight>
                <a:srgbClr val="FFFFFF"/>
              </a:highlight>
              <a:latin typeface="Source Sans Pro" panose="020B0503030403020204" pitchFamily="34" charset="0"/>
            </a:endParaRPr>
          </a:p>
          <a:p>
            <a:pPr algn="l"/>
            <a:r>
              <a:rPr lang="en-US" b="0" i="0">
                <a:solidFill>
                  <a:srgbClr val="1A1A1C"/>
                </a:solidFill>
                <a:effectLst/>
                <a:highlight>
                  <a:srgbClr val="FFFFFF"/>
                </a:highlight>
                <a:latin typeface="Source Sans Pro" panose="020B0503030403020204" pitchFamily="34" charset="0"/>
              </a:rPr>
              <a:t>The scary thing about sequence risk is that you have no control at all over whether it affects you or not. It’s essentially an accident of birth, or, more accurately, of retirement age. Simply put, it’s far more beneficial to retire in some years than in others, and we don’t know which those years will turn out to be until many years later. </a:t>
            </a:r>
          </a:p>
          <a:p>
            <a:pPr algn="l"/>
            <a:br>
              <a:rPr lang="en-US"/>
            </a:br>
            <a:r>
              <a:rPr lang="en-US" b="0" i="0">
                <a:solidFill>
                  <a:srgbClr val="20242B"/>
                </a:solidFill>
                <a:effectLst/>
                <a:highlight>
                  <a:srgbClr val="FFFFFF"/>
                </a:highlight>
                <a:latin typeface="neuzeit-grotesk"/>
              </a:rPr>
              <a:t>As the name suggests, this is a ‘business as usual’ approach and involves retirees simply extending the same investment strategy from the accumulation phase into the retirement phase. As the goal in the accumulation phase will usually be to maximise total return on investment, retirees opting for this approach implicitly remain long-term investors with the ability to continue to tolerate market risk.</a:t>
            </a:r>
          </a:p>
          <a:p>
            <a:pPr algn="l"/>
            <a:r>
              <a:rPr lang="en-US" b="0" i="0">
                <a:solidFill>
                  <a:srgbClr val="20242B"/>
                </a:solidFill>
                <a:effectLst/>
                <a:highlight>
                  <a:srgbClr val="FFFFFF"/>
                </a:highlight>
                <a:latin typeface="neuzeit-grotesk"/>
              </a:rPr>
              <a:t>While this strategy seems the most simple, it potentially overlooks the sequence of return risk. It also fails to consider most retirees’ reducing risk capacity as they age.</a:t>
            </a:r>
          </a:p>
          <a:p>
            <a:br>
              <a:rPr lang="en-US"/>
            </a:br>
            <a:br>
              <a:rPr lang="en-US" sz="1200" b="0" i="0" u="none" strike="noStrike" baseline="0">
                <a:latin typeface="Graphik-Regular"/>
              </a:rPr>
            </a:br>
            <a:endParaRPr lang="en-US"/>
          </a:p>
          <a:p>
            <a:pPr algn="l"/>
            <a:endParaRPr lang="en-US" b="0" i="0">
              <a:solidFill>
                <a:srgbClr val="525146"/>
              </a:solidFill>
              <a:effectLst/>
              <a:highlight>
                <a:srgbClr val="FFFFFF"/>
              </a:highligh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458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gn="l"/>
            <a:r>
              <a:rPr lang="en-US" sz="1200" b="0" i="0" u="none" strike="noStrike" baseline="0">
                <a:latin typeface="Graphik-Regular"/>
              </a:rPr>
              <a:t>For individuals seeking maximum protection against outliving their savings, insurance products – annuities – are the way to fully secure lifetime income. </a:t>
            </a:r>
          </a:p>
          <a:p>
            <a:pPr algn="l"/>
            <a:endParaRPr lang="en-US" sz="1200" b="0" i="0" u="none" strike="noStrike" baseline="0">
              <a:latin typeface="Graphik-Regular"/>
            </a:endParaRPr>
          </a:p>
          <a:p>
            <a:pPr algn="l"/>
            <a:r>
              <a:rPr lang="en-US" sz="1200" b="0" i="0" u="none" strike="noStrike" baseline="0">
                <a:latin typeface="Graphik-Regular"/>
              </a:rPr>
              <a:t>Though their use declined somewhat post pension freedom in 2015 (</a:t>
            </a:r>
            <a:r>
              <a:rPr lang="en-US"/>
              <a:t>Before pension freedoms, over 90% of pots were moved into annuities (Source: Retirement Outcomes Review Interim Report July 2017). ) </a:t>
            </a:r>
            <a:r>
              <a:rPr lang="en-US" sz="1200" b="0" i="0" u="none" strike="noStrike" baseline="0">
                <a:latin typeface="Graphik-Regular"/>
              </a:rPr>
              <a:t>which removed </a:t>
            </a:r>
            <a:r>
              <a:rPr lang="en-US" sz="1200"/>
              <a:t>the obligation for many to buy an annuities meaning </a:t>
            </a:r>
            <a:r>
              <a:rPr lang="en-US" sz="1200" err="1"/>
              <a:t>adivsers</a:t>
            </a:r>
            <a:r>
              <a:rPr lang="en-US" sz="1200"/>
              <a:t> started to prefer more flexible drawdown approaches and also due to the level of lower interest rates post GCF, they have been making a bit of a comeback. </a:t>
            </a:r>
          </a:p>
          <a:p>
            <a:pPr algn="l"/>
            <a:endParaRPr lang="en-US" sz="1200"/>
          </a:p>
          <a:p>
            <a:pPr algn="l" fontAlgn="base"/>
            <a:r>
              <a:rPr lang="en-US" b="0" i="0">
                <a:solidFill>
                  <a:srgbClr val="475467"/>
                </a:solidFill>
                <a:effectLst/>
                <a:highlight>
                  <a:srgbClr val="FFFFFF"/>
                </a:highlight>
                <a:latin typeface="sofia-pro"/>
              </a:rPr>
              <a:t>According to research from Aegon and </a:t>
            </a:r>
            <a:r>
              <a:rPr lang="en-US" b="0" i="0" err="1">
                <a:solidFill>
                  <a:srgbClr val="475467"/>
                </a:solidFill>
                <a:effectLst/>
                <a:highlight>
                  <a:srgbClr val="FFFFFF"/>
                </a:highlight>
                <a:latin typeface="sofia-pro"/>
              </a:rPr>
              <a:t>NextWealth</a:t>
            </a:r>
            <a:r>
              <a:rPr lang="en-US" b="0" i="0">
                <a:solidFill>
                  <a:srgbClr val="475467"/>
                </a:solidFill>
                <a:effectLst/>
                <a:highlight>
                  <a:srgbClr val="FFFFFF"/>
                </a:highlight>
                <a:latin typeface="sofia-pro"/>
              </a:rPr>
              <a:t> it found that 24% of advisers say they always or often recommend annuities and 50% of those are saying they recommended annuities more than they did a year ago. Additionally, two-thirds say they are going to be making greater use of annuities over the next three years.</a:t>
            </a:r>
          </a:p>
          <a:p>
            <a:pPr algn="l" fontAlgn="base"/>
            <a:endParaRPr lang="en-US" b="0" i="0">
              <a:solidFill>
                <a:srgbClr val="475467"/>
              </a:solidFill>
              <a:effectLst/>
              <a:highlight>
                <a:srgbClr val="FFFFFF"/>
              </a:highlight>
              <a:latin typeface="sofia-pro"/>
            </a:endParaRPr>
          </a:p>
          <a:p>
            <a:pPr algn="l" fontAlgn="base"/>
            <a:r>
              <a:rPr lang="en-US" b="0" i="0">
                <a:solidFill>
                  <a:srgbClr val="33302E"/>
                </a:solidFill>
                <a:effectLst/>
                <a:highlight>
                  <a:srgbClr val="FFF1E5"/>
                </a:highlight>
                <a:latin typeface="Georgia" panose="02040502050405020303" pitchFamily="18" charset="0"/>
              </a:rPr>
              <a:t>Big annuity brokers such as Hargreaves Lansdown, alongside insurers that sell annuities, reported record sales for 2023. Hargreaves saw a 36 per cent increase in annuity quotes.</a:t>
            </a:r>
            <a:endParaRPr lang="en-US" b="0" i="0">
              <a:solidFill>
                <a:srgbClr val="475467"/>
              </a:solidFill>
              <a:effectLst/>
              <a:highlight>
                <a:srgbClr val="FFFFFF"/>
              </a:highlight>
              <a:latin typeface="sofia-pro"/>
            </a:endParaRPr>
          </a:p>
          <a:p>
            <a:pPr algn="l"/>
            <a:r>
              <a:rPr lang="en-US" sz="1200"/>
              <a:t> </a:t>
            </a:r>
          </a:p>
          <a:p>
            <a:pPr algn="l"/>
            <a:r>
              <a:rPr lang="en-US" sz="1200" b="0" i="0" u="none" strike="noStrike" baseline="0">
                <a:latin typeface="Graphik-Regular"/>
              </a:rPr>
              <a:t>While higher rates and the prospect of guaranteed future income in retirement are two of the key benefits of annuities they also present some drawbacks: </a:t>
            </a:r>
          </a:p>
          <a:p>
            <a:pPr algn="l"/>
            <a:endParaRPr lang="en-US" sz="1200" b="0" i="0" u="none" strike="noStrike" baseline="0">
              <a:latin typeface="Graphik-Regular"/>
            </a:endParaRPr>
          </a:p>
          <a:p>
            <a:pPr marL="228600" indent="-228600" algn="l">
              <a:buAutoNum type="arabicPeriod"/>
            </a:pPr>
            <a:r>
              <a:rPr lang="en-US" sz="1200" b="0" i="0" u="none" strike="noStrike" baseline="0">
                <a:latin typeface="Graphik-Regular"/>
              </a:rPr>
              <a:t>Loss of liquidity access: purchasing an annuity means giving control of the assets to the insurer, meaning individuals do not have the liquidity or access to funds that they would in traditional investment portfolios. If your situation changes for </a:t>
            </a:r>
            <a:r>
              <a:rPr lang="en-US" sz="1200" b="0" i="0" u="none" strike="noStrike" baseline="0" err="1">
                <a:latin typeface="Graphik-Regular"/>
              </a:rPr>
              <a:t>isntnace</a:t>
            </a:r>
            <a:r>
              <a:rPr lang="en-US" sz="1200" b="0" i="0" u="none" strike="noStrike" baseline="0">
                <a:latin typeface="Graphik-Regular"/>
              </a:rPr>
              <a:t>, you do not have the flexibility to allocate the assets to growth-oriented portfolios for legacy purposes. </a:t>
            </a:r>
          </a:p>
          <a:p>
            <a:pPr marL="228600" indent="-228600" algn="l">
              <a:buAutoNum type="arabicPeriod"/>
            </a:pPr>
            <a:r>
              <a:rPr lang="en-US" sz="1200" b="0" i="0" u="none" strike="noStrike" baseline="0">
                <a:latin typeface="Graphik-Regular"/>
              </a:rPr>
              <a:t>Your family can’t inherit any of the remaining balance.  </a:t>
            </a:r>
          </a:p>
          <a:p>
            <a:pPr marL="228600" indent="-228600" algn="l">
              <a:buAutoNum type="arabicPeriod"/>
            </a:pPr>
            <a:r>
              <a:rPr lang="en-US" sz="1200" b="0" i="0" u="none" strike="noStrike" baseline="0">
                <a:solidFill>
                  <a:srgbClr val="525146"/>
                </a:solidFill>
                <a:effectLst/>
                <a:highlight>
                  <a:srgbClr val="FFFFFF"/>
                </a:highlight>
                <a:latin typeface="Graphik-Regular"/>
              </a:rPr>
              <a:t>Lifetime income is impacted by prevailing interest rate </a:t>
            </a:r>
            <a:r>
              <a:rPr lang="en-US" sz="1200" b="0" i="0" u="none" strike="noStrike" baseline="0" err="1">
                <a:solidFill>
                  <a:srgbClr val="525146"/>
                </a:solidFill>
                <a:effectLst/>
                <a:highlight>
                  <a:srgbClr val="FFFFFF"/>
                </a:highlight>
                <a:latin typeface="Graphik-Regular"/>
              </a:rPr>
              <a:t>enviornemtn</a:t>
            </a:r>
            <a:r>
              <a:rPr lang="en-US" sz="1200" b="0" i="0" u="none" strike="noStrike" baseline="0">
                <a:solidFill>
                  <a:srgbClr val="525146"/>
                </a:solidFill>
                <a:effectLst/>
                <a:highlight>
                  <a:srgbClr val="FFFFFF"/>
                </a:highlight>
                <a:latin typeface="Graphik-Regular"/>
              </a:rPr>
              <a:t>: </a:t>
            </a:r>
            <a:br>
              <a:rPr lang="en-US" sz="1200" b="0" i="0" u="none" strike="noStrike" baseline="0">
                <a:solidFill>
                  <a:srgbClr val="525146"/>
                </a:solidFill>
                <a:effectLst/>
                <a:highlight>
                  <a:srgbClr val="FFFFFF"/>
                </a:highlight>
                <a:latin typeface="Graphik-Regular"/>
              </a:rPr>
            </a:br>
            <a:r>
              <a:rPr lang="en-US" sz="1200" b="0" i="0">
                <a:solidFill>
                  <a:srgbClr val="525146"/>
                </a:solidFill>
                <a:effectLst/>
                <a:highlight>
                  <a:srgbClr val="FFFFFF"/>
                </a:highlight>
                <a:latin typeface="Source Sans Pro" panose="020B0503030403020204" pitchFamily="34" charset="0"/>
              </a:rPr>
              <a:t>At the start of 2022, a benchmark</a:t>
            </a:r>
            <a:r>
              <a:rPr lang="en-US" sz="1200" b="0" i="0" baseline="30000">
                <a:solidFill>
                  <a:srgbClr val="525146"/>
                </a:solidFill>
                <a:effectLst/>
                <a:highlight>
                  <a:srgbClr val="FFFFFF"/>
                </a:highlight>
                <a:latin typeface="Source Sans Pro" panose="020B0503030403020204" pitchFamily="34" charset="0"/>
              </a:rPr>
              <a:t>1 </a:t>
            </a:r>
            <a:r>
              <a:rPr lang="en-US" sz="1200" b="0" i="0">
                <a:solidFill>
                  <a:srgbClr val="525146"/>
                </a:solidFill>
                <a:effectLst/>
                <a:highlight>
                  <a:srgbClr val="FFFFFF"/>
                </a:highlight>
                <a:latin typeface="Source Sans Pro" panose="020B0503030403020204" pitchFamily="34" charset="0"/>
              </a:rPr>
              <a:t> annuity with a £100,000 purchase value would have paid an income in the region of £5,000 a year for someone aged 65 with no health or lifestyle conditions to declare. Roll the clock forward two years, that same annuity would pay around £7,200 a year, an increase of 44%, driven by rising interest rates and the returns available on gilts.</a:t>
            </a:r>
            <a:br>
              <a:rPr lang="en-US" sz="1200" b="0" i="0">
                <a:solidFill>
                  <a:srgbClr val="525146"/>
                </a:solidFill>
                <a:effectLst/>
                <a:highlight>
                  <a:srgbClr val="FFFFFF"/>
                </a:highlight>
                <a:latin typeface="Source Sans Pro" panose="020B0503030403020204" pitchFamily="34" charset="0"/>
              </a:rPr>
            </a:br>
            <a:br>
              <a:rPr lang="en-US" sz="1200" b="0" i="0">
                <a:solidFill>
                  <a:srgbClr val="525146"/>
                </a:solidFill>
                <a:effectLst/>
                <a:highlight>
                  <a:srgbClr val="FFFFFF"/>
                </a:highlight>
                <a:latin typeface="Source Sans Pro" panose="020B0503030403020204" pitchFamily="34" charset="0"/>
              </a:rPr>
            </a:br>
            <a:r>
              <a:rPr lang="en-US" sz="1200" b="0" i="0">
                <a:solidFill>
                  <a:srgbClr val="525146"/>
                </a:solidFill>
                <a:effectLst/>
                <a:highlight>
                  <a:srgbClr val="FFFFFF"/>
                </a:highlight>
                <a:latin typeface="Source Sans Pro" panose="020B0503030403020204" pitchFamily="34" charset="0"/>
              </a:rPr>
              <a:t>In practice this means: </a:t>
            </a:r>
          </a:p>
          <a:p>
            <a:pPr algn="l"/>
            <a:endParaRPr lang="en-US" sz="1200" b="0" i="0">
              <a:solidFill>
                <a:srgbClr val="525146"/>
              </a:solidFill>
              <a:effectLst/>
              <a:highlight>
                <a:srgbClr val="FFFFFF"/>
              </a:highlight>
              <a:latin typeface="Source Sans Pro" panose="020B0503030403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a:solidFill>
                  <a:srgbClr val="525146"/>
                </a:solidFill>
                <a:effectLst/>
                <a:highlight>
                  <a:srgbClr val="FFFFFF"/>
                </a:highlight>
                <a:latin typeface="Source Sans Pro" panose="020B0503030403020204" pitchFamily="34" charset="0"/>
              </a:rPr>
              <a:t>The break-even point, the point at which you would receive your original pension back through income, has reduced by seven years, falling from 22 years to just under 15 years.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a:solidFill>
                  <a:srgbClr val="525146"/>
                </a:solidFill>
                <a:effectLst/>
                <a:highlight>
                  <a:srgbClr val="FFFFFF"/>
                </a:highlight>
                <a:latin typeface="Source Sans Pro" panose="020B0503030403020204" pitchFamily="34" charset="0"/>
              </a:rPr>
              <a:t>Over the course of a 20-year retirement, the annuity at today’s rates would deliver around £45,000 extra income compared to an annuity sold in January 2022.</a:t>
            </a:r>
          </a:p>
          <a:p>
            <a:pPr algn="l"/>
            <a:br>
              <a:rPr lang="en-US" sz="1200" b="0" i="0">
                <a:solidFill>
                  <a:srgbClr val="525146"/>
                </a:solidFill>
                <a:effectLst/>
                <a:highlight>
                  <a:srgbClr val="FFFFFF"/>
                </a:highlight>
                <a:latin typeface="Source Sans Pro" panose="020B0503030403020204" pitchFamily="34" charset="0"/>
              </a:rPr>
            </a:br>
            <a:r>
              <a:rPr lang="en-US" sz="1200" b="0" i="0">
                <a:solidFill>
                  <a:srgbClr val="525146"/>
                </a:solidFill>
                <a:effectLst/>
                <a:highlight>
                  <a:srgbClr val="FFFFFF"/>
                </a:highlight>
                <a:latin typeface="Source Sans Pro" panose="020B0503030403020204" pitchFamily="34" charset="0"/>
              </a:rPr>
              <a:t>While the picture today looks incredibly attractive and it therefore makes sense to capitalize on high incomes currently on offer, nobody has a crystal ball and the attractiveness of annuities may perhaps not be as appealing if rates continue to come down. </a:t>
            </a:r>
          </a:p>
          <a:p>
            <a:pPr algn="l"/>
            <a:endParaRPr lang="en-US" sz="1200" b="0" i="0">
              <a:solidFill>
                <a:srgbClr val="525146"/>
              </a:solidFill>
              <a:effectLst/>
              <a:highlight>
                <a:srgbClr val="FFFFFF"/>
              </a:highlight>
              <a:latin typeface="Source Sans Pro" panose="020B0503030403020204" pitchFamily="34" charset="0"/>
            </a:endParaRPr>
          </a:p>
          <a:p>
            <a:pPr algn="l"/>
            <a:endParaRPr lang="en-US" sz="1200" b="0" i="0">
              <a:solidFill>
                <a:srgbClr val="525146"/>
              </a:solidFill>
              <a:effectLst/>
              <a:highlight>
                <a:srgbClr val="FFFFFF"/>
              </a:highlight>
              <a:latin typeface="Source Sans Pro" panose="020B0503030403020204" pitchFamily="34" charset="0"/>
            </a:endParaRPr>
          </a:p>
          <a:p>
            <a:pPr algn="l"/>
            <a:endParaRPr lang="en-US" sz="1200" b="0" i="0">
              <a:solidFill>
                <a:srgbClr val="525146"/>
              </a:solidFill>
              <a:effectLst/>
              <a:highlight>
                <a:srgbClr val="FFFFFF"/>
              </a:highlight>
              <a:latin typeface="Source Sans Pro" panose="020B0503030403020204" pitchFamily="34" charset="0"/>
            </a:endParaRPr>
          </a:p>
          <a:p>
            <a:pPr algn="l"/>
            <a:endParaRPr lang="en-US" sz="1200" b="0" i="0">
              <a:solidFill>
                <a:srgbClr val="525146"/>
              </a:solidFill>
              <a:effectLst/>
              <a:highlight>
                <a:srgbClr val="FFFFFF"/>
              </a:highlight>
              <a:latin typeface="Source Sans Pro" panose="020B0503030403020204" pitchFamily="34" charset="0"/>
            </a:endParaRPr>
          </a:p>
          <a:p>
            <a:pPr algn="l"/>
            <a:endParaRPr lang="en-US" b="0" i="0">
              <a:solidFill>
                <a:srgbClr val="525146"/>
              </a:solidFill>
              <a:effectLst/>
              <a:highlight>
                <a:srgbClr val="FFFFFF"/>
              </a:highlight>
              <a:latin typeface="Source Sans Pro" panose="020B0503030403020204" pitchFamily="34" charset="0"/>
            </a:endParaRPr>
          </a:p>
          <a:p>
            <a:pPr algn="l"/>
            <a:endParaRPr lang="en-US" b="0" i="0">
              <a:solidFill>
                <a:srgbClr val="525146"/>
              </a:solidFill>
              <a:effectLst/>
              <a:highlight>
                <a:srgbClr val="FFFFFF"/>
              </a:highlight>
              <a:latin typeface="Source Sans Pro" panose="020B0503030403020204" pitchFamily="34" charset="0"/>
            </a:endParaRPr>
          </a:p>
          <a:p>
            <a:pPr algn="l"/>
            <a:endParaRPr lang="en-US" b="0" i="0">
              <a:solidFill>
                <a:srgbClr val="525146"/>
              </a:solidFill>
              <a:effectLst/>
              <a:highlight>
                <a:srgbClr val="FFFFFF"/>
              </a:highligh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162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gn="l"/>
            <a:r>
              <a:rPr lang="en-US" sz="1800" b="0" i="0" u="none" strike="noStrike" baseline="0" dirty="0">
                <a:latin typeface="Graphik-Regular"/>
              </a:rPr>
              <a:t>As we have just discussed, each approach has its unique benefits and drawbacks; therefore, trade-offs must be considered when evaluating solutions for different clients with unique circumstances. </a:t>
            </a:r>
          </a:p>
          <a:p>
            <a:pPr algn="l"/>
            <a:endParaRPr lang="en-US" sz="1800" b="0" i="0" u="none" strike="noStrike" baseline="0" dirty="0">
              <a:latin typeface="Graphik-Regular"/>
            </a:endParaRPr>
          </a:p>
          <a:p>
            <a:pPr algn="l"/>
            <a:r>
              <a:rPr lang="en-US" sz="1800" b="0" i="0" u="none" strike="noStrike" baseline="0" dirty="0">
                <a:latin typeface="Graphik-Regular"/>
              </a:rPr>
              <a:t>But what about those individuals concerned with simultaneously protecting their income for life while also growing assets to leave to heirs and retaining </a:t>
            </a:r>
            <a:r>
              <a:rPr lang="en-US" sz="1800" b="0" i="0" u="none" strike="noStrike" baseline="0" dirty="0">
                <a:latin typeface="Graphik-Semibold"/>
              </a:rPr>
              <a:t>flexibility to adjust </a:t>
            </a:r>
            <a:r>
              <a:rPr lang="en-GB" sz="1800" b="0" i="0" u="none" strike="noStrike" baseline="0" dirty="0">
                <a:latin typeface="Graphik-Semibold"/>
              </a:rPr>
              <a:t>if circumstances change</a:t>
            </a:r>
            <a:r>
              <a:rPr lang="en-US" sz="1800" b="0" i="0" u="none" strike="noStrike" baseline="0" dirty="0">
                <a:latin typeface="Graphik-Regular"/>
              </a:rPr>
              <a:t>? </a:t>
            </a:r>
          </a:p>
          <a:p>
            <a:pPr algn="l"/>
            <a:endParaRPr lang="en-US" sz="1800" b="0" i="0" u="none" strike="noStrike" baseline="0" dirty="0">
              <a:latin typeface="Graphik-Regular"/>
            </a:endParaRPr>
          </a:p>
          <a:p>
            <a:pPr algn="l"/>
            <a:r>
              <a:rPr lang="en-US" sz="2800" dirty="0"/>
              <a:t>To address lifestyle, sequencing and longevity risk we believe there must be a very clear distinction between income and growth strategies. </a:t>
            </a:r>
          </a:p>
          <a:p>
            <a:pPr algn="l"/>
            <a:endParaRPr lang="en-US" sz="2800" dirty="0"/>
          </a:p>
          <a:p>
            <a:pPr marL="457200" indent="-457200" algn="l">
              <a:buFont typeface="Arial" panose="020B0604020202020204" pitchFamily="34" charset="0"/>
              <a:buChar char="•"/>
            </a:pPr>
            <a:r>
              <a:rPr lang="en-US" sz="2800" dirty="0"/>
              <a:t>This very simply means that if a member requires an income, they should draw that income from the part of their pension pot that is invested in strategies that are built to deliver income and limit downside capital risk. </a:t>
            </a:r>
          </a:p>
          <a:p>
            <a:pPr marL="457200" indent="-457200" algn="l">
              <a:buFont typeface="Arial" panose="020B0604020202020204" pitchFamily="34" charset="0"/>
              <a:buChar char="•"/>
            </a:pPr>
            <a:r>
              <a:rPr lang="en-US" sz="2800" dirty="0"/>
              <a:t>Alongside these income strategies can sit a growth strategy that future proofs the pension pot and gives members flexibility over the longer term. </a:t>
            </a:r>
          </a:p>
          <a:p>
            <a:pPr marL="0" indent="0" algn="l">
              <a:buFont typeface="Arial" panose="020B0604020202020204" pitchFamily="34" charset="0"/>
              <a:buNone/>
            </a:pPr>
            <a:endParaRPr lang="en-US" sz="2800" dirty="0"/>
          </a:p>
          <a:p>
            <a:pPr marL="0" indent="0" algn="l">
              <a:buFont typeface="Arial" panose="020B0604020202020204" pitchFamily="34" charset="0"/>
              <a:buNone/>
            </a:pPr>
            <a:r>
              <a:rPr lang="en-US" sz="2800" dirty="0"/>
              <a:t>The feedback loop between these two components of the pension portfolio is important – the more exposure to income, the more risk can be taken in the growth strategy so that the overall risk of the pension pot remains consistent.</a:t>
            </a:r>
            <a:endParaRPr lang="en-US" sz="1800" b="0" i="0" u="none" strike="noStrike" baseline="0" dirty="0">
              <a:latin typeface="Graphik-Regular"/>
            </a:endParaRPr>
          </a:p>
          <a:p>
            <a:pPr algn="l"/>
            <a:endParaRPr lang="en-US" sz="1800" b="0" i="0" u="none" strike="noStrike" baseline="0" dirty="0">
              <a:latin typeface="Graphik-Regular"/>
            </a:endParaRPr>
          </a:p>
          <a:p>
            <a:pPr algn="l"/>
            <a:endParaRPr lang="en-US" sz="1800" b="0" i="0" u="none" strike="noStrike" baseline="0" dirty="0">
              <a:latin typeface="Graphik-Regular"/>
            </a:endParaRPr>
          </a:p>
          <a:p>
            <a:pPr algn="l"/>
            <a:r>
              <a:rPr lang="en-US" sz="1800" b="0" i="0" u="none" strike="noStrike" baseline="0" dirty="0">
                <a:latin typeface="Graphik-Regular"/>
              </a:rPr>
              <a:t>Simply bolting the two components together may not be enough. </a:t>
            </a:r>
          </a:p>
          <a:p>
            <a:pPr marL="342900" indent="-342900" algn="l">
              <a:buAutoNum type="arabicPeriod"/>
            </a:pPr>
            <a:r>
              <a:rPr lang="en-US" sz="1800" b="1" i="0" u="none" strike="noStrike" baseline="0" dirty="0">
                <a:latin typeface="Graphik-Regular"/>
              </a:rPr>
              <a:t>Understating risk? </a:t>
            </a:r>
            <a:r>
              <a:rPr lang="en-US" sz="1800" b="0" i="0" u="none" strike="noStrike" baseline="0" dirty="0">
                <a:latin typeface="Graphik-Regular"/>
              </a:rPr>
              <a:t>We would therefore argue that risk tolerance needs should not be driven on a product by product basis, but rather looked at holistically across a unique and whole retirement solution that combines all of these features. </a:t>
            </a:r>
          </a:p>
          <a:p>
            <a:pPr marL="0" indent="0" algn="l">
              <a:buNone/>
            </a:pPr>
            <a:endParaRPr lang="en-US" sz="1800" b="0" i="0" u="none" strike="noStrike" baseline="0" dirty="0">
              <a:latin typeface="Graphik-Regular"/>
            </a:endParaRPr>
          </a:p>
          <a:p>
            <a:pPr algn="l"/>
            <a:r>
              <a:rPr lang="en-US" sz="1800" b="0" i="0" u="none" strike="noStrike" baseline="0" dirty="0">
                <a:latin typeface="Graphik-Regular"/>
              </a:rPr>
              <a:t>Instead, we believe that holistic solution that thoughtfully combines the two can yield superior retirement</a:t>
            </a:r>
          </a:p>
          <a:p>
            <a:pPr algn="l"/>
            <a:r>
              <a:rPr lang="en-US" sz="1800" b="0" i="0" u="none" strike="noStrike" baseline="0" dirty="0">
                <a:latin typeface="Graphik-Regular"/>
              </a:rPr>
              <a:t>outcomes for individuals – </a:t>
            </a:r>
            <a:r>
              <a:rPr lang="en-US" sz="1800" b="0" i="0" u="none" strike="noStrike" baseline="0" dirty="0">
                <a:latin typeface="Graphik-Semibold"/>
              </a:rPr>
              <a:t>the ability to secure both income and grow the retirement portfolio while preserving flexibility to adjust </a:t>
            </a:r>
            <a:r>
              <a:rPr lang="en-GB" sz="1800" b="0" i="0" u="none" strike="noStrike" baseline="0" dirty="0">
                <a:latin typeface="Graphik-Semibold"/>
              </a:rPr>
              <a:t>if circumstances change.</a:t>
            </a:r>
            <a:endParaRPr lang="en-US" sz="1800" b="0" i="0" u="none" strike="noStrike" baseline="0" dirty="0">
              <a:latin typeface="Graphik-Regular"/>
            </a:endParaRPr>
          </a:p>
          <a:p>
            <a:pPr marL="0" indent="0" algn="l">
              <a:buNone/>
            </a:pPr>
            <a:endParaRPr lang="en-US" sz="1800" b="0" i="0" u="none" strike="noStrike" baseline="0" dirty="0">
              <a:latin typeface="Graphik-Regular"/>
            </a:endParaRPr>
          </a:p>
          <a:p>
            <a:pPr marL="0" indent="0" algn="l">
              <a:buNone/>
            </a:pPr>
            <a:r>
              <a:rPr lang="en-US" sz="1800" b="0" i="0" u="none" strike="noStrike" baseline="0" dirty="0">
                <a:latin typeface="Graphik-Regular"/>
              </a:rPr>
              <a:t>In practical terms, is all about trying to create two different pots: </a:t>
            </a:r>
          </a:p>
          <a:p>
            <a:pPr marL="0" indent="0" algn="l">
              <a:buNone/>
            </a:pPr>
            <a:endParaRPr lang="en-US" sz="1800" b="0" i="0" u="none" strike="noStrike" baseline="0" dirty="0">
              <a:latin typeface="Graphik-Regular"/>
            </a:endParaRPr>
          </a:p>
          <a:p>
            <a:pPr marL="285750" indent="-285750" algn="l">
              <a:buFontTx/>
              <a:buChar char="-"/>
            </a:pPr>
            <a:r>
              <a:rPr lang="en-GB" sz="1800" b="0" i="0" u="none" strike="noStrike" baseline="0" dirty="0">
                <a:latin typeface="Graphik-Regular"/>
              </a:rPr>
              <a:t>Lifestyle captures month-to-month </a:t>
            </a:r>
            <a:r>
              <a:rPr lang="en-US" sz="1800" b="0" i="0" u="none" strike="noStrike" baseline="0" dirty="0">
                <a:latin typeface="Graphik-Regular"/>
              </a:rPr>
              <a:t>spending based on the lifestyle that each person wants to enjoy in retirement. There are two layers – essential </a:t>
            </a:r>
            <a:r>
              <a:rPr lang="en-GB" sz="1800" b="0" i="0" u="none" strike="noStrike" baseline="0" dirty="0">
                <a:latin typeface="Graphik-Regular"/>
              </a:rPr>
              <a:t>spending and additional spending. </a:t>
            </a:r>
          </a:p>
          <a:p>
            <a:pPr marL="285750" indent="-285750" algn="l">
              <a:buFontTx/>
              <a:buChar char="-"/>
            </a:pPr>
            <a:r>
              <a:rPr lang="en-GB" sz="1800" b="0" i="0" u="none" strike="noStrike" baseline="0" dirty="0">
                <a:latin typeface="Graphik-Regular"/>
              </a:rPr>
              <a:t>Lifetime pot: </a:t>
            </a:r>
            <a:r>
              <a:rPr lang="en-US" sz="1800" b="0" i="0" u="none" strike="noStrike" baseline="0" dirty="0">
                <a:latin typeface="Graphik-Regular"/>
              </a:rPr>
              <a:t>Lifetime planning is there to help people build longevity into their retirement plan. </a:t>
            </a:r>
          </a:p>
          <a:p>
            <a:pPr marL="0" indent="0" algn="l">
              <a:buFontTx/>
              <a:buNone/>
            </a:pPr>
            <a:endParaRPr lang="en-US" sz="1800" b="0" i="0" u="none" strike="noStrike" baseline="0" dirty="0">
              <a:latin typeface="Graphik-Regular"/>
            </a:endParaRPr>
          </a:p>
          <a:p>
            <a:pPr algn="l"/>
            <a:r>
              <a:rPr lang="en-US" sz="1800" b="0" i="0" u="none" strike="noStrike" baseline="0" dirty="0">
                <a:latin typeface="Graphik-Regular"/>
              </a:rPr>
              <a:t>For the lifestyle pot, assessing a person’s income needs and ensuring that income can be delivered through the products that are selected is important. If an individual has a low capacity for loss, these income products should be low risk and have a high probability of delivering the product’s income</a:t>
            </a:r>
          </a:p>
          <a:p>
            <a:pPr algn="l"/>
            <a:r>
              <a:rPr lang="en-GB" sz="1800" b="0" i="0" u="none" strike="noStrike" baseline="0" dirty="0">
                <a:latin typeface="Graphik-Regular"/>
              </a:rPr>
              <a:t>Targets like an annuity. Alternatively, if capacity for loss is a bit higher the retiree could rely on more flexible income sources. For instance, Summit Income which we recently launched tried to generate reliable income 2-3% above the BOE base using </a:t>
            </a:r>
            <a:r>
              <a:rPr lang="en-GB" sz="1800" b="0" i="0" u="none" strike="noStrike" baseline="0" dirty="0" err="1">
                <a:latin typeface="Graphik-Regular"/>
              </a:rPr>
              <a:t>tradingal</a:t>
            </a:r>
            <a:r>
              <a:rPr lang="en-GB" sz="1800" b="0" i="0" u="none" strike="noStrike" baseline="0" dirty="0">
                <a:latin typeface="Graphik-Regular"/>
              </a:rPr>
              <a:t> and </a:t>
            </a:r>
            <a:r>
              <a:rPr lang="en-GB" sz="1800" b="0" i="0" u="none" strike="noStrike" baseline="0" dirty="0" err="1">
                <a:latin typeface="Graphik-Regular"/>
              </a:rPr>
              <a:t>enhaced</a:t>
            </a:r>
            <a:r>
              <a:rPr lang="en-GB" sz="1800" b="0" i="0" u="none" strike="noStrike" baseline="0" dirty="0">
                <a:latin typeface="Graphik-Regular"/>
              </a:rPr>
              <a:t> strategies. </a:t>
            </a:r>
          </a:p>
          <a:p>
            <a:pPr algn="l"/>
            <a:endParaRPr lang="en-GB" sz="1800" b="0" i="0" u="none" strike="noStrike" baseline="0" dirty="0">
              <a:latin typeface="Graphik-Regular"/>
            </a:endParaRPr>
          </a:p>
          <a:p>
            <a:pPr algn="l"/>
            <a:r>
              <a:rPr lang="en-US" sz="1800" b="0" i="0" u="none" strike="noStrike" baseline="0" dirty="0">
                <a:latin typeface="Graphik-Regular"/>
              </a:rPr>
              <a:t>If there is money left over this can be put in a lifetime pot that would be a growth portfolio to fund future spending or income needs. The products selected for the lifetime pot could be higher risk if the individual’s income needs are satisfied through the </a:t>
            </a:r>
            <a:r>
              <a:rPr lang="en-GB" sz="1800" b="0" i="0" u="none" strike="noStrike" baseline="0" dirty="0">
                <a:latin typeface="Graphik-Regular"/>
              </a:rPr>
              <a:t>lifestyle pot.</a:t>
            </a:r>
            <a:br>
              <a:rPr lang="en-GB" sz="1800" b="0" i="0" u="none" strike="noStrike" baseline="0" dirty="0">
                <a:latin typeface="Graphik-Regular"/>
              </a:rPr>
            </a:br>
            <a:br>
              <a:rPr lang="en-GB" sz="1800" b="0" i="0" u="none" strike="noStrike" baseline="0" dirty="0">
                <a:latin typeface="Graphik-Regular"/>
              </a:rPr>
            </a:br>
            <a:r>
              <a:rPr lang="en-US" sz="1800" b="0" i="0" u="none" strike="noStrike" baseline="0" dirty="0">
                <a:latin typeface="Graphik-Regular"/>
              </a:rPr>
              <a:t>In aggregate the person has exposure to a low risk income portfolio and a higher risk growth portfolio but when added together their overall retirement portfolio is around medium risk. </a:t>
            </a:r>
          </a:p>
          <a:p>
            <a:pPr algn="l"/>
            <a:endParaRPr lang="en-US" sz="1800" b="0" i="0" u="none" strike="noStrike" baseline="0" dirty="0">
              <a:latin typeface="Graphik-Regular"/>
            </a:endParaRPr>
          </a:p>
          <a:p>
            <a:pPr algn="l"/>
            <a:r>
              <a:rPr lang="en-US" sz="1800" b="0" i="0" u="none" strike="noStrike" baseline="0" dirty="0">
                <a:latin typeface="Graphik-Regular"/>
              </a:rPr>
              <a:t>We need to get better at looking at what a combination of products means for an individual rather than selecting products through a one dimensional risk </a:t>
            </a:r>
            <a:r>
              <a:rPr lang="en-GB" sz="1800" b="0" i="0" u="none" strike="noStrike" baseline="0" dirty="0">
                <a:latin typeface="Graphik-Regular"/>
              </a:rPr>
              <a:t>tolerance lens.</a:t>
            </a:r>
          </a:p>
          <a:p>
            <a:pPr algn="l"/>
            <a:endParaRPr lang="en-GB" sz="1800" b="0" i="0" u="none" strike="noStrike" baseline="0" dirty="0">
              <a:latin typeface="Graphik-Regular"/>
            </a:endParaRPr>
          </a:p>
          <a:p>
            <a:pPr algn="l"/>
            <a:br>
              <a:rPr lang="en-US" sz="1800" b="0" i="0" u="none" strike="noStrike" baseline="0" dirty="0">
                <a:latin typeface="Graphik-Regular"/>
              </a:rPr>
            </a:br>
            <a:br>
              <a:rPr lang="en-US" sz="1800" b="0" i="0" u="none" strike="noStrike" baseline="0" dirty="0">
                <a:latin typeface="Graphik-Regular"/>
              </a:rPr>
            </a:br>
            <a:endParaRPr lang="en-US" sz="1800" b="0" i="0" u="none" strike="noStrike" baseline="0" dirty="0">
              <a:latin typeface="Graphik-Regular"/>
            </a:endParaRPr>
          </a:p>
          <a:p>
            <a:pPr algn="l"/>
            <a:endParaRPr lang="en-US" sz="1800" b="0" i="0" u="none" strike="noStrike" baseline="0" dirty="0">
              <a:latin typeface="Graphik-Regular"/>
            </a:endParaRPr>
          </a:p>
          <a:p>
            <a:pPr algn="l"/>
            <a:endParaRPr lang="en-US" sz="1800" b="0" i="0" u="none" strike="noStrike" baseline="0" dirty="0">
              <a:latin typeface="Graphik-Regular"/>
            </a:endParaRPr>
          </a:p>
          <a:p>
            <a:pPr algn="l"/>
            <a:endParaRPr lang="en-US" sz="1800" b="0" i="0" u="none" strike="noStrike" baseline="0" dirty="0">
              <a:latin typeface="Graphik-Regular"/>
            </a:endParaRPr>
          </a:p>
          <a:p>
            <a:pPr algn="l"/>
            <a:br>
              <a:rPr lang="en-US" sz="1800" b="0" i="0" u="none" strike="noStrike" baseline="0" dirty="0">
                <a:latin typeface="Graphik-Regular"/>
              </a:rPr>
            </a:br>
            <a:br>
              <a:rPr lang="en-US" sz="1800" b="0" i="0" u="none" strike="noStrike" baseline="0" dirty="0">
                <a:latin typeface="Graphik-Regular"/>
              </a:rPr>
            </a:b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719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Alisha who has just retired and based with her retirement needs underpinning </a:t>
            </a:r>
            <a:r>
              <a:rPr lang="en-US" dirty="0"/>
              <a:t>a more balanced asset allocation overall i.e. 50% in </a:t>
            </a:r>
            <a:r>
              <a:rPr lang="en-US" dirty="0" err="1"/>
              <a:t>equtiies</a:t>
            </a:r>
            <a:r>
              <a:rPr lang="en-US" dirty="0"/>
              <a:t> and 50% in fixed income. </a:t>
            </a:r>
            <a:endParaRPr lang="en-GB" dirty="0"/>
          </a:p>
        </p:txBody>
      </p:sp>
      <p:sp>
        <p:nvSpPr>
          <p:cNvPr id="4" name="Slide Number Placeholder 3"/>
          <p:cNvSpPr>
            <a:spLocks noGrp="1"/>
          </p:cNvSpPr>
          <p:nvPr>
            <p:ph type="sldNum" sz="quarter" idx="5"/>
          </p:nvPr>
        </p:nvSpPr>
        <p:spPr/>
        <p:txBody>
          <a:bodyPr/>
          <a:lstStyle/>
          <a:p>
            <a:fld id="{2A28E770-5918-4252-A044-BB1EBBC18475}" type="slidenum">
              <a:rPr lang="en-US" smtClean="0"/>
              <a:t>25</a:t>
            </a:fld>
            <a:endParaRPr lang="en-US"/>
          </a:p>
        </p:txBody>
      </p:sp>
    </p:spTree>
    <p:extLst>
      <p:ext uri="{BB962C8B-B14F-4D97-AF65-F5344CB8AC3E}">
        <p14:creationId xmlns:p14="http://schemas.microsoft.com/office/powerpoint/2010/main" val="2599883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755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5ACFD-94FD-43F0-B596-85F124D7A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078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00"/>
              </a:lnSpc>
              <a:spcBef>
                <a:spcPts val="0"/>
              </a:spcBef>
              <a:spcAft>
                <a:spcPts val="1200"/>
              </a:spcAft>
              <a:buClrTx/>
              <a:buSzPct val="130000"/>
              <a:buFont typeface="Arial" panose="020B0604020202020204" pitchFamily="34" charset="0"/>
              <a:buNone/>
              <a:tabLst/>
              <a:defRPr/>
            </a:pPr>
            <a:endParaRPr lang="en-US" dirty="0"/>
          </a:p>
          <a:p>
            <a:pPr marL="0" marR="0" lvl="0" indent="0" algn="l" defTabSz="914400" rtl="0" eaLnBrk="1" fontAlgn="auto" latinLnBrk="0" hangingPunct="1">
              <a:lnSpc>
                <a:spcPts val="1200"/>
              </a:lnSpc>
              <a:spcBef>
                <a:spcPts val="0"/>
              </a:spcBef>
              <a:spcAft>
                <a:spcPts val="1200"/>
              </a:spcAft>
              <a:buClrTx/>
              <a:buSzPct val="130000"/>
              <a:buFont typeface="Arial" panose="020B0604020202020204" pitchFamily="34" charset="0"/>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5ACFD-94FD-43F0-B596-85F124D7A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58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David thanks for your presentation and insight into the challenges faced by the 60/40 portfolio. Before we end the webinar we would like to quickly touch on a range of funds manged by David called Summit Growth.</a:t>
            </a:r>
          </a:p>
          <a:p>
            <a:endParaRPr lang="en-GB" dirty="0"/>
          </a:p>
          <a:p>
            <a:r>
              <a:rPr lang="en-GB" dirty="0"/>
              <a:t>Our actively managed portfolios that meet a range of client risk profiles, delivering expert asset allocation, fund selection, and ongoing portfolio management from just 40bps</a:t>
            </a:r>
          </a:p>
          <a:p>
            <a:endParaRPr lang="en-GB" dirty="0"/>
          </a:p>
          <a:p>
            <a:r>
              <a:rPr lang="en-GB" dirty="0"/>
              <a:t>The range has been running now for over 3 years we have been pleased with the performance of the funds and how the team has successfully navigated through episodes of market volatility. </a:t>
            </a:r>
          </a:p>
          <a:p>
            <a:endParaRPr lang="en-GB"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6F3A85FA-4C59-48B8-A633-F5A25B304805}" type="slidenum">
              <a:rPr kumimoji="0" lang="en-GB" sz="1000" b="0" i="0" u="none" strike="noStrike" kern="1200" cap="none" spc="0" normalizeH="0" baseline="0" noProof="0" smtClean="0">
                <a:ln>
                  <a:noFill/>
                </a:ln>
                <a:solidFill>
                  <a:prstClr val="black"/>
                </a:solidFill>
                <a:effectLst/>
                <a:uLnTx/>
                <a:uFillTx/>
                <a:latin typeface="Verdana"/>
                <a:ea typeface="+mn-ea"/>
                <a:cs typeface="Arial"/>
              </a:rPr>
              <a:pPr marL="0" marR="0" lvl="0" indent="0" algn="r" defTabSz="1219170"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0" normalizeH="0" baseline="0" noProof="0">
              <a:ln>
                <a:noFill/>
              </a:ln>
              <a:solidFill>
                <a:prstClr val="black"/>
              </a:solidFill>
              <a:effectLst/>
              <a:uLnTx/>
              <a:uFillTx/>
              <a:latin typeface="Verdana"/>
              <a:ea typeface="+mn-ea"/>
              <a:cs typeface="Arial"/>
            </a:endParaRPr>
          </a:p>
        </p:txBody>
      </p:sp>
    </p:spTree>
    <p:extLst>
      <p:ext uri="{BB962C8B-B14F-4D97-AF65-F5344CB8AC3E}">
        <p14:creationId xmlns:p14="http://schemas.microsoft.com/office/powerpoint/2010/main" val="314550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gn="l" fontAlgn="base"/>
            <a:r>
              <a:rPr lang="en-US" b="0" i="0" dirty="0">
                <a:solidFill>
                  <a:srgbClr val="475467"/>
                </a:solidFill>
                <a:effectLst/>
                <a:highlight>
                  <a:srgbClr val="FFFFFF"/>
                </a:highlight>
                <a:latin typeface="sofia-pro"/>
              </a:rPr>
              <a:t>When Muhammad Ali was interviewed about his boxing style, he explained he had no single “big punch” but that he had “different strokes for different folks”.</a:t>
            </a:r>
          </a:p>
          <a:p>
            <a:pPr algn="l" fontAlgn="base"/>
            <a:endParaRPr lang="en-US" b="0" i="0" dirty="0">
              <a:solidFill>
                <a:srgbClr val="475467"/>
              </a:solidFill>
              <a:effectLst/>
              <a:highlight>
                <a:srgbClr val="FFFFFF"/>
              </a:highlight>
              <a:latin typeface="sofia-pro"/>
            </a:endParaRPr>
          </a:p>
          <a:p>
            <a:pPr algn="l" fontAlgn="base"/>
            <a:r>
              <a:rPr lang="en-US" b="0" i="0" dirty="0">
                <a:solidFill>
                  <a:srgbClr val="475467"/>
                </a:solidFill>
                <a:effectLst/>
                <a:highlight>
                  <a:srgbClr val="FFFFFF"/>
                </a:highlight>
                <a:latin typeface="sofia-pro"/>
              </a:rPr>
              <a:t>Ali’s success was not just that he was a great boxer, but that he could adapt his art to whatever worked best against his unfortunate opponents.</a:t>
            </a:r>
            <a:br>
              <a:rPr lang="en-US" b="0" i="0" dirty="0">
                <a:solidFill>
                  <a:srgbClr val="475467"/>
                </a:solidFill>
                <a:effectLst/>
                <a:highlight>
                  <a:srgbClr val="FFFFFF"/>
                </a:highlight>
                <a:latin typeface="sofia-pro"/>
              </a:rPr>
            </a:br>
            <a:endParaRPr lang="en-US" b="0" i="0" dirty="0">
              <a:solidFill>
                <a:srgbClr val="475467"/>
              </a:solidFill>
              <a:effectLst/>
              <a:highlight>
                <a:srgbClr val="FFFFFF"/>
              </a:highlight>
              <a:latin typeface="sofia-pro"/>
            </a:endParaRPr>
          </a:p>
          <a:p>
            <a:pPr algn="l" fontAlgn="base"/>
            <a:r>
              <a:rPr lang="en-US" b="0" i="0" dirty="0">
                <a:solidFill>
                  <a:srgbClr val="475467"/>
                </a:solidFill>
                <a:effectLst/>
                <a:highlight>
                  <a:srgbClr val="FFFFFF"/>
                </a:highlight>
                <a:latin typeface="sofia-pro"/>
              </a:rPr>
              <a:t>Do adviser’s follow </a:t>
            </a:r>
            <a:r>
              <a:rPr lang="en-US" b="0" i="0" dirty="0" err="1">
                <a:solidFill>
                  <a:srgbClr val="475467"/>
                </a:solidFill>
                <a:effectLst/>
                <a:highlight>
                  <a:srgbClr val="FFFFFF"/>
                </a:highlight>
                <a:latin typeface="sofia-pro"/>
              </a:rPr>
              <a:t>li’s</a:t>
            </a:r>
            <a:r>
              <a:rPr lang="en-US" b="0" i="0" dirty="0">
                <a:solidFill>
                  <a:srgbClr val="475467"/>
                </a:solidFill>
                <a:effectLst/>
                <a:highlight>
                  <a:srgbClr val="FFFFFF"/>
                </a:highlight>
                <a:latin typeface="sofia-pro"/>
              </a:rPr>
              <a:t> lead and have a different approach to investing for clients taking retirement income from that used for clients accumulating wealth.</a:t>
            </a:r>
          </a:p>
          <a:p>
            <a:pPr marL="0" indent="0" algn="l">
              <a:buFont typeface="+mj-lt"/>
              <a:buNone/>
            </a:pPr>
            <a:br>
              <a:rPr lang="en-US" b="0" i="0" dirty="0">
                <a:solidFill>
                  <a:srgbClr val="013F54"/>
                </a:solidFill>
                <a:effectLst/>
                <a:highlight>
                  <a:srgbClr val="FFFFFF"/>
                </a:highlight>
                <a:latin typeface="BNYM_CORPORATE_Akkurat_Pro"/>
              </a:rPr>
            </a:br>
            <a:r>
              <a:rPr lang="en-US" b="0" i="0" dirty="0">
                <a:solidFill>
                  <a:srgbClr val="013F54"/>
                </a:solidFill>
                <a:effectLst/>
                <a:highlight>
                  <a:srgbClr val="FFFFFF"/>
                </a:highlight>
                <a:latin typeface="BNYM_CORPORATE_Akkurat_Pro"/>
              </a:rPr>
              <a:t>BNY Mellon’s research - </a:t>
            </a:r>
            <a:r>
              <a:rPr lang="en-US" b="0" i="0" dirty="0">
                <a:solidFill>
                  <a:srgbClr val="475467"/>
                </a:solidFill>
                <a:effectLst/>
                <a:highlight>
                  <a:srgbClr val="FFFFFF"/>
                </a:highlight>
                <a:latin typeface="sofia-pro"/>
              </a:rPr>
              <a:t>Life Beyond Work: The changing face of retirement shows that: </a:t>
            </a:r>
          </a:p>
          <a:p>
            <a:pPr marL="171450" indent="-171450" algn="l" fontAlgn="base">
              <a:buFontTx/>
              <a:buChar char="-"/>
            </a:pPr>
            <a:r>
              <a:rPr lang="en-US" b="0" i="0" dirty="0">
                <a:solidFill>
                  <a:srgbClr val="475467"/>
                </a:solidFill>
                <a:effectLst/>
                <a:highlight>
                  <a:srgbClr val="FFFFFF"/>
                </a:highlight>
                <a:latin typeface="sofia-pro"/>
              </a:rPr>
              <a:t>Only a third of firms had a completely different set of portfolios designed specifically for drawdown, while others used the same portfolios for both decumulation and accumulation. They might add a cash buffer or change the risk rating, but the underlying investment approach was identical.</a:t>
            </a:r>
          </a:p>
          <a:p>
            <a:pPr marL="171450" indent="-171450" algn="l" fontAlgn="base">
              <a:buFontTx/>
              <a:buChar char="-"/>
            </a:pPr>
            <a:r>
              <a:rPr lang="en-US" b="0" i="0" dirty="0">
                <a:solidFill>
                  <a:srgbClr val="475467"/>
                </a:solidFill>
                <a:effectLst/>
                <a:highlight>
                  <a:srgbClr val="FFFFFF"/>
                </a:highlight>
                <a:latin typeface="sofia-pro"/>
              </a:rPr>
              <a:t>Of those who used the same portfolios, half expected to continue to do so, a quarter were looking to change, with the remainder undecided. While the main reason for looking to change was that the regulator expected them to, recent changes in the market and economic environment and a different approach to thinking about risk for retirement clients were also key drivers.</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13F54"/>
                </a:solidFill>
                <a:effectLst/>
                <a:highlight>
                  <a:srgbClr val="FFFFFF"/>
                </a:highlight>
                <a:latin typeface="BNYM_CORPORATE_Akkurat_Pro"/>
              </a:rPr>
              <a:t>Moving from an investment approach that focuses on </a:t>
            </a:r>
            <a:r>
              <a:rPr lang="en-US" b="0" i="0" dirty="0" err="1">
                <a:solidFill>
                  <a:srgbClr val="013F54"/>
                </a:solidFill>
                <a:effectLst/>
                <a:highlight>
                  <a:srgbClr val="FFFFFF"/>
                </a:highlight>
                <a:latin typeface="BNYM_CORPORATE_Akkurat_Pro"/>
              </a:rPr>
              <a:t>maximising</a:t>
            </a:r>
            <a:r>
              <a:rPr lang="en-US" b="0" i="0" dirty="0">
                <a:solidFill>
                  <a:srgbClr val="013F54"/>
                </a:solidFill>
                <a:effectLst/>
                <a:highlight>
                  <a:srgbClr val="FFFFFF"/>
                </a:highlight>
                <a:latin typeface="BNYM_CORPORATE_Akkurat_Pro"/>
              </a:rPr>
              <a:t> returns during accumulation to one that balances risk and return during decumulation can mean not just a shift in investment strategy but a change of mindset for the client and their adviser. Success is no longer about </a:t>
            </a:r>
            <a:r>
              <a:rPr lang="en-US" b="0" i="0" dirty="0" err="1">
                <a:solidFill>
                  <a:srgbClr val="013F54"/>
                </a:solidFill>
                <a:effectLst/>
                <a:highlight>
                  <a:srgbClr val="FFFFFF"/>
                </a:highlight>
                <a:latin typeface="BNYM_CORPORATE_Akkurat_Pro"/>
              </a:rPr>
              <a:t>maximising</a:t>
            </a:r>
            <a:r>
              <a:rPr lang="en-US" b="0" i="0" dirty="0">
                <a:solidFill>
                  <a:srgbClr val="013F54"/>
                </a:solidFill>
                <a:effectLst/>
                <a:highlight>
                  <a:srgbClr val="FFFFFF"/>
                </a:highlight>
                <a:latin typeface="BNYM_CORPORATE_Akkurat_Pro"/>
              </a:rPr>
              <a:t> wealth, but rather delivering the return the client needs to achieve their objectives.</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00000"/>
                </a:solidFill>
                <a:effectLst/>
                <a:highlight>
                  <a:srgbClr val="FEFEFE"/>
                </a:highlight>
                <a:latin typeface="Alliance No.2"/>
              </a:rPr>
              <a:t>In accumulation, the goal is to provide a real return and beat inflation, within the client’s risk appetite. In decumulation though, we need to consider longevity and sequencing risk and clients want more certainty of outcome.</a:t>
            </a: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13F54"/>
                </a:solidFill>
                <a:effectLst/>
                <a:highlight>
                  <a:srgbClr val="FFFFFF"/>
                </a:highlight>
                <a:latin typeface="BNYM_CORPORATE_Akkurat_Pro"/>
              </a:rPr>
              <a:t>While clients might not have a complete picture of their retirement needs, advisers can create a working plan of what income clients will require and what legacy they might want to leave. From this they can calculate the target return a client needs to achieve their retirement objectives. The aim of the investment approach should then be to deliver this return with as much certainty and consistency as possible, while balancing risk. The approach will need to take enough investment risk to give the client a chance of earning the return they need but not so much that it creates the possibility of a significant shortfall against objectives.</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013F54"/>
                </a:solidFill>
                <a:effectLst/>
                <a:highlight>
                  <a:srgbClr val="FFFFFF"/>
                </a:highlight>
                <a:latin typeface="BNYM_CORPORATE_Akkurat_Pro"/>
              </a:rPr>
              <a:t>When we look at what really damages income sustainability, we need to look beyond simple volatility to downside risk. There is no right way to manage retirement risk. Using natural income can limit the need to make capital withdrawals and thus avoid running into the issues outlined above. For those that do need to fund income from drawing down on capital, greater consideration needs to be given to risk and, we believe, the potential downside risk and speed of recovery.</a:t>
            </a:r>
            <a:endParaRPr lang="en-US" dirty="0"/>
          </a:p>
          <a:p>
            <a:pPr algn="l" fontAlgn="base"/>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098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r>
              <a:rPr lang="en-GB" dirty="0"/>
              <a:t>Floyd Mayweather: </a:t>
            </a:r>
            <a:r>
              <a:rPr lang="en-US" b="0" i="0" dirty="0">
                <a:solidFill>
                  <a:srgbClr val="1C1B1B"/>
                </a:solidFill>
                <a:effectLst/>
                <a:highlight>
                  <a:srgbClr val="FFFFFF"/>
                </a:highlight>
                <a:latin typeface="Nunito Sans" panose="020F0502020204030204" pitchFamily="2" charset="0"/>
              </a:rPr>
              <a:t>12-time champion of the world - defensive posture where Mayweather keeps his lead hand low and his rear hand guarding his chin. L</a:t>
            </a:r>
            <a:r>
              <a:rPr lang="en-US" b="0" i="0" dirty="0">
                <a:solidFill>
                  <a:srgbClr val="333333"/>
                </a:solidFill>
                <a:effectLst/>
                <a:highlight>
                  <a:srgbClr val="FFFFFF"/>
                </a:highlight>
                <a:latin typeface="Georgia" panose="02040502050405020303" pitchFamily="18" charset="0"/>
              </a:rPr>
              <a:t>everaging his nimble footwork also allows him to elude incoming strikes. Mayweather is a vexing puzzle for opponents to solve. His mastery of defensive subtleties, coupled with strategic innovation, made him the statistically hardest fighter to hit in the </a:t>
            </a:r>
            <a:r>
              <a:rPr lang="en-US" b="0" i="0" dirty="0" err="1">
                <a:solidFill>
                  <a:srgbClr val="333333"/>
                </a:solidFill>
                <a:effectLst/>
                <a:highlight>
                  <a:srgbClr val="FFFFFF"/>
                </a:highlight>
                <a:latin typeface="Georgia" panose="02040502050405020303" pitchFamily="18" charset="0"/>
              </a:rPr>
              <a:t>Compubox</a:t>
            </a:r>
            <a:r>
              <a:rPr lang="en-US" b="0" i="0" dirty="0">
                <a:solidFill>
                  <a:srgbClr val="333333"/>
                </a:solidFill>
                <a:effectLst/>
                <a:highlight>
                  <a:srgbClr val="FFFFFF"/>
                </a:highlight>
                <a:latin typeface="Georgia" panose="02040502050405020303" pitchFamily="18" charset="0"/>
              </a:rPr>
              <a:t> era.</a:t>
            </a:r>
            <a:endParaRPr lang="en-GB" b="0" i="0" dirty="0">
              <a:solidFill>
                <a:srgbClr val="333333"/>
              </a:solidFill>
              <a:effectLst/>
              <a:highlight>
                <a:srgbClr val="FFFFFF"/>
              </a:highlight>
              <a:latin typeface="Georgia" panose="02040502050405020303" pitchFamily="18" charset="0"/>
            </a:endParaRPr>
          </a:p>
          <a:p>
            <a:endParaRPr lang="en-GB" b="0" i="0" dirty="0">
              <a:solidFill>
                <a:srgbClr val="333333"/>
              </a:solidFill>
              <a:effectLst/>
              <a:highlight>
                <a:srgbClr val="FFFFFF"/>
              </a:highlight>
              <a:latin typeface="Georgia" panose="02040502050405020303" pitchFamily="18" charset="0"/>
            </a:endParaRPr>
          </a:p>
          <a:p>
            <a:r>
              <a:rPr lang="en-GB" dirty="0"/>
              <a:t>Rocky Marciano: </a:t>
            </a:r>
            <a:r>
              <a:rPr lang="en-US" b="0" i="0" dirty="0">
                <a:effectLst/>
                <a:latin typeface="__fkGroteskNeue_598ab8"/>
              </a:rPr>
              <a:t>Known for his relentless fighting style, Marciano could maintain power and output throughout the entire fight. His stamina was a key factor in his undefeated record of 49-0, as he often wore down opponents with his continuous pressure. Daily Running: Marciano was known for running 5-6 miles every day without missing a day, even on holidays like Christmas. This was a consistent part of his training, regardless of whether he had an upcoming fight</a:t>
            </a:r>
            <a:r>
              <a:rPr lang="en-US" b="0" i="0" dirty="0">
                <a:effectLst/>
                <a:latin typeface="var(--font-berkeley-mono)"/>
              </a:rPr>
              <a:t>4. </a:t>
            </a:r>
            <a:r>
              <a:rPr lang="en-US" b="0" i="0" dirty="0">
                <a:effectLst/>
                <a:latin typeface="__fkGroteskNeue_598ab8"/>
              </a:rPr>
              <a:t>Increased Intensity Before Fights: In preparation for a fight, Marciano would increase his running distance to 10 miles a day, and in the final weeks before a fight, he would run 12-15 miles daily. </a:t>
            </a:r>
            <a:br>
              <a:rPr lang="en-US" b="0" i="0" dirty="0">
                <a:effectLst/>
                <a:latin typeface="__fkGroteskNeue_598ab8"/>
              </a:rPr>
            </a:br>
            <a:br>
              <a:rPr lang="en-US" b="0" i="0" dirty="0">
                <a:effectLst/>
                <a:latin typeface="__fkGroteskNeue_598ab8"/>
              </a:rPr>
            </a:br>
            <a:r>
              <a:rPr lang="en-US" b="0" i="0" dirty="0">
                <a:effectLst/>
                <a:latin typeface="__fkGroteskNeue_598ab8"/>
              </a:rPr>
              <a:t>Katie Taylor: </a:t>
            </a:r>
            <a:r>
              <a:rPr lang="en-US" b="0" i="0" dirty="0">
                <a:solidFill>
                  <a:srgbClr val="474747"/>
                </a:solidFill>
                <a:effectLst/>
                <a:highlight>
                  <a:srgbClr val="FFFFFF"/>
                </a:highlight>
                <a:latin typeface="Arial" panose="020B0604020202020204" pitchFamily="34" charset="0"/>
              </a:rPr>
              <a:t>She is the undisputed and lineal world lightweight champion since 2019, and the undisputed and lineal world super lightweight champion since 2023.</a:t>
            </a:r>
            <a:r>
              <a:rPr lang="en-US" b="0" i="0" dirty="0">
                <a:solidFill>
                  <a:srgbClr val="FFFFFF"/>
                </a:solidFill>
                <a:effectLst/>
                <a:highlight>
                  <a:srgbClr val="000000"/>
                </a:highlight>
                <a:latin typeface="Poppins" panose="00000500000000000000" pitchFamily="2" charset="0"/>
              </a:rPr>
              <a:t>Katie Taylor's fighting style is a perfect blend of finesse and power. She possesses the rare ability to adapt her strategy based on her opponent's strengths and weaknesses. Taylor's lightning-fast combinations, sharp jabs, and devastating hooks have consistently overwhelmed her opponents, leaving them unable to mount a significant offense. Her versatility is further showcased by her ability to seamlessly switch between orthodox and southpaw stances, keeping her adversaries off balance and unsure of her next move.</a:t>
            </a:r>
            <a:endParaRPr lang="en-US" b="0" i="0" dirty="0">
              <a:effectLst/>
              <a:latin typeface="__fkGroteskNeue_598ab8"/>
            </a:endParaRPr>
          </a:p>
          <a:p>
            <a:endParaRPr lang="en-GB"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2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gn="l"/>
            <a:r>
              <a:rPr lang="en-GB" sz="1800" b="0" i="0" u="none" strike="noStrike" baseline="0">
                <a:latin typeface="Graphik-Regular"/>
              </a:rPr>
              <a:t>The key to simplification is presenting retirement </a:t>
            </a:r>
            <a:r>
              <a:rPr lang="en-US" sz="1800" b="0" i="0" u="none" strike="noStrike" baseline="0">
                <a:latin typeface="Graphik-Regular"/>
              </a:rPr>
              <a:t>strategies through the lens of a typical multi asset approach, but the important detail for the investment outcomes is managing the components separately.</a:t>
            </a:r>
          </a:p>
          <a:p>
            <a:pPr algn="l"/>
            <a:r>
              <a:rPr lang="en-US" sz="1800" b="0" i="0" u="none" strike="noStrike" baseline="0">
                <a:latin typeface="Graphik-Regular"/>
              </a:rPr>
              <a:t>If we separate the income and growth portfolios into two distinct strategies it immediately paves the way for better </a:t>
            </a:r>
            <a:r>
              <a:rPr lang="en-GB" sz="1800" b="0" i="0" u="none" strike="noStrike" baseline="0">
                <a:latin typeface="Graphik-Regular"/>
              </a:rPr>
              <a:t>investment outcome for retirees.</a:t>
            </a:r>
            <a:br>
              <a:rPr lang="en-GB" sz="1800" b="0" i="0" u="none" strike="noStrike" baseline="0">
                <a:latin typeface="Graphik-Regular"/>
              </a:rPr>
            </a:br>
            <a:br>
              <a:rPr lang="en-GB" sz="1800" b="0" i="0" u="none" strike="noStrike" baseline="0">
                <a:latin typeface="Graphik-Regular"/>
              </a:rPr>
            </a:br>
            <a:r>
              <a:rPr lang="en-US" sz="1800" b="0" i="0" u="none" strike="noStrike" baseline="0">
                <a:latin typeface="Graphik-Regular"/>
              </a:rPr>
              <a:t>For each example we show the overall asset allocation and the asset allocation of each underlying income and growth component. We then compare the outcome of this approach with following a simple multi asset approach selling units to generate income over time which involves a pro rata selling of assets across both fixed income and growth assets – the difference </a:t>
            </a:r>
            <a:r>
              <a:rPr lang="en-GB" sz="1800" b="0" i="0" u="none" strike="noStrike" baseline="0">
                <a:latin typeface="Graphik-Regular"/>
              </a:rPr>
              <a:t>is stark.</a:t>
            </a:r>
            <a:endParaRPr lang="en-US"/>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1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r>
              <a:rPr lang="en-US" dirty="0"/>
              <a:t>The future of financial advise may depend on </a:t>
            </a:r>
            <a:r>
              <a:rPr lang="en-US" dirty="0" err="1"/>
              <a:t>fiancnails</a:t>
            </a:r>
            <a:r>
              <a:rPr lang="en-US" dirty="0"/>
              <a:t> advisers and their ability to demonstrate value, </a:t>
            </a:r>
            <a:r>
              <a:rPr lang="en-US" dirty="0" err="1"/>
              <a:t>taylor</a:t>
            </a:r>
            <a:r>
              <a:rPr lang="en-US" dirty="0"/>
              <a:t> their propositions and utilizing evolving technology to meet changing client needs. </a:t>
            </a:r>
          </a:p>
          <a:p>
            <a:endParaRPr lang="en-US" dirty="0"/>
          </a:p>
          <a:p>
            <a:endParaRPr lang="en-US" dirty="0"/>
          </a:p>
          <a:p>
            <a:r>
              <a:rPr lang="en-US" dirty="0" err="1"/>
              <a:t>Retirmeent</a:t>
            </a:r>
            <a:r>
              <a:rPr lang="en-US" dirty="0"/>
              <a:t> represents one of the most formidable challenges for financial advisers in the years to come. Successfully </a:t>
            </a:r>
            <a:r>
              <a:rPr lang="en-US" dirty="0" err="1"/>
              <a:t>navigativing</a:t>
            </a:r>
            <a:r>
              <a:rPr lang="en-US" dirty="0"/>
              <a:t> the uncertainty of markets, clients needs and regulatory </a:t>
            </a:r>
            <a:r>
              <a:rPr lang="en-US" dirty="0" err="1"/>
              <a:t>overahuls</a:t>
            </a:r>
            <a:r>
              <a:rPr lang="en-US" dirty="0"/>
              <a:t> will be a complex but equally rewarding task. By embracing changes, we strongly believe that advisers can put </a:t>
            </a:r>
            <a:r>
              <a:rPr lang="en-US" dirty="0" err="1"/>
              <a:t>themesleves</a:t>
            </a:r>
            <a:r>
              <a:rPr lang="en-US" dirty="0"/>
              <a:t> to flourish both now and in the future. </a:t>
            </a:r>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34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r>
              <a:rPr lang="en-US" b="0" i="0" dirty="0">
                <a:solidFill>
                  <a:srgbClr val="4A4A49"/>
                </a:solidFill>
                <a:effectLst/>
                <a:highlight>
                  <a:srgbClr val="FFFFFF"/>
                </a:highlight>
                <a:latin typeface="gordita"/>
              </a:rPr>
              <a:t>Today there are almost 11 million people aged 65 and over - 19% of the total population vs 9 million in 2012 In 10 years’ time, this will have increased to almost 13 million people or 22% of the population.</a:t>
            </a:r>
            <a:r>
              <a:rPr lang="en-US" b="0" i="0" dirty="0">
                <a:solidFill>
                  <a:srgbClr val="323132"/>
                </a:solidFill>
                <a:effectLst/>
                <a:highlight>
                  <a:srgbClr val="FFFFFF"/>
                </a:highlight>
                <a:latin typeface="open sans" panose="020B0606030504020204" pitchFamily="34" charset="0"/>
              </a:rPr>
              <a:t> 24% of people living in the UK will be aged 65 or older by 2042. </a:t>
            </a:r>
          </a:p>
          <a:p>
            <a:endParaRPr lang="en-US" b="0" i="0" dirty="0">
              <a:solidFill>
                <a:srgbClr val="323132"/>
              </a:solidFill>
              <a:effectLst/>
              <a:highlight>
                <a:srgbClr val="FFFFFF"/>
              </a:highlight>
              <a:latin typeface="open sans" panose="020B0606030504020204" pitchFamily="34" charset="0"/>
            </a:endParaRPr>
          </a:p>
          <a:p>
            <a:r>
              <a:rPr lang="en-US" b="0" i="0" dirty="0">
                <a:solidFill>
                  <a:srgbClr val="000000"/>
                </a:solidFill>
                <a:effectLst/>
                <a:highlight>
                  <a:srgbClr val="FFFFFF"/>
                </a:highlight>
                <a:latin typeface="FortBook"/>
              </a:rPr>
              <a:t>By the mid-century mark, one-in-six people globally will be over the age of 65, up from one-in-11 in 2019.</a:t>
            </a:r>
            <a:r>
              <a:rPr lang="en-US" b="0" i="0" baseline="30000" dirty="0">
                <a:solidFill>
                  <a:srgbClr val="000000"/>
                </a:solidFill>
                <a:effectLst/>
                <a:highlight>
                  <a:srgbClr val="FFFFFF"/>
                </a:highlight>
                <a:latin typeface="FortBook"/>
              </a:rPr>
              <a:t>11</a:t>
            </a:r>
            <a:r>
              <a:rPr lang="en-US" b="0" i="0" dirty="0">
                <a:solidFill>
                  <a:srgbClr val="000000"/>
                </a:solidFill>
                <a:effectLst/>
                <a:highlight>
                  <a:srgbClr val="FFFFFF"/>
                </a:highlight>
                <a:latin typeface="FortBook"/>
              </a:rPr>
              <a:t> To support them, governments are going to have to prioritize building out robust capital markets like the U.S. has.</a:t>
            </a:r>
          </a:p>
          <a:p>
            <a:endParaRPr lang="en-US" b="0" i="0" dirty="0">
              <a:solidFill>
                <a:srgbClr val="000000"/>
              </a:solidFill>
              <a:effectLst/>
              <a:highlight>
                <a:srgbClr val="FFFFFF"/>
              </a:highlight>
              <a:latin typeface="FortBook"/>
            </a:endParaRPr>
          </a:p>
          <a:p>
            <a:r>
              <a:rPr lang="en-US" b="0" i="0" dirty="0">
                <a:solidFill>
                  <a:srgbClr val="013F54"/>
                </a:solidFill>
                <a:effectLst/>
                <a:highlight>
                  <a:srgbClr val="FFFFFF"/>
                </a:highlight>
                <a:latin typeface="BNYM_CORPORATE_Akkurat_Pro"/>
              </a:rPr>
              <a:t>“</a:t>
            </a:r>
            <a:r>
              <a:rPr lang="en-US" b="0" i="1" dirty="0">
                <a:solidFill>
                  <a:srgbClr val="013F54"/>
                </a:solidFill>
                <a:effectLst/>
                <a:highlight>
                  <a:srgbClr val="FFFFFF"/>
                </a:highlight>
                <a:latin typeface="BNYM_CORPORATE_Akkurat_Pro"/>
              </a:rPr>
              <a:t>With more people retiring and the bulk of assets in defined contribution schemes, advice needs will explode</a:t>
            </a:r>
            <a:r>
              <a:rPr lang="en-US" b="0" i="0" dirty="0">
                <a:solidFill>
                  <a:srgbClr val="013F54"/>
                </a:solidFill>
                <a:effectLst/>
                <a:highlight>
                  <a:srgbClr val="FFFFFF"/>
                </a:highlight>
                <a:latin typeface="BNYM_CORPORATE_Akkurat_Pro"/>
              </a:rPr>
              <a:t>.</a:t>
            </a:r>
            <a:endParaRPr lang="en-US" b="0" i="0" dirty="0">
              <a:solidFill>
                <a:srgbClr val="323132"/>
              </a:solidFill>
              <a:effectLst/>
              <a:highlight>
                <a:srgbClr val="FFFFFF"/>
              </a:highlight>
              <a:latin typeface="open sans" panose="020B0606030504020204" pitchFamily="34" charset="0"/>
            </a:endParaRPr>
          </a:p>
          <a:p>
            <a:endParaRPr lang="en-US" b="0" i="0" dirty="0">
              <a:solidFill>
                <a:srgbClr val="323132"/>
              </a:solidFill>
              <a:effectLst/>
              <a:highlight>
                <a:srgbClr val="FFFFFF"/>
              </a:highlight>
              <a:latin typeface="open sans" panose="020B0606030504020204" pitchFamily="34" charset="0"/>
            </a:endParaRPr>
          </a:p>
          <a:p>
            <a:r>
              <a:rPr lang="en-US" b="0" i="0" dirty="0">
                <a:solidFill>
                  <a:srgbClr val="000000"/>
                </a:solidFill>
                <a:effectLst/>
                <a:highlight>
                  <a:srgbClr val="FFFFFF"/>
                </a:highlight>
                <a:latin typeface="FortBook"/>
              </a:rPr>
              <a:t>This was particularly clear last year as the biotech industry pumped out a rush of new, life-extending drugs. Obesity, for example, can take more than 10 years off someone’s life expectancy, which is why some researchers think that new pharmaceuticals like Ozempic and </a:t>
            </a:r>
            <a:r>
              <a:rPr lang="en-US" b="0" i="0" dirty="0" err="1">
                <a:solidFill>
                  <a:srgbClr val="000000"/>
                </a:solidFill>
                <a:effectLst/>
                <a:highlight>
                  <a:srgbClr val="FFFFFF"/>
                </a:highlight>
                <a:latin typeface="FortBook"/>
              </a:rPr>
              <a:t>Wegovy</a:t>
            </a:r>
            <a:r>
              <a:rPr lang="en-US" b="0" i="0" dirty="0">
                <a:solidFill>
                  <a:srgbClr val="000000"/>
                </a:solidFill>
                <a:effectLst/>
                <a:highlight>
                  <a:srgbClr val="FFFFFF"/>
                </a:highlight>
                <a:latin typeface="FortBook"/>
              </a:rPr>
              <a:t> can be life-extending drugs, not just weight-loss drugs.</a:t>
            </a:r>
            <a:r>
              <a:rPr lang="en-US" b="0" i="0" baseline="30000" dirty="0">
                <a:solidFill>
                  <a:srgbClr val="000000"/>
                </a:solidFill>
                <a:effectLst/>
                <a:highlight>
                  <a:srgbClr val="FFFFFF"/>
                </a:highlight>
                <a:latin typeface="FortBook"/>
              </a:rPr>
              <a:t>12</a:t>
            </a:r>
            <a:r>
              <a:rPr lang="en-US" b="0" i="0" dirty="0">
                <a:solidFill>
                  <a:srgbClr val="000000"/>
                </a:solidFill>
                <a:effectLst/>
                <a:highlight>
                  <a:srgbClr val="FFFFFF"/>
                </a:highlight>
                <a:latin typeface="FortBook"/>
              </a:rPr>
              <a:t> In fact, a recent study shows that </a:t>
            </a:r>
            <a:r>
              <a:rPr lang="en-US" b="0" i="0" dirty="0" err="1">
                <a:solidFill>
                  <a:srgbClr val="000000"/>
                </a:solidFill>
                <a:effectLst/>
                <a:highlight>
                  <a:srgbClr val="FFFFFF"/>
                </a:highlight>
                <a:latin typeface="FortBook"/>
              </a:rPr>
              <a:t>semaglutide</a:t>
            </a:r>
            <a:r>
              <a:rPr lang="en-US" b="0" i="0" dirty="0">
                <a:solidFill>
                  <a:srgbClr val="000000"/>
                </a:solidFill>
                <a:effectLst/>
                <a:highlight>
                  <a:srgbClr val="FFFFFF"/>
                </a:highlight>
                <a:latin typeface="FortBook"/>
              </a:rPr>
              <a:t>, the generic name for Ozempic, can give people with cardiovascular disease an extra two years of life where they don’t suffer a major condition like a heart attack.</a:t>
            </a:r>
            <a:r>
              <a:rPr lang="en-US" b="0" i="0" baseline="30000" dirty="0">
                <a:solidFill>
                  <a:srgbClr val="000000"/>
                </a:solidFill>
                <a:effectLst/>
                <a:highlight>
                  <a:srgbClr val="FFFFFF"/>
                </a:highlight>
                <a:latin typeface="FortBook"/>
              </a:rPr>
              <a:t>13</a:t>
            </a:r>
            <a:endParaRPr lang="en-US" b="0" i="0" baseline="30000" dirty="0">
              <a:solidFill>
                <a:srgbClr val="323132"/>
              </a:solidFill>
              <a:effectLst/>
              <a:highlight>
                <a:srgbClr val="FFFFFF"/>
              </a:highlight>
              <a:latin typeface="open sans" panose="020B0606030504020204" pitchFamily="34" charset="0"/>
            </a:endParaRPr>
          </a:p>
          <a:p>
            <a:endParaRPr lang="en-US" b="0" i="0" baseline="30000" dirty="0">
              <a:solidFill>
                <a:srgbClr val="323132"/>
              </a:solidFill>
              <a:effectLst/>
              <a:highlight>
                <a:srgbClr val="FFFFFF"/>
              </a:highlight>
              <a:latin typeface="open sans" panose="020B0606030504020204" pitchFamily="34" charset="0"/>
            </a:endParaRPr>
          </a:p>
          <a:p>
            <a:pPr algn="l"/>
            <a:r>
              <a:rPr lang="en-US" b="0" i="0" dirty="0">
                <a:solidFill>
                  <a:srgbClr val="000000"/>
                </a:solidFill>
                <a:effectLst/>
                <a:highlight>
                  <a:srgbClr val="FFFFFF"/>
                </a:highlight>
                <a:latin typeface="FortBook"/>
              </a:rPr>
              <a:t> Today, if you’re married and both you and your spouse are over the age of 65, there’s a 50/50 chance at least one of you will be receiving a Social Security check until you’re 90.</a:t>
            </a:r>
            <a:r>
              <a:rPr lang="en-US" b="0" i="0" baseline="30000" dirty="0">
                <a:solidFill>
                  <a:srgbClr val="000000"/>
                </a:solidFill>
                <a:effectLst/>
                <a:highlight>
                  <a:srgbClr val="FFFFFF"/>
                </a:highlight>
                <a:latin typeface="FortBook"/>
              </a:rPr>
              <a:t>20</a:t>
            </a:r>
            <a:endParaRPr lang="en-US" b="0" i="0" dirty="0">
              <a:solidFill>
                <a:srgbClr val="000000"/>
              </a:solidFill>
              <a:effectLst/>
              <a:highlight>
                <a:srgbClr val="FFFFFF"/>
              </a:highlight>
              <a:latin typeface="FortBook"/>
            </a:endParaRPr>
          </a:p>
          <a:p>
            <a:pPr algn="l"/>
            <a:r>
              <a:rPr lang="en-US" b="0" i="0" dirty="0">
                <a:solidFill>
                  <a:srgbClr val="000000"/>
                </a:solidFill>
                <a:effectLst/>
                <a:highlight>
                  <a:srgbClr val="FFFFFF"/>
                </a:highlight>
                <a:latin typeface="FortBook"/>
              </a:rPr>
              <a:t>All this is putting the U.S. retirement system under immense strain. The Social Security Administration itself says that by 2034, it won’t be able to pay people their full benefits.</a:t>
            </a:r>
            <a:r>
              <a:rPr lang="en-US" b="0" i="0" baseline="30000" dirty="0">
                <a:solidFill>
                  <a:srgbClr val="000000"/>
                </a:solidFill>
                <a:effectLst/>
                <a:highlight>
                  <a:srgbClr val="FFFFFF"/>
                </a:highlight>
                <a:latin typeface="FortBook"/>
              </a:rPr>
              <a:t>21</a:t>
            </a:r>
            <a:endParaRPr lang="en-US" b="0" i="0" dirty="0">
              <a:solidFill>
                <a:srgbClr val="000000"/>
              </a:solidFill>
              <a:effectLst/>
              <a:highlight>
                <a:srgbClr val="FFFFFF"/>
              </a:highlight>
              <a:latin typeface="FortBook"/>
            </a:endParaRPr>
          </a:p>
          <a:p>
            <a:endParaRPr lang="en-US" b="0" i="0" dirty="0">
              <a:solidFill>
                <a:srgbClr val="323132"/>
              </a:solidFill>
              <a:effectLst/>
              <a:highlight>
                <a:srgbClr val="FFFFFF"/>
              </a:highlight>
              <a:latin typeface="open sans" panose="020B0606030504020204" pitchFamily="34" charset="0"/>
            </a:endParaRPr>
          </a:p>
          <a:p>
            <a:endParaRPr lang="en-US" b="0" i="0" dirty="0">
              <a:solidFill>
                <a:srgbClr val="323132"/>
              </a:solidFill>
              <a:effectLst/>
              <a:highlight>
                <a:srgbClr val="FFFFFF"/>
              </a:highlight>
              <a:latin typeface="open sans" panose="020B0606030504020204" pitchFamily="34" charset="0"/>
            </a:endParaRPr>
          </a:p>
          <a:p>
            <a:r>
              <a:rPr lang="en-US" b="0" i="0" dirty="0">
                <a:solidFill>
                  <a:srgbClr val="333333"/>
                </a:solidFill>
                <a:effectLst/>
                <a:highlight>
                  <a:srgbClr val="F5F5F5"/>
                </a:highlight>
                <a:latin typeface="Georgia" panose="02040502050405020303" pitchFamily="18" charset="0"/>
              </a:rPr>
              <a:t>The research found that most advisers’ clients are aged between 46 to 60 (44 per cent), while a third (33 per cent) are over 60.</a:t>
            </a:r>
            <a:endParaRPr lang="en-US" b="0" i="0" dirty="0">
              <a:solidFill>
                <a:srgbClr val="4A4A49"/>
              </a:solidFill>
              <a:effectLst/>
              <a:highlight>
                <a:srgbClr val="FFFFFF"/>
              </a:highlight>
              <a:latin typeface="gordita"/>
            </a:endParaRPr>
          </a:p>
          <a:p>
            <a:endParaRPr lang="en-US" b="0" i="0" dirty="0">
              <a:solidFill>
                <a:srgbClr val="4A4A49"/>
              </a:solidFill>
              <a:effectLst/>
              <a:highlight>
                <a:srgbClr val="FFFFFF"/>
              </a:highlight>
              <a:latin typeface="gordita"/>
            </a:endParaRPr>
          </a:p>
          <a:p>
            <a:r>
              <a:rPr lang="en-US" b="0" i="0" dirty="0">
                <a:solidFill>
                  <a:srgbClr val="000000"/>
                </a:solidFill>
                <a:effectLst/>
                <a:highlight>
                  <a:srgbClr val="FFFFFF"/>
                </a:highlight>
                <a:latin typeface="Raleway" pitchFamily="2" charset="0"/>
              </a:rPr>
              <a:t>The UK’s 14 million Gen Xers save just £200 into their pension pots each month on average – one-third of this group are at high risk of retiring on insufficient income. By 2046 around one in eight people aged 65 and over will be renting their home.</a:t>
            </a:r>
            <a:endParaRPr lang="en-US" b="0" i="0" dirty="0">
              <a:solidFill>
                <a:srgbClr val="4A4A49"/>
              </a:solidFill>
              <a:effectLst/>
              <a:highlight>
                <a:srgbClr val="FFFFFF"/>
              </a:highlight>
              <a:latin typeface="gordita"/>
            </a:endParaRPr>
          </a:p>
          <a:p>
            <a:endParaRPr lang="en-US" b="0" i="0" dirty="0">
              <a:solidFill>
                <a:srgbClr val="4A4A49"/>
              </a:solidFill>
              <a:effectLst/>
              <a:highlight>
                <a:srgbClr val="FFFFFF"/>
              </a:highlight>
              <a:latin typeface="gordita"/>
            </a:endParaRPr>
          </a:p>
          <a:p>
            <a:pPr algn="l" fontAlgn="base"/>
            <a:r>
              <a:rPr lang="en-US" b="0" i="0" dirty="0">
                <a:solidFill>
                  <a:srgbClr val="000000"/>
                </a:solidFill>
                <a:effectLst/>
                <a:highlight>
                  <a:srgbClr val="FFFFFF"/>
                </a:highlight>
                <a:latin typeface="Raleway" pitchFamily="2" charset="0"/>
              </a:rPr>
              <a:t>At pension age 65, a ratio of 20% equates to 5 workers per retiree but a ratio of 50%, which is projected for at least 20 countries on the Index by 2050, means just one worker per retiree. In the UK (ranked 16 on the ILC Index) state pension age would need to be 70 or 71 compared with 66 now to maintain the status quo of the constant number of workers per state pensioner.</a:t>
            </a:r>
          </a:p>
          <a:p>
            <a:endParaRPr lang="en-US" b="0" i="0" dirty="0">
              <a:solidFill>
                <a:srgbClr val="4A4A49"/>
              </a:solidFill>
              <a:effectLst/>
              <a:highlight>
                <a:srgbClr val="FFFFFF"/>
              </a:highlight>
              <a:latin typeface="gordita"/>
            </a:endParaRPr>
          </a:p>
          <a:p>
            <a:endParaRPr lang="en-US" b="0" i="0" dirty="0">
              <a:solidFill>
                <a:srgbClr val="4A4A49"/>
              </a:solidFill>
              <a:effectLst/>
              <a:highlight>
                <a:srgbClr val="FFFFFF"/>
              </a:highlight>
              <a:latin typeface="__fkGroteskNeue_598ab8"/>
            </a:endParaRPr>
          </a:p>
          <a:p>
            <a:r>
              <a:rPr lang="en-US" b="0" i="0" dirty="0">
                <a:solidFill>
                  <a:srgbClr val="4A4A49"/>
                </a:solidFill>
                <a:effectLst/>
                <a:highlight>
                  <a:srgbClr val="FFFFFF"/>
                </a:highlight>
                <a:latin typeface="__fkGroteskNeue_598ab8"/>
              </a:rPr>
              <a:t>Statista: </a:t>
            </a:r>
            <a:r>
              <a:rPr lang="en-US" b="0" i="0" dirty="0">
                <a:solidFill>
                  <a:srgbClr val="455F7C"/>
                </a:solidFill>
                <a:effectLst/>
                <a:highlight>
                  <a:srgbClr val="FFFFFF"/>
                </a:highlight>
                <a:latin typeface="Open Sans" panose="020B0606030504020204" pitchFamily="34" charset="0"/>
              </a:rPr>
              <a:t>As of 2022, there were approximately 13.76 million Baby Boomers, compared with 14 million in Generation X, 14.48 million Millennials, and 12.9 million members of Gen Z.  The youngest generation in the UK, Generation Alpha numbered approximately 7.5 million in the same year. </a:t>
            </a:r>
            <a:endParaRPr lang="en-US" b="0" i="0" dirty="0">
              <a:solidFill>
                <a:srgbClr val="4A4A49"/>
              </a:solidFill>
              <a:effectLst/>
              <a:highlight>
                <a:srgbClr val="FFFFFF"/>
              </a:highlight>
              <a:latin typeface="__fkGroteskNeue_598ab8"/>
            </a:endParaRPr>
          </a:p>
          <a:p>
            <a:endParaRPr lang="en-US" b="0" i="0" dirty="0">
              <a:solidFill>
                <a:srgbClr val="4A4A49"/>
              </a:solidFill>
              <a:effectLst/>
              <a:highlight>
                <a:srgbClr val="FFFFFF"/>
              </a:highlight>
              <a:latin typeface="__fkGroteskNeue_598ab8"/>
            </a:endParaRPr>
          </a:p>
          <a:p>
            <a:endParaRPr lang="en-US" b="0" i="0" dirty="0">
              <a:solidFill>
                <a:srgbClr val="4A4A49"/>
              </a:solidFill>
              <a:effectLst/>
              <a:highlight>
                <a:srgbClr val="FFFFFF"/>
              </a:highlight>
              <a:latin typeface="__fkGroteskNeue_598ab8"/>
            </a:endParaRPr>
          </a:p>
          <a:p>
            <a:r>
              <a:rPr lang="en-US" dirty="0">
                <a:hlinkClick r:id="rId3"/>
              </a:rPr>
              <a:t>Younger client segment still underserved by advisers - </a:t>
            </a:r>
            <a:r>
              <a:rPr lang="en-US" dirty="0" err="1">
                <a:hlinkClick r:id="rId3"/>
              </a:rPr>
              <a:t>FTAdviser</a:t>
            </a:r>
            <a:endParaRPr lang="en-US" b="0" i="0" dirty="0">
              <a:solidFill>
                <a:srgbClr val="4A4A49"/>
              </a:solidFill>
              <a:effectLst/>
              <a:highlight>
                <a:srgbClr val="FFFFFF"/>
              </a:highlight>
              <a:latin typeface="gordita"/>
            </a:endParaRPr>
          </a:p>
          <a:p>
            <a:endParaRPr lang="en-US" dirty="0"/>
          </a:p>
          <a:p>
            <a:endParaRPr lang="en-US" dirty="0"/>
          </a:p>
          <a:p>
            <a:r>
              <a:rPr lang="en-US" dirty="0" err="1"/>
              <a:t>NextWealth</a:t>
            </a:r>
            <a:r>
              <a:rPr lang="en-US" dirty="0"/>
              <a:t>: Over the past century, the number of centenarians living in England and Wales has grown 137-fold, reaching 15,120 in 2022. Since 1841, life expectancy at birth has approximately doubled. While life expectancy improvements in England and Wales have slowed in recent years, over the next 50 years, it is expected to increase by 6.6 years2. Along with life expectancy gains, there is a growing awareness of longevity risk (the risk of outliving one’s savings). An ‘ageing population and medical advances’ tops our list of factors that will lead to an increase demand for financial advice, cited by 67% of financial advisers.</a:t>
            </a:r>
          </a:p>
          <a:p>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0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highlight>
                  <a:srgbClr val="F5F5F5"/>
                </a:highlight>
                <a:latin typeface="Georgia" panose="02040502050405020303" pitchFamily="18" charset="0"/>
              </a:rPr>
              <a:t>The rising cost of living has ramped up the amount of money people need to fund their retirement, meaning proper advice will continue to become ever so important to ensure quality of life post retirement does not dramatically decline, and most importantly, that money does not run out ahead of time. </a:t>
            </a:r>
          </a:p>
          <a:p>
            <a:pPr algn="l"/>
            <a:endParaRPr lang="en-US" b="0" i="0" dirty="0">
              <a:solidFill>
                <a:srgbClr val="333333"/>
              </a:solidFill>
              <a:effectLst/>
              <a:highlight>
                <a:srgbClr val="F5F5F5"/>
              </a:highlight>
              <a:latin typeface="Georgia" panose="02040502050405020303" pitchFamily="18" charset="0"/>
            </a:endParaRPr>
          </a:p>
          <a:p>
            <a:pPr algn="l"/>
            <a:r>
              <a:rPr lang="en-US" b="0" i="0" dirty="0">
                <a:solidFill>
                  <a:srgbClr val="333333"/>
                </a:solidFill>
                <a:effectLst/>
                <a:highlight>
                  <a:srgbClr val="F5F5F5"/>
                </a:highlight>
                <a:latin typeface="Georgia" panose="02040502050405020303" pitchFamily="18" charset="0"/>
              </a:rPr>
              <a:t>What you see on the left, are the projections from the PLSA, </a:t>
            </a:r>
            <a:r>
              <a:rPr lang="en-US" b="0" i="0" dirty="0">
                <a:solidFill>
                  <a:srgbClr val="1F1F1F"/>
                </a:solidFill>
                <a:effectLst/>
                <a:highlight>
                  <a:srgbClr val="FFFFFF"/>
                </a:highlight>
                <a:latin typeface="Google Sans"/>
              </a:rPr>
              <a:t>Pensions and Lifetime Savings Association which </a:t>
            </a:r>
            <a:r>
              <a:rPr lang="en-US" b="0" i="0" dirty="0">
                <a:solidFill>
                  <a:srgbClr val="202122"/>
                </a:solidFill>
                <a:effectLst/>
                <a:highlight>
                  <a:srgbClr val="FFFFFF"/>
                </a:highlight>
                <a:latin typeface="Arial" panose="020B0604020202020204" pitchFamily="34" charset="0"/>
              </a:rPr>
              <a:t>represents 1,300 pension funds which together provide pensions for 22 million people and have more than £1000 billion of </a:t>
            </a:r>
            <a:r>
              <a:rPr lang="en-US" b="0" i="0" dirty="0" err="1">
                <a:solidFill>
                  <a:srgbClr val="202122"/>
                </a:solidFill>
                <a:effectLst/>
                <a:highlight>
                  <a:srgbClr val="FFFFFF"/>
                </a:highlight>
                <a:latin typeface="Arial" panose="020B0604020202020204" pitchFamily="34" charset="0"/>
              </a:rPr>
              <a:t>assetsit</a:t>
            </a:r>
            <a:r>
              <a:rPr lang="en-US" b="0" i="0" dirty="0">
                <a:solidFill>
                  <a:srgbClr val="202122"/>
                </a:solidFill>
                <a:effectLst/>
                <a:highlight>
                  <a:srgbClr val="FFFFFF"/>
                </a:highlight>
                <a:latin typeface="Arial" panose="020B0604020202020204" pitchFamily="34" charset="0"/>
              </a:rPr>
              <a:t> aims to help pension professionals run better pension schemes, and to advocate for regulation and policies that it considers in the interest of its membership and the industry.</a:t>
            </a:r>
          </a:p>
          <a:p>
            <a:pPr algn="l"/>
            <a:endParaRPr lang="en-US" b="0" i="0" dirty="0">
              <a:solidFill>
                <a:srgbClr val="202122"/>
              </a:solidFill>
              <a:effectLst/>
              <a:highlight>
                <a:srgbClr val="FFFFFF"/>
              </a:highlight>
              <a:latin typeface="Arial" panose="020B0604020202020204" pitchFamily="34" charset="0"/>
            </a:endParaRPr>
          </a:p>
          <a:p>
            <a:pPr algn="l"/>
            <a:r>
              <a:rPr lang="en-US" b="0" i="0" dirty="0">
                <a:solidFill>
                  <a:srgbClr val="202122"/>
                </a:solidFill>
                <a:effectLst/>
                <a:highlight>
                  <a:srgbClr val="FFFFFF"/>
                </a:highlight>
                <a:latin typeface="Arial" panose="020B0604020202020204" pitchFamily="34" charset="0"/>
              </a:rPr>
              <a:t>What these projections tell us, is how much money a single person will need each year (net of tax and excluding state pension if eligible), to achieve different living standards in retirement either minimum, moderate or comfortable. Each living standard category is defined by looking at different parameters like how many times a year you can go on holiday, how much money spent on grocery and eating out at restaurants, transportation, clothing etc. </a:t>
            </a:r>
            <a:r>
              <a:rPr lang="en-US" dirty="0">
                <a:hlinkClick r:id="rId3"/>
              </a:rPr>
              <a:t>Home - PLSA - Retirement Living Standards</a:t>
            </a:r>
            <a:endParaRPr lang="en-US" dirty="0"/>
          </a:p>
          <a:p>
            <a:pPr algn="l"/>
            <a:endParaRPr lang="en-US" b="0" i="0" dirty="0">
              <a:solidFill>
                <a:srgbClr val="1F1F1F"/>
              </a:solidFill>
              <a:effectLst/>
              <a:highlight>
                <a:srgbClr val="FFFFFF"/>
              </a:highlight>
              <a:latin typeface="Google Sans"/>
            </a:endParaRPr>
          </a:p>
          <a:p>
            <a:pPr algn="l"/>
            <a:r>
              <a:rPr lang="en-US" b="0" i="0" dirty="0">
                <a:solidFill>
                  <a:srgbClr val="1F1F1F"/>
                </a:solidFill>
                <a:effectLst/>
                <a:highlight>
                  <a:srgbClr val="FFFFFF"/>
                </a:highlight>
                <a:latin typeface="Google Sans"/>
              </a:rPr>
              <a:t>As you can see by the figures, the latest projections in 2024 have materially increased since the last forecasts in 2022. for instance, </a:t>
            </a:r>
            <a:r>
              <a:rPr lang="en-US" b="0" i="0" dirty="0">
                <a:solidFill>
                  <a:srgbClr val="252525"/>
                </a:solidFill>
                <a:effectLst/>
                <a:highlight>
                  <a:srgbClr val="FFFFFF"/>
                </a:highlight>
                <a:latin typeface="Roboto" panose="02000000000000000000" pitchFamily="2" charset="0"/>
              </a:rPr>
              <a:t>a ‘comfortable’ lifestyle in retirement would cost £43,100 up nearly 15.5% or 5,800 from the previous year. This would allow: </a:t>
            </a:r>
          </a:p>
          <a:p>
            <a:pPr marL="171450" indent="-171450" algn="l">
              <a:buFontTx/>
              <a:buChar char="-"/>
            </a:pPr>
            <a:r>
              <a:rPr lang="en-US" b="0" i="0" dirty="0">
                <a:solidFill>
                  <a:srgbClr val="252525"/>
                </a:solidFill>
                <a:effectLst/>
                <a:highlight>
                  <a:srgbClr val="FFFFFF"/>
                </a:highlight>
                <a:latin typeface="Roboto" panose="02000000000000000000" pitchFamily="2" charset="0"/>
              </a:rPr>
              <a:t>£130 a week on food, </a:t>
            </a:r>
          </a:p>
          <a:p>
            <a:pPr marL="171450" indent="-171450" algn="l">
              <a:buFontTx/>
              <a:buChar char="-"/>
            </a:pPr>
            <a:r>
              <a:rPr lang="en-US" b="0" i="0" dirty="0">
                <a:solidFill>
                  <a:srgbClr val="252525"/>
                </a:solidFill>
                <a:effectLst/>
                <a:highlight>
                  <a:srgbClr val="FFFFFF"/>
                </a:highlight>
                <a:latin typeface="Roboto" panose="02000000000000000000" pitchFamily="2" charset="0"/>
              </a:rPr>
              <a:t>up to £1,500 a year on clothing and footwear, </a:t>
            </a:r>
          </a:p>
          <a:p>
            <a:pPr marL="171450" indent="-171450" algn="l">
              <a:buFontTx/>
              <a:buChar char="-"/>
            </a:pPr>
            <a:r>
              <a:rPr lang="en-US" b="0" i="0" dirty="0">
                <a:solidFill>
                  <a:srgbClr val="252525"/>
                </a:solidFill>
                <a:effectLst/>
                <a:highlight>
                  <a:srgbClr val="FFFFFF"/>
                </a:highlight>
                <a:latin typeface="Roboto" panose="02000000000000000000" pitchFamily="2" charset="0"/>
              </a:rPr>
              <a:t>holidays in Europe for four weeks every year and </a:t>
            </a:r>
            <a:r>
              <a:rPr lang="en-US" b="0" i="0" dirty="0">
                <a:solidFill>
                  <a:srgbClr val="333333"/>
                </a:solidFill>
                <a:effectLst/>
                <a:highlight>
                  <a:srgbClr val="FFFFFF"/>
                </a:highlight>
                <a:latin typeface="Open Sans" panose="020B0606030504020204" pitchFamily="34" charset="0"/>
              </a:rPr>
              <a:t>three UK long weekends</a:t>
            </a:r>
            <a:endParaRPr lang="en-US" b="0" i="0" dirty="0">
              <a:solidFill>
                <a:srgbClr val="252525"/>
              </a:solidFill>
              <a:effectLst/>
              <a:highlight>
                <a:srgbClr val="FFFFFF"/>
              </a:highlight>
              <a:latin typeface="Roboto" panose="02000000000000000000" pitchFamily="2" charset="0"/>
            </a:endParaRPr>
          </a:p>
          <a:p>
            <a:pPr marL="171450" indent="-171450" algn="l">
              <a:buFontTx/>
              <a:buChar char="-"/>
            </a:pPr>
            <a:r>
              <a:rPr lang="en-US" b="0" i="0" dirty="0">
                <a:solidFill>
                  <a:srgbClr val="252525"/>
                </a:solidFill>
                <a:effectLst/>
                <a:highlight>
                  <a:srgbClr val="FFFFFF"/>
                </a:highlight>
                <a:latin typeface="Roboto" panose="02000000000000000000" pitchFamily="2" charset="0"/>
              </a:rPr>
              <a:t>and replacing your kitchen and bathroom every ten to 15 years. </a:t>
            </a:r>
          </a:p>
          <a:p>
            <a:pPr marL="0" indent="0" algn="l">
              <a:buFontTx/>
              <a:buNone/>
            </a:pPr>
            <a:endParaRPr lang="en-US" b="0" i="0" dirty="0">
              <a:solidFill>
                <a:srgbClr val="252525"/>
              </a:solidFill>
              <a:effectLst/>
              <a:highlight>
                <a:srgbClr val="FFFFFF"/>
              </a:highlight>
              <a:latin typeface="Roboto" panose="02000000000000000000" pitchFamily="2" charset="0"/>
            </a:endParaRPr>
          </a:p>
          <a:p>
            <a:pPr marL="0" indent="0" algn="l">
              <a:buFontTx/>
              <a:buNone/>
            </a:pPr>
            <a:r>
              <a:rPr lang="en-US" b="0" i="0" dirty="0">
                <a:solidFill>
                  <a:srgbClr val="252525"/>
                </a:solidFill>
                <a:effectLst/>
                <a:highlight>
                  <a:srgbClr val="FFFFFF"/>
                </a:highlight>
                <a:latin typeface="Roboto" panose="02000000000000000000" pitchFamily="2" charset="0"/>
              </a:rPr>
              <a:t>Clearly these are only estimates and whether this is enough will depend on everyone’s own version of what </a:t>
            </a:r>
            <a:r>
              <a:rPr lang="en-US" sz="1200" b="0" i="0" kern="1200" dirty="0">
                <a:solidFill>
                  <a:srgbClr val="252525"/>
                </a:solidFill>
                <a:effectLst/>
                <a:highlight>
                  <a:srgbClr val="FFFFFF"/>
                </a:highlight>
                <a:latin typeface="Roboto" panose="02000000000000000000" pitchFamily="2" charset="0"/>
                <a:ea typeface="+mn-ea"/>
                <a:cs typeface="+mn-cs"/>
              </a:rPr>
              <a:t>constitutes a </a:t>
            </a:r>
            <a:r>
              <a:rPr lang="en-US" sz="1200" b="0" i="0" kern="1200" dirty="0">
                <a:solidFill>
                  <a:srgbClr val="252525"/>
                </a:solidFill>
                <a:effectLst/>
                <a:highlight>
                  <a:srgbClr val="FFFFFF"/>
                </a:highlight>
                <a:latin typeface="Roboto" panose="02000000000000000000" pitchFamily="2" charset="0"/>
                <a:ea typeface="+mn-ea"/>
                <a:cs typeface="+mn-cs"/>
                <a:hlinkClick r:id="rId4">
                  <a:extLst>
                    <a:ext uri="{A12FA001-AC4F-418D-AE19-62706E023703}">
                      <ahyp:hlinkClr xmlns:ahyp="http://schemas.microsoft.com/office/drawing/2018/hyperlinkcolor" val="tx"/>
                    </a:ext>
                  </a:extLst>
                </a:hlinkClick>
              </a:rPr>
              <a:t>comfortable retirement</a:t>
            </a:r>
            <a:r>
              <a:rPr lang="en-US" sz="1200" b="0" i="0" kern="1200" dirty="0">
                <a:solidFill>
                  <a:srgbClr val="252525"/>
                </a:solidFill>
                <a:effectLst/>
                <a:highlight>
                  <a:srgbClr val="FFFFFF"/>
                </a:highlight>
                <a:latin typeface="Roboto" panose="02000000000000000000" pitchFamily="2" charset="0"/>
                <a:ea typeface="+mn-ea"/>
                <a:cs typeface="+mn-cs"/>
              </a:rPr>
              <a:t>. It is also important to take into account that the PLSA assumes that retirees </a:t>
            </a:r>
            <a:r>
              <a:rPr lang="en-US" b="0" i="0" dirty="0">
                <a:solidFill>
                  <a:srgbClr val="002A34"/>
                </a:solidFill>
                <a:effectLst/>
                <a:latin typeface="Open Sans" panose="020B0606030504020204" pitchFamily="34" charset="0"/>
              </a:rPr>
              <a:t>are mortgage and rent free, and has not included any costs regarding social care and the financial support of (a) dependent(s) other than a partner. So it is likely that what will be needed is going to be much higher. A</a:t>
            </a:r>
            <a:r>
              <a:rPr lang="en-US" b="0" i="1" dirty="0">
                <a:solidFill>
                  <a:srgbClr val="333333"/>
                </a:solidFill>
                <a:effectLst/>
                <a:highlight>
                  <a:srgbClr val="FFFFFF"/>
                </a:highlight>
                <a:latin typeface="Open Sans" panose="020B0606030504020204" pitchFamily="34" charset="0"/>
              </a:rPr>
              <a:t>ccording to the Pensions Policy Institute (PPI) by the year 2041 there could be up to 3.6 million households renting while in retirement, 1.9 million more than today!!!</a:t>
            </a:r>
            <a:endParaRPr lang="en-US" sz="1200" b="0" i="0" kern="1200" dirty="0">
              <a:solidFill>
                <a:srgbClr val="252525"/>
              </a:solidFill>
              <a:effectLst/>
              <a:highlight>
                <a:srgbClr val="FFFFFF"/>
              </a:highlight>
              <a:latin typeface="Roboto" panose="02000000000000000000" pitchFamily="2" charset="0"/>
              <a:ea typeface="+mn-ea"/>
              <a:cs typeface="+mn-cs"/>
            </a:endParaRPr>
          </a:p>
          <a:p>
            <a:pPr marL="0" indent="0" algn="l">
              <a:buFontTx/>
              <a:buNone/>
            </a:pPr>
            <a:endParaRPr lang="en-US" sz="1200" b="0" i="0" kern="1200" dirty="0">
              <a:solidFill>
                <a:srgbClr val="252525"/>
              </a:solidFill>
              <a:effectLst/>
              <a:highlight>
                <a:srgbClr val="FFFFFF"/>
              </a:highlight>
              <a:latin typeface="Roboto" panose="02000000000000000000" pitchFamily="2" charset="0"/>
              <a:ea typeface="+mn-ea"/>
              <a:cs typeface="+mn-cs"/>
            </a:endParaRPr>
          </a:p>
          <a:p>
            <a:pPr marL="0" indent="0" algn="l">
              <a:buFontTx/>
              <a:buNone/>
            </a:pPr>
            <a:r>
              <a:rPr lang="en-US" sz="1200" b="0" i="0" kern="1200" dirty="0">
                <a:solidFill>
                  <a:srgbClr val="252525"/>
                </a:solidFill>
                <a:effectLst/>
                <a:highlight>
                  <a:srgbClr val="FFFFFF"/>
                </a:highlight>
                <a:latin typeface="Roboto" panose="02000000000000000000" pitchFamily="2" charset="0"/>
                <a:ea typeface="+mn-ea"/>
                <a:cs typeface="+mn-cs"/>
              </a:rPr>
              <a:t>Irrespective of this, the bottom line, is that more money than before is needed to fund the same level of retirement. </a:t>
            </a:r>
          </a:p>
          <a:p>
            <a:pPr marL="0" indent="0" algn="l">
              <a:buFontTx/>
              <a:buNone/>
            </a:pPr>
            <a:endParaRPr lang="en-US" sz="1200" b="0" i="0" kern="1200" dirty="0">
              <a:solidFill>
                <a:srgbClr val="252525"/>
              </a:solidFill>
              <a:effectLst/>
              <a:highlight>
                <a:srgbClr val="FFFFFF"/>
              </a:highlight>
              <a:latin typeface="Roboto" panose="02000000000000000000" pitchFamily="2" charset="0"/>
              <a:ea typeface="+mn-ea"/>
              <a:cs typeface="+mn-cs"/>
            </a:endParaRPr>
          </a:p>
          <a:p>
            <a:pPr marL="0" indent="0" algn="l">
              <a:buFontTx/>
              <a:buNone/>
            </a:pPr>
            <a:r>
              <a:rPr lang="en-US" sz="1200" b="0" i="0" kern="1200" dirty="0">
                <a:solidFill>
                  <a:srgbClr val="252525"/>
                </a:solidFill>
                <a:effectLst/>
                <a:highlight>
                  <a:srgbClr val="FFFFFF"/>
                </a:highlight>
                <a:latin typeface="Roboto" panose="02000000000000000000" pitchFamily="2" charset="0"/>
                <a:ea typeface="+mn-ea"/>
                <a:cs typeface="+mn-cs"/>
              </a:rPr>
              <a:t>Naturally this means that the estimated pension pot size at retirement will also need to be higher, so starting your journey towards retirement and contributing appropriately to your pension is becoming more </a:t>
            </a:r>
            <a:r>
              <a:rPr lang="en-US" sz="1200" b="0" i="0" kern="1200" dirty="0" err="1">
                <a:solidFill>
                  <a:srgbClr val="252525"/>
                </a:solidFill>
                <a:effectLst/>
                <a:highlight>
                  <a:srgbClr val="FFFFFF"/>
                </a:highlight>
                <a:latin typeface="Roboto" panose="02000000000000000000" pitchFamily="2" charset="0"/>
                <a:ea typeface="+mn-ea"/>
                <a:cs typeface="+mn-cs"/>
              </a:rPr>
              <a:t>improtnant</a:t>
            </a:r>
            <a:r>
              <a:rPr lang="en-US" sz="1200" b="0" i="0" kern="1200" dirty="0">
                <a:solidFill>
                  <a:srgbClr val="252525"/>
                </a:solidFill>
                <a:effectLst/>
                <a:highlight>
                  <a:srgbClr val="FFFFFF"/>
                </a:highlight>
                <a:latin typeface="Roboto" panose="02000000000000000000" pitchFamily="2" charset="0"/>
                <a:ea typeface="+mn-ea"/>
                <a:cs typeface="+mn-cs"/>
              </a:rPr>
              <a:t> especially now that DB plans are practically extinguished. </a:t>
            </a:r>
          </a:p>
          <a:p>
            <a:pPr marL="0" indent="0" algn="l">
              <a:buFontTx/>
              <a:buNone/>
            </a:pPr>
            <a:endParaRPr lang="en-US" sz="1200" b="0" i="0" kern="1200" dirty="0">
              <a:solidFill>
                <a:srgbClr val="252525"/>
              </a:solidFill>
              <a:effectLst/>
              <a:highlight>
                <a:srgbClr val="FFFFFF"/>
              </a:highlight>
              <a:latin typeface="Roboto" panose="02000000000000000000" pitchFamily="2" charset="0"/>
              <a:ea typeface="+mn-ea"/>
              <a:cs typeface="+mn-cs"/>
            </a:endParaRPr>
          </a:p>
          <a:p>
            <a:pPr marL="0" indent="0" algn="l">
              <a:buFontTx/>
              <a:buNone/>
            </a:pPr>
            <a:r>
              <a:rPr lang="en-US" sz="1200" b="0" i="0" kern="1200" dirty="0">
                <a:solidFill>
                  <a:srgbClr val="252525"/>
                </a:solidFill>
                <a:effectLst/>
                <a:highlight>
                  <a:srgbClr val="FFFFFF"/>
                </a:highlight>
                <a:latin typeface="Roboto" panose="02000000000000000000" pitchFamily="2" charset="0"/>
                <a:ea typeface="+mn-ea"/>
                <a:cs typeface="+mn-cs"/>
              </a:rPr>
              <a:t>The graph on the right leverage some of the work done by Quilters, where they take the PLSA numbers, and calculate how big the pension pot at retirement will need to be </a:t>
            </a:r>
            <a:r>
              <a:rPr lang="en-US" b="0" i="0" dirty="0">
                <a:solidFill>
                  <a:srgbClr val="333333"/>
                </a:solidFill>
                <a:effectLst/>
                <a:highlight>
                  <a:srgbClr val="FFFFFF"/>
                </a:highlight>
                <a:latin typeface="Open Sans" panose="020B0606030504020204" pitchFamily="34" charset="0"/>
              </a:rPr>
              <a:t>to achieve a minimum, moderate or comfortable retirement lifestyle.</a:t>
            </a:r>
          </a:p>
          <a:p>
            <a:pPr marL="0" indent="0" algn="l">
              <a:buFontTx/>
              <a:buNone/>
            </a:pPr>
            <a:endParaRPr lang="en-US" sz="1200" b="0" i="0" kern="1200" dirty="0">
              <a:solidFill>
                <a:srgbClr val="333333"/>
              </a:solidFill>
              <a:effectLst/>
              <a:highlight>
                <a:srgbClr val="FFFFFF"/>
              </a:highlight>
              <a:latin typeface="Open Sans" panose="020B0606030504020204" pitchFamily="34" charset="0"/>
              <a:ea typeface="+mn-ea"/>
              <a:cs typeface="+mn-cs"/>
            </a:endParaRPr>
          </a:p>
          <a:p>
            <a:pPr marL="0" indent="0" algn="l">
              <a:buFontTx/>
              <a:buNone/>
            </a:pPr>
            <a:r>
              <a:rPr lang="en-US" b="0" i="0" dirty="0">
                <a:solidFill>
                  <a:srgbClr val="333333"/>
                </a:solidFill>
                <a:effectLst/>
                <a:highlight>
                  <a:srgbClr val="FFFFFF"/>
                </a:highlight>
                <a:latin typeface="Open Sans" panose="020B0606030504020204" pitchFamily="34" charset="0"/>
              </a:rPr>
              <a:t>Quilter’s new calculations show that in one year the size of a pot needed for a comfortable retirement has grown by nearly £100,000, from 6.45K to 738k. </a:t>
            </a:r>
            <a:endParaRPr lang="en-US" sz="1200" b="0" i="0" kern="1200" dirty="0">
              <a:solidFill>
                <a:srgbClr val="252525"/>
              </a:solidFill>
              <a:effectLst/>
              <a:highlight>
                <a:srgbClr val="FFFFFF"/>
              </a:highlight>
              <a:latin typeface="Roboto" panose="02000000000000000000" pitchFamily="2" charset="0"/>
              <a:ea typeface="+mn-ea"/>
              <a:cs typeface="+mn-cs"/>
            </a:endParaRPr>
          </a:p>
          <a:p>
            <a:pPr marL="0" indent="0" algn="l">
              <a:buFontTx/>
              <a:buNone/>
            </a:pPr>
            <a:br>
              <a:rPr lang="en-US" b="0" i="0" dirty="0">
                <a:solidFill>
                  <a:srgbClr val="252525"/>
                </a:solidFill>
                <a:effectLst/>
                <a:highlight>
                  <a:srgbClr val="FFFFFF"/>
                </a:highlight>
                <a:latin typeface="Roboto" panose="02000000000000000000" pitchFamily="2" charset="0"/>
              </a:rPr>
            </a:br>
            <a:r>
              <a:rPr lang="en-US" b="0" i="1" dirty="0">
                <a:solidFill>
                  <a:srgbClr val="333333"/>
                </a:solidFill>
                <a:effectLst/>
                <a:highlight>
                  <a:srgbClr val="FFFFFF"/>
                </a:highlight>
                <a:latin typeface="Open Sans" panose="020B0606030504020204" pitchFamily="34" charset="0"/>
              </a:rPr>
              <a:t>what the figures continue to show is that it will take a concerted effort to achieve a pension pot required to meet increase living retirement standards. Advisers will therefore need to help investors not only in retirement but also with the journey towards </a:t>
            </a:r>
            <a:r>
              <a:rPr lang="en-US" b="0" i="1" dirty="0" err="1">
                <a:solidFill>
                  <a:srgbClr val="333333"/>
                </a:solidFill>
                <a:effectLst/>
                <a:highlight>
                  <a:srgbClr val="FFFFFF"/>
                </a:highlight>
                <a:latin typeface="Open Sans" panose="020B0606030504020204" pitchFamily="34" charset="0"/>
              </a:rPr>
              <a:t>retirmenet</a:t>
            </a:r>
            <a:r>
              <a:rPr lang="en-US" b="0" i="1" dirty="0">
                <a:solidFill>
                  <a:srgbClr val="333333"/>
                </a:solidFill>
                <a:effectLst/>
                <a:highlight>
                  <a:srgbClr val="FFFFFF"/>
                </a:highlight>
                <a:latin typeface="Open Sans" panose="020B0606030504020204" pitchFamily="34" charset="0"/>
              </a:rPr>
              <a:t>. </a:t>
            </a:r>
            <a:endParaRPr lang="en-US" b="0" i="0" dirty="0">
              <a:solidFill>
                <a:srgbClr val="252525"/>
              </a:solidFill>
              <a:effectLst/>
              <a:highlight>
                <a:srgbClr val="FFFFFF"/>
              </a:highlight>
              <a:latin typeface="Roboto" panose="02000000000000000000" pitchFamily="2" charset="0"/>
            </a:endParaRPr>
          </a:p>
          <a:p>
            <a:pPr marL="0" indent="0" algn="l">
              <a:buFontTx/>
              <a:buNone/>
            </a:pPr>
            <a:endParaRPr lang="en-US" b="0" i="0" dirty="0">
              <a:solidFill>
                <a:srgbClr val="252525"/>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Pension pot of £738,000 needed to achieve comfortable retirement | Quilter Media Centre</a:t>
            </a:r>
            <a:br>
              <a:rPr lang="en-US" dirty="0"/>
            </a:br>
            <a:br>
              <a:rPr lang="en-US" dirty="0"/>
            </a:br>
            <a:r>
              <a:rPr lang="en-US" dirty="0">
                <a:hlinkClick r:id="rId6"/>
              </a:rPr>
              <a:t>Pension pot of £645,000 required for comfortable retirement lifestyle | Quilter Media Centre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5F5F5"/>
              </a:highligh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5F5F5"/>
              </a:highligh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333333"/>
                </a:solidFill>
                <a:effectLst/>
                <a:highlight>
                  <a:srgbClr val="F5F5F5"/>
                </a:highlight>
                <a:latin typeface="Georgia" panose="02040502050405020303" pitchFamily="18" charset="0"/>
              </a:rPr>
              <a:t>Pensio</a:t>
            </a:r>
            <a:r>
              <a:rPr lang="en-US" b="0" i="0" dirty="0">
                <a:solidFill>
                  <a:srgbClr val="333333"/>
                </a:solidFill>
                <a:effectLst/>
                <a:highlight>
                  <a:srgbClr val="F5F5F5"/>
                </a:highlight>
                <a:latin typeface="Georgia" panose="02040502050405020303" pitchFamily="18" charset="0"/>
              </a:rPr>
              <a:t> pot stats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5F5F5"/>
              </a:highligh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32320"/>
                </a:solidFill>
                <a:effectLst/>
                <a:highlight>
                  <a:srgbClr val="FFFFFF"/>
                </a:highlight>
                <a:latin typeface="Modern Era"/>
              </a:rPr>
              <a:t>- The average pension pot for a retired person is £69,481, which is just a quarter (24%) of the recommended retirement total of £285,000.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232320"/>
                </a:solidFill>
                <a:effectLst/>
                <a:highlight>
                  <a:srgbClr val="FFFFFF"/>
                </a:highlight>
                <a:latin typeface="Modern Era"/>
              </a:rPr>
              <a:t>Almost 1 in 5 UK adults (18.4%) either do not have a pension or have nothing saved in their pension, which equates to over 9.7 million people.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232320"/>
                </a:solidFill>
                <a:effectLst/>
                <a:highlight>
                  <a:srgbClr val="FFFFFF"/>
                </a:highlight>
                <a:latin typeface="Modern Era"/>
              </a:rPr>
              <a:t>Almost half (47%) of UK adults have stopped paying into their pension at some point. Men have approximately 1.6 times more in average pension savings than women, with £42,892 compared to £26,691.</a:t>
            </a:r>
            <a:br>
              <a:rPr lang="en-US" dirty="0"/>
            </a:br>
            <a:endParaRPr lang="en-US" b="0" i="0" dirty="0">
              <a:solidFill>
                <a:srgbClr val="252525"/>
              </a:solidFill>
              <a:effectLst/>
              <a:highlight>
                <a:srgbClr val="FFFFFF"/>
              </a:highlight>
              <a:latin typeface="Roboto" panose="02000000000000000000" pitchFamily="2" charset="0"/>
            </a:endParaRPr>
          </a:p>
          <a:p>
            <a:pPr marL="0" indent="0" algn="l">
              <a:buFontTx/>
              <a:buNone/>
            </a:pPr>
            <a:endParaRPr lang="en-US" b="0" i="0" dirty="0">
              <a:solidFill>
                <a:srgbClr val="252525"/>
              </a:solidFill>
              <a:effectLst/>
              <a:highlight>
                <a:srgbClr val="FFFFFF"/>
              </a:highlight>
              <a:latin typeface="Roboto" panose="02000000000000000000" pitchFamily="2" charset="0"/>
            </a:endParaRPr>
          </a:p>
          <a:p>
            <a:br>
              <a:rPr lang="en-US" dirty="0"/>
            </a:br>
            <a:br>
              <a:rPr lang="en-US" dirty="0"/>
            </a:br>
            <a:br>
              <a:rPr lang="en-US" dirty="0"/>
            </a:br>
            <a:r>
              <a:rPr lang="en-US" dirty="0"/>
              <a:t>Brewing dolphin </a:t>
            </a:r>
            <a:r>
              <a:rPr lang="en-US" dirty="0">
                <a:sym typeface="Wingdings" panose="05000000000000000000" pitchFamily="2" charset="2"/>
              </a:rPr>
              <a:t> how much 1M pension will last </a:t>
            </a:r>
            <a:br>
              <a:rPr lang="en-US" dirty="0">
                <a:sym typeface="Wingdings" panose="05000000000000000000" pitchFamily="2" charset="2"/>
              </a:rPr>
            </a:br>
            <a:r>
              <a:rPr lang="en-US" dirty="0">
                <a:hlinkClick r:id="rId7"/>
              </a:rPr>
              <a:t>Is a £1m pension pot enough for retirement? | RBC Brewin Dolphin</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73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marL="228600" indent="-228600" algn="l">
              <a:buFont typeface="+mj-lt"/>
              <a:buAutoNum type="arabicPeriod"/>
            </a:pPr>
            <a:r>
              <a:rPr lang="en-US" b="1" i="0" dirty="0">
                <a:effectLst/>
                <a:latin typeface="__fkGroteskNeue_598ab8"/>
              </a:rPr>
              <a:t>Retirement Savings </a:t>
            </a:r>
          </a:p>
          <a:p>
            <a:pPr marL="0" indent="0" algn="l">
              <a:buFont typeface="+mj-lt"/>
              <a:buNone/>
            </a:pPr>
            <a:r>
              <a:rPr lang="en-US" b="0" i="0" dirty="0">
                <a:effectLst/>
                <a:latin typeface="__fkGroteskNeue_598ab8"/>
              </a:rPr>
              <a:t>Many Baby Boomers, those born between 1946 and 1964 (they are now between 59 and 78 years of age), have benefited from stable employment with defined benefit (DB) pensions, which provide guaranteed income in retirement. Gen X (</a:t>
            </a:r>
            <a:r>
              <a:rPr lang="en-GB" b="0" i="0" dirty="0">
                <a:solidFill>
                  <a:srgbClr val="1F1F1F"/>
                </a:solidFill>
                <a:effectLst/>
                <a:highlight>
                  <a:srgbClr val="FFFFFF"/>
                </a:highlight>
                <a:latin typeface="Google Sans"/>
              </a:rPr>
              <a:t>1965 – 1980) so between 44 and 59 </a:t>
            </a:r>
            <a:r>
              <a:rPr lang="en-US" b="0" i="0" dirty="0">
                <a:effectLst/>
                <a:latin typeface="__fkGroteskNeue_598ab8"/>
              </a:rPr>
              <a:t>generally do not have the same level of pension provision as Baby Boomers, as many entered the workforce just as companies began to shift away from DB pensions to defined contribution (DC) schemes. This transition means they bear more responsibility for their retirement savings. the decline of defined benefit (DB) pension schemes in the UK private sector has been a gradual process over several decades, but some key points </a:t>
            </a:r>
            <a:r>
              <a:rPr lang="en-US" b="0" i="0" dirty="0" err="1">
                <a:effectLst/>
                <a:latin typeface="__fkGroteskNeue_598ab8"/>
              </a:rPr>
              <a:t>include:The</a:t>
            </a:r>
            <a:r>
              <a:rPr lang="en-US" b="0" i="0" dirty="0">
                <a:effectLst/>
                <a:latin typeface="__fkGroteskNeue_598ab8"/>
              </a:rPr>
              <a:t> popularity of DB schemes started to decline in the 1970s, coinciding with a period of significant economic instability and political turmoil in the UK. By 2013, when Royal Dutch Shell closed its DB scheme to new members, it was considered the last FTSE 100 company to do so. </a:t>
            </a:r>
            <a:r>
              <a:rPr lang="en-US" b="0" i="0" dirty="0">
                <a:solidFill>
                  <a:srgbClr val="013F54"/>
                </a:solidFill>
                <a:effectLst/>
                <a:highlight>
                  <a:srgbClr val="FFFFFF"/>
                </a:highlight>
                <a:latin typeface="BNYM_CORPORATE_Akkurat_Pro"/>
              </a:rPr>
              <a:t>However, neither did they benefit from auto-enrolment in the same way as Millennials. Auto-enrolment started in 2012, so it came relatively late into most Gen-Xers’ careers. Caught between two regimes, many do not have the same generous pension provision as those either side of them and the balance of their wealth may be different.   </a:t>
            </a: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r>
              <a:rPr lang="en-US" b="0" i="0" dirty="0">
                <a:solidFill>
                  <a:srgbClr val="333333"/>
                </a:solidFill>
                <a:effectLst/>
                <a:highlight>
                  <a:srgbClr val="F5F5F5"/>
                </a:highlight>
                <a:latin typeface="Georgia" panose="02040502050405020303" pitchFamily="18" charset="0"/>
              </a:rPr>
              <a:t>As a result of pensions freedoms, the key challenges for consumers in decumulation is deciding on the level and frequency of withdrawals, and to what extent their portfolio is sufficiently durable to last their lifetime. </a:t>
            </a:r>
            <a:r>
              <a:rPr lang="en-US" b="0" i="0" dirty="0">
                <a:solidFill>
                  <a:srgbClr val="475467"/>
                </a:solidFill>
                <a:effectLst/>
                <a:highlight>
                  <a:srgbClr val="FFFFFF"/>
                </a:highlight>
                <a:latin typeface="sofia-pro"/>
              </a:rPr>
              <a:t>As a result, decisions for consumers have become more complex and with the potential for more risks.</a:t>
            </a:r>
          </a:p>
          <a:p>
            <a:pPr marL="0" indent="0" algn="l">
              <a:buFont typeface="+mj-lt"/>
              <a:buNone/>
            </a:pPr>
            <a:endParaRPr lang="en-US" b="0" i="0" dirty="0">
              <a:solidFill>
                <a:srgbClr val="475467"/>
              </a:solidFill>
              <a:effectLst/>
              <a:highlight>
                <a:srgbClr val="FFFFFF"/>
              </a:highlight>
              <a:latin typeface="sofia-pro"/>
            </a:endParaRPr>
          </a:p>
          <a:p>
            <a:pPr marL="0" indent="0" algn="l">
              <a:buFont typeface="+mj-lt"/>
              <a:buNone/>
            </a:pPr>
            <a:r>
              <a:rPr lang="en-US" dirty="0"/>
              <a:t>Since pension freedoms in 2015, the market has changed. More consumers are moving into solutions where they remain invested but draw regular or ad hoc income using income drawdown and/or </a:t>
            </a:r>
            <a:r>
              <a:rPr lang="en-US" dirty="0" err="1"/>
              <a:t>uncrystallised</a:t>
            </a:r>
            <a:r>
              <a:rPr lang="en-US" dirty="0"/>
              <a:t> funds pension lump sums (UFPLS). Where investment-based solutions are used to meet retirement income needs, investment and longevity risk is borne directly by consumers rather than annuity providers. 1.17 The FCA Retirement Income Market Data (which covers FCA-</a:t>
            </a:r>
            <a:r>
              <a:rPr lang="en-US" dirty="0" err="1"/>
              <a:t>authorised</a:t>
            </a:r>
            <a:r>
              <a:rPr lang="en-US" dirty="0"/>
              <a:t> firms) shows that only 10% of pension pots accessed for the first time in 2021/22 were used to purchase an annuity. Before pension freedoms, over 90% of pots were moved into annuities (Source: Retirement Outcomes Review Interim Report July 2017). The changes in the market have been affected by the legislative reforms, and the low interest rate environment since 2008. Lower interest rates have impacted returns from government bonds which affect annuity rates. This makes them less attractive for many consumers.</a:t>
            </a:r>
          </a:p>
          <a:p>
            <a:pPr marL="0" indent="0" algn="l">
              <a:buFont typeface="+mj-lt"/>
              <a:buNone/>
            </a:pPr>
            <a:endParaRPr lang="en-US" b="0" i="0" dirty="0">
              <a:solidFill>
                <a:srgbClr val="013F54"/>
              </a:solidFill>
              <a:effectLst/>
              <a:highlight>
                <a:srgbClr val="FFFFFF"/>
              </a:highlight>
              <a:latin typeface="BNYM_CORPORATE_Akkurat_Pro"/>
            </a:endParaRPr>
          </a:p>
          <a:p>
            <a:pPr algn="l"/>
            <a:r>
              <a:rPr lang="en-US" dirty="0"/>
              <a:t>The combined effects of pension freedoms and auto-enrolment mean that this market is now huge and one that advisers can’t ignore. In 2022, the Defined Benefit (DB) market was £2.17tn and the Defined Contribution (DC) market was £1.41tn.[1]The success of auto-enrolment has increased the number of individuals accumulating DC pension savings with an estimated 22.6m employees [1] in a workplace pension scheme. These consumers will need to consider their options, and ultimately make decisions about how they access their pension savings when they retire. Accessing high-quality financial planning, underpinned by robust investment solutions has never been more important for individuals facing these decisions.</a:t>
            </a:r>
            <a:br>
              <a:rPr lang="en-US" dirty="0"/>
            </a:br>
            <a:br>
              <a:rPr lang="en-US" dirty="0"/>
            </a:br>
            <a:br>
              <a:rPr lang="en-US" dirty="0"/>
            </a:br>
            <a:r>
              <a:rPr lang="en-US" b="0" i="0" dirty="0">
                <a:solidFill>
                  <a:srgbClr val="30384A"/>
                </a:solidFill>
                <a:effectLst/>
                <a:highlight>
                  <a:srgbClr val="FFFFFF"/>
                </a:highlight>
                <a:latin typeface="Inter"/>
              </a:rPr>
              <a:t>With life expectancy in the UK now just under 81 years</a:t>
            </a:r>
            <a:r>
              <a:rPr lang="en-US" b="0" i="0" baseline="30000" dirty="0">
                <a:solidFill>
                  <a:srgbClr val="30384A"/>
                </a:solidFill>
                <a:effectLst/>
                <a:highlight>
                  <a:srgbClr val="FFFFFF"/>
                </a:highlight>
                <a:latin typeface="Inter"/>
              </a:rPr>
              <a:t>1</a:t>
            </a:r>
            <a:r>
              <a:rPr lang="en-US" b="0" i="0" dirty="0">
                <a:solidFill>
                  <a:srgbClr val="30384A"/>
                </a:solidFill>
                <a:effectLst/>
                <a:highlight>
                  <a:srgbClr val="FFFFFF"/>
                </a:highlight>
                <a:latin typeface="Inter"/>
              </a:rPr>
              <a:t>, the average person might hope to spend around 45 years working and 15 in retirement. This would mean that you have just over half your lifetime to save the funds needed to support you throughout the final fifth. A generation or two ago, most retirees enjoyed the security of a ‘final salary’ pension that guaranteed an income for the rest of their lives. Due to the gradual closure of these schemes over the last twenty years, the majority now rely on ‘defined contribution’ pensions that you pay into throughout your working life and draw from in retirement.</a:t>
            </a:r>
          </a:p>
          <a:p>
            <a:pPr algn="l"/>
            <a:r>
              <a:rPr lang="en-US" b="0" i="0" dirty="0">
                <a:solidFill>
                  <a:srgbClr val="30384A"/>
                </a:solidFill>
                <a:effectLst/>
                <a:highlight>
                  <a:srgbClr val="FFFFFF"/>
                </a:highlight>
                <a:latin typeface="Inter"/>
              </a:rPr>
              <a:t>There are many advantages to these pensions, such as the flexibility to increase and decrease your income as you wish, and the option to pass wealth tax-efficiently through generations. However, one of the drawbacks is the possibility of depleting the fund and running out of money in your lifetime.</a:t>
            </a: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en-US" b="0" i="0" dirty="0">
                <a:solidFill>
                  <a:srgbClr val="013F54"/>
                </a:solidFill>
                <a:effectLst/>
                <a:highlight>
                  <a:srgbClr val="FFFFFF"/>
                </a:highlight>
                <a:latin typeface="BNYM_CORPORATE_Akkurat_Pro"/>
              </a:rPr>
            </a:br>
            <a:r>
              <a:rPr lang="en-US" b="0" i="0" dirty="0">
                <a:effectLst/>
                <a:latin typeface="__fkGroteskNeue_598ab8"/>
              </a:rPr>
              <a:t>Larry fink </a:t>
            </a:r>
            <a:r>
              <a:rPr lang="en-US" b="0" i="0" dirty="0">
                <a:effectLst/>
                <a:latin typeface="__fkGroteskNeue_598ab8"/>
                <a:sym typeface="Wingdings" panose="05000000000000000000" pitchFamily="2" charset="2"/>
              </a:rPr>
              <a:t> </a:t>
            </a:r>
            <a:r>
              <a:rPr lang="en-US" b="0" i="0" dirty="0">
                <a:solidFill>
                  <a:srgbClr val="000000"/>
                </a:solidFill>
                <a:effectLst/>
                <a:highlight>
                  <a:srgbClr val="FFFFFF"/>
                </a:highlight>
                <a:latin typeface="FortBook"/>
              </a:rPr>
              <a:t>When I entered the workforce in the 1970s, 38% of Americans had one of these defined benefit plans, but by 2008 the percentage had been cut almost in half.</a:t>
            </a:r>
            <a:r>
              <a:rPr lang="en-US" b="0" i="0" baseline="30000" dirty="0">
                <a:solidFill>
                  <a:srgbClr val="000000"/>
                </a:solidFill>
                <a:effectLst/>
                <a:highlight>
                  <a:srgbClr val="FFFFFF"/>
                </a:highlight>
                <a:latin typeface="FortBook"/>
              </a:rPr>
              <a:t>36</a:t>
            </a:r>
            <a:r>
              <a:rPr lang="en-US" b="0" i="0" dirty="0">
                <a:solidFill>
                  <a:srgbClr val="000000"/>
                </a:solidFill>
                <a:effectLst/>
                <a:highlight>
                  <a:srgbClr val="FFFFFF"/>
                </a:highlight>
                <a:latin typeface="FortBook"/>
              </a:rPr>
              <a:t> Meanwhile, the fraction of Americans with defined contribution plans almost quadrupled.</a:t>
            </a:r>
            <a:r>
              <a:rPr lang="en-US" b="0" i="0" baseline="30000" dirty="0">
                <a:solidFill>
                  <a:srgbClr val="000000"/>
                </a:solidFill>
                <a:effectLst/>
                <a:highlight>
                  <a:srgbClr val="FFFFFF"/>
                </a:highlight>
                <a:latin typeface="FortBook"/>
              </a:rPr>
              <a:t>37 </a:t>
            </a:r>
            <a:r>
              <a:rPr lang="en-US" b="0" i="0" dirty="0">
                <a:solidFill>
                  <a:srgbClr val="000000"/>
                </a:solidFill>
                <a:effectLst/>
                <a:highlight>
                  <a:srgbClr val="FFFFFF"/>
                </a:highlight>
                <a:latin typeface="FortBook"/>
              </a:rPr>
              <a:t>Because most defined contribution accounts don’t come with instructions for how much you can take out every month, individual savers first must build up a nest-egg, then spend down at a rate that will last them the rest of their lives. But who really knows how long that will be? The real drawback of defined contribution was that it removed most of the retirement responsibility from employers and put it squarely on the shoulders of the employees themselves. </a:t>
            </a:r>
            <a:r>
              <a:rPr lang="en-US" b="0" i="0" dirty="0">
                <a:solidFill>
                  <a:srgbClr val="000000"/>
                </a:solidFill>
                <a:effectLst/>
                <a:highlight>
                  <a:srgbClr val="FFFFFF"/>
                </a:highlight>
                <a:latin typeface="FortExtraBold"/>
              </a:rPr>
              <a:t>Put simply, the shift from defined benefit to defined contribution has been, for most people, a shift from financial certainty to financial </a:t>
            </a:r>
            <a:r>
              <a:rPr lang="en-US" b="0" i="1" u="sng" dirty="0">
                <a:solidFill>
                  <a:srgbClr val="000000"/>
                </a:solidFill>
                <a:effectLst/>
                <a:highlight>
                  <a:srgbClr val="FFFFFF"/>
                </a:highlight>
                <a:latin typeface="FortExtraBold"/>
              </a:rPr>
              <a:t>un</a:t>
            </a:r>
            <a:r>
              <a:rPr lang="en-US" b="0" i="0" dirty="0">
                <a:solidFill>
                  <a:srgbClr val="000000"/>
                </a:solidFill>
                <a:effectLst/>
                <a:highlight>
                  <a:srgbClr val="FFFFFF"/>
                </a:highlight>
                <a:latin typeface="FortExtraBold"/>
              </a:rPr>
              <a:t>certainty</a:t>
            </a:r>
            <a:r>
              <a:rPr lang="en-US" b="0" i="0" dirty="0">
                <a:solidFill>
                  <a:srgbClr val="000000"/>
                </a:solidFill>
                <a:effectLst/>
                <a:highlight>
                  <a:srgbClr val="FFFFFF"/>
                </a:highlight>
                <a:latin typeface="FortBook"/>
              </a:rPr>
              <a:t>.</a:t>
            </a:r>
            <a:endParaRPr lang="en-US" b="0" i="0" dirty="0">
              <a:effectLst/>
              <a:latin typeface="__fkGroteskNeue_598ab8"/>
            </a:endParaRPr>
          </a:p>
          <a:p>
            <a:pPr marL="0" indent="0" algn="l">
              <a:buFont typeface="+mj-lt"/>
              <a:buNone/>
            </a:pPr>
            <a:endParaRPr lang="en-US" b="0" i="0" dirty="0">
              <a:solidFill>
                <a:srgbClr val="013F54"/>
              </a:solidFill>
              <a:effectLst/>
              <a:highlight>
                <a:srgbClr val="FFFFFF"/>
              </a:highlight>
              <a:latin typeface="BNYM_CORPORATE_Akkurat_Pro"/>
            </a:endParaRPr>
          </a:p>
          <a:p>
            <a:pPr marL="0" indent="0" algn="l">
              <a:buFont typeface="+mj-lt"/>
              <a:buNone/>
            </a:pPr>
            <a:endParaRPr lang="en-US" b="0" i="0" dirty="0">
              <a:solidFill>
                <a:srgbClr val="013F54"/>
              </a:solidFill>
              <a:effectLst/>
              <a:highlight>
                <a:srgbClr val="FFFFFF"/>
              </a:highlight>
              <a:latin typeface="BNYM_CORPORATE_Akkurat_Pro"/>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i="0" dirty="0">
                <a:solidFill>
                  <a:srgbClr val="013F54"/>
                </a:solidFill>
                <a:effectLst/>
                <a:highlight>
                  <a:srgbClr val="FFFFFF"/>
                </a:highlight>
                <a:latin typeface="BNYM_CORPORATE_Akkurat_Pro"/>
              </a:rPr>
              <a:t>2. State pension age </a:t>
            </a:r>
            <a:br>
              <a:rPr lang="en-US" b="1" i="0" dirty="0">
                <a:solidFill>
                  <a:srgbClr val="013F54"/>
                </a:solidFill>
                <a:effectLst/>
                <a:highlight>
                  <a:srgbClr val="FFFFFF"/>
                </a:highlight>
                <a:latin typeface="BNYM_CORPORATE_Akkurat_Pro"/>
              </a:rPr>
            </a:br>
            <a:r>
              <a:rPr lang="en-US" b="0" i="0" dirty="0">
                <a:effectLst/>
                <a:latin typeface="__fkGroteskNeue_598ab8"/>
              </a:rPr>
              <a:t>he state pension age is a significant concern for Gen X, as they will have to wait longer to access it compared to Baby Boomers. For instance, a woman born in 1946 could claim her pension at 60, while a woman born in 1976 must wait until 68. </a:t>
            </a:r>
            <a:r>
              <a:rPr lang="en-US" b="0" i="0" dirty="0">
                <a:solidFill>
                  <a:srgbClr val="444444"/>
                </a:solidFill>
                <a:effectLst/>
                <a:highlight>
                  <a:srgbClr val="FFFFFF"/>
                </a:highlight>
                <a:latin typeface="ReithSans"/>
              </a:rPr>
              <a:t> </a:t>
            </a:r>
            <a:r>
              <a:rPr lang="en-US" b="0" i="0" dirty="0">
                <a:effectLst/>
                <a:latin typeface="__fkGroteskNeue_598ab8"/>
              </a:rPr>
              <a:t>The state pension age is set to rise from 66 to 67 between May 2026 and March 2028, and potentially to 68 from 2044. There are discussions suggesting it could reach 71 by 2050, which would significantly affect retirement timing for future generations. </a:t>
            </a:r>
            <a:r>
              <a:rPr lang="en-US" b="0" i="0" dirty="0">
                <a:solidFill>
                  <a:srgbClr val="202124"/>
                </a:solidFill>
                <a:effectLst/>
                <a:highlight>
                  <a:srgbClr val="FFFFFF"/>
                </a:highlight>
                <a:latin typeface="Google Sans"/>
              </a:rPr>
              <a:t>Before the Pensions Act 1995, the state pension age had been </a:t>
            </a:r>
            <a:r>
              <a:rPr lang="en-US" b="0" i="0" dirty="0">
                <a:solidFill>
                  <a:srgbClr val="040C28"/>
                </a:solidFill>
                <a:effectLst/>
                <a:latin typeface="Google Sans"/>
              </a:rPr>
              <a:t>60 for women, and 65 for men</a:t>
            </a:r>
            <a:r>
              <a:rPr lang="en-US" b="0" i="0" dirty="0">
                <a:solidFill>
                  <a:srgbClr val="202124"/>
                </a:solidFill>
                <a:effectLst/>
                <a:highlight>
                  <a:srgbClr val="FFFFFF"/>
                </a:highlight>
                <a:latin typeface="Google San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202124"/>
                </a:solidFill>
                <a:effectLst/>
                <a:highlight>
                  <a:srgbClr val="FFFFFF"/>
                </a:highlight>
                <a:latin typeface="Google Sans"/>
              </a:rPr>
              <a:t>In 2018, the oldest baby boomer was 64.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0" dirty="0">
              <a:solidFill>
                <a:srgbClr val="202124"/>
              </a:solidFill>
              <a:effectLst/>
              <a:highlight>
                <a:srgbClr val="FFFFFF"/>
              </a:highlight>
              <a:latin typeface="Google Sans"/>
            </a:endParaRPr>
          </a:p>
          <a:p>
            <a:pPr algn="l">
              <a:buFont typeface="+mj-lt"/>
              <a:buAutoNum type="arabicPeriod"/>
            </a:pPr>
            <a:r>
              <a:rPr lang="en-US" b="0" i="0" dirty="0">
                <a:effectLst/>
                <a:latin typeface="__fkGroteskNeue_598ab8"/>
              </a:rPr>
              <a:t>Initial State Pension </a:t>
            </a:r>
            <a:r>
              <a:rPr lang="en-US" b="0" i="0" dirty="0" err="1">
                <a:effectLst/>
                <a:latin typeface="__fkGroteskNeue_598ab8"/>
              </a:rPr>
              <a:t>Age:For</a:t>
            </a:r>
            <a:r>
              <a:rPr lang="en-US" b="0" i="0" dirty="0">
                <a:effectLst/>
                <a:latin typeface="__fkGroteskNeue_598ab8"/>
              </a:rPr>
              <a:t> many years, the state pension age was 65 for men and 60 for women.</a:t>
            </a:r>
          </a:p>
          <a:p>
            <a:pPr algn="l">
              <a:buFont typeface="+mj-lt"/>
              <a:buAutoNum type="arabicPeriod"/>
            </a:pPr>
            <a:r>
              <a:rPr lang="en-US" b="0" i="0" dirty="0">
                <a:effectLst/>
                <a:latin typeface="__fkGroteskNeue_598ab8"/>
              </a:rPr>
              <a:t>Equalization of State Pension </a:t>
            </a:r>
            <a:r>
              <a:rPr lang="en-US" b="0" i="0" dirty="0" err="1">
                <a:effectLst/>
                <a:latin typeface="__fkGroteskNeue_598ab8"/>
              </a:rPr>
              <a:t>Age:The</a:t>
            </a:r>
            <a:r>
              <a:rPr lang="en-US" b="0" i="0" dirty="0">
                <a:effectLst/>
                <a:latin typeface="__fkGroteskNeue_598ab8"/>
              </a:rPr>
              <a:t> Pensions Act 1995 initiated the gradual equalization of the state pension age for men and women. This process began in 2010 and was completed in November 2018, with both men and women having a state pension age of 65.</a:t>
            </a:r>
          </a:p>
          <a:p>
            <a:pPr algn="l">
              <a:buFont typeface="+mj-lt"/>
              <a:buAutoNum type="arabicPeriod"/>
            </a:pPr>
            <a:r>
              <a:rPr lang="en-US" b="0" i="0" dirty="0">
                <a:effectLst/>
                <a:latin typeface="__fkGroteskNeue_598ab8"/>
              </a:rPr>
              <a:t>Increase to 66:The Pensions Act 2011 accelerated the timetable for increasing the state pension age to 66. This transition was completed by October 2020.</a:t>
            </a:r>
          </a:p>
          <a:p>
            <a:pPr algn="l">
              <a:buFont typeface="+mj-lt"/>
              <a:buAutoNum type="arabicPeriod"/>
            </a:pPr>
            <a:endParaRPr lang="en-US" b="0" i="0" dirty="0">
              <a:effectLst/>
              <a:latin typeface="__fkGroteskNeue_598ab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0" dirty="0">
              <a:effectLst/>
              <a:latin typeface="__fkGroteskNeue_598ab8"/>
            </a:endParaRPr>
          </a:p>
          <a:p>
            <a:pPr marL="0" indent="0" algn="l">
              <a:buFont typeface="+mj-lt"/>
              <a:buNone/>
            </a:pPr>
            <a:endParaRPr lang="en-US" b="1" i="0" dirty="0">
              <a:effectLst/>
              <a:latin typeface="__fkGroteskNeue_598ab8"/>
            </a:endParaRPr>
          </a:p>
          <a:p>
            <a:r>
              <a:rPr lang="en-US" b="1" dirty="0"/>
              <a:t>3. Commitments </a:t>
            </a:r>
            <a:br>
              <a:rPr lang="en-US" dirty="0"/>
            </a:br>
            <a:r>
              <a:rPr lang="en-US" b="0" i="0" dirty="0">
                <a:solidFill>
                  <a:srgbClr val="013F54"/>
                </a:solidFill>
                <a:effectLst/>
                <a:highlight>
                  <a:srgbClr val="FFFFFF"/>
                </a:highlight>
                <a:latin typeface="BNYM_CORPORATE_Akkurat_Pro"/>
              </a:rPr>
              <a:t>Boomers were often free to enjoy their wealth: their children did not need the same support on education costs, and their parents often didn’t live long enough to require expensive care. G</a:t>
            </a:r>
            <a:r>
              <a:rPr lang="en-US" b="0" i="0" dirty="0">
                <a:effectLst/>
                <a:latin typeface="__fkGroteskNeue_598ab8"/>
              </a:rPr>
              <a:t>en X is often referred to as the "sandwich generation," as they may be financially supporting both aging parents and adult children. This dual responsibility can strain their finances and affect their ability to save for retirement.</a:t>
            </a:r>
          </a:p>
          <a:p>
            <a:endParaRPr lang="en-US" b="0" i="0" dirty="0">
              <a:effectLst/>
              <a:latin typeface="__fkGroteskNeue_598ab8"/>
            </a:endParaRPr>
          </a:p>
          <a:p>
            <a:r>
              <a:rPr lang="en-US" b="1" i="0" dirty="0">
                <a:effectLst/>
                <a:latin typeface="__fkGroteskNeue_598ab8"/>
              </a:rPr>
              <a:t>4. Family structures </a:t>
            </a:r>
            <a:br>
              <a:rPr lang="en-US" b="0" i="0" dirty="0">
                <a:effectLst/>
                <a:latin typeface="__fkGroteskNeue_598ab8"/>
              </a:rPr>
            </a:br>
            <a:r>
              <a:rPr lang="en-US" b="0" i="0" dirty="0">
                <a:solidFill>
                  <a:srgbClr val="013F54"/>
                </a:solidFill>
                <a:effectLst/>
                <a:highlight>
                  <a:srgbClr val="FFFFFF"/>
                </a:highlight>
                <a:latin typeface="BNYM_CORPORATE_Akkurat_Pro"/>
              </a:rPr>
              <a:t>Also, the family unit is more fluid for Generation X. Back in 1965, 1 in 10 couples who married that year were divorced by their 10th anniversary. This increased to 1 in 4 couples for those married in 1995 though it has now fallen back to 1 in 5 for those married in 2012</a:t>
            </a:r>
            <a:r>
              <a:rPr lang="en-US" b="0" i="0" baseline="30000" dirty="0">
                <a:solidFill>
                  <a:srgbClr val="013F54"/>
                </a:solidFill>
                <a:effectLst/>
                <a:highlight>
                  <a:srgbClr val="FFFFFF"/>
                </a:highlight>
                <a:latin typeface="BNYM_CORPORATE_Akkurat_Pro"/>
              </a:rPr>
              <a:t>8</a:t>
            </a:r>
            <a:r>
              <a:rPr lang="en-US" b="0" i="0" dirty="0">
                <a:solidFill>
                  <a:srgbClr val="013F54"/>
                </a:solidFill>
                <a:effectLst/>
                <a:highlight>
                  <a:srgbClr val="FFFFFF"/>
                </a:highlight>
                <a:latin typeface="BNYM_CORPORATE_Akkurat_Pro"/>
              </a:rPr>
              <a:t>. This creates complexity – step-families, divorce settlements, multiple properties – with added challenges around inheritance.  inheritance and cash-flow planning needs may well increase.</a:t>
            </a:r>
            <a:br>
              <a:rPr lang="en-US" b="0" i="0" dirty="0">
                <a:solidFill>
                  <a:srgbClr val="013F54"/>
                </a:solidFill>
                <a:effectLst/>
                <a:highlight>
                  <a:srgbClr val="FFFFFF"/>
                </a:highlight>
                <a:latin typeface="BNYM_CORPORATE_Akkurat_Pro"/>
              </a:rPr>
            </a:br>
            <a:br>
              <a:rPr lang="en-US" b="0" i="0" dirty="0">
                <a:solidFill>
                  <a:srgbClr val="013F54"/>
                </a:solidFill>
                <a:effectLst/>
                <a:highlight>
                  <a:srgbClr val="FFFFFF"/>
                </a:highlight>
                <a:latin typeface="BNYM_CORPORATE_Akkurat_Pro"/>
              </a:rPr>
            </a:br>
            <a:br>
              <a:rPr lang="en-US" b="0" i="0" dirty="0">
                <a:solidFill>
                  <a:srgbClr val="013F54"/>
                </a:solidFill>
                <a:effectLst/>
                <a:highlight>
                  <a:srgbClr val="FFFFFF"/>
                </a:highlight>
                <a:latin typeface="BNYM_CORPORATE_Akkurat_Pro"/>
              </a:rPr>
            </a:br>
            <a:r>
              <a:rPr lang="en-US" b="0" i="0" dirty="0">
                <a:solidFill>
                  <a:srgbClr val="013F54"/>
                </a:solidFill>
                <a:effectLst/>
                <a:highlight>
                  <a:srgbClr val="FFFFFF"/>
                </a:highlight>
                <a:latin typeface="BNYM_CORPORATE_Akkurat_Pro"/>
              </a:rPr>
              <a:t>Conclusion: It is clear that Generation X is likely to need more help, perhaps at an earlier stage, to knit together its various income sources and build a coherent plan for retirement. The need to plan holistically and imaginatively to ensure assets are </a:t>
            </a:r>
            <a:r>
              <a:rPr lang="en-US" b="0" i="0" dirty="0" err="1">
                <a:solidFill>
                  <a:srgbClr val="013F54"/>
                </a:solidFill>
                <a:effectLst/>
                <a:highlight>
                  <a:srgbClr val="FFFFFF"/>
                </a:highlight>
                <a:latin typeface="BNYM_CORPORATE_Akkurat_Pro"/>
              </a:rPr>
              <a:t>utilised</a:t>
            </a:r>
            <a:r>
              <a:rPr lang="en-US" b="0" i="0" dirty="0">
                <a:solidFill>
                  <a:srgbClr val="013F54"/>
                </a:solidFill>
                <a:effectLst/>
                <a:highlight>
                  <a:srgbClr val="FFFFFF"/>
                </a:highlight>
                <a:latin typeface="BNYM_CORPORATE_Akkurat_Pro"/>
              </a:rPr>
              <a:t> in the most effective and efficient way will only grow. It represents a golden opportunity for advisers.</a:t>
            </a:r>
            <a:br>
              <a:rPr lang="en-US" b="0" i="0" dirty="0">
                <a:solidFill>
                  <a:srgbClr val="013F54"/>
                </a:solidFill>
                <a:effectLst/>
                <a:highlight>
                  <a:srgbClr val="FFFFFF"/>
                </a:highlight>
                <a:latin typeface="BNYM_CORPORATE_Akkurat_Pro"/>
              </a:rPr>
            </a:br>
            <a:br>
              <a:rPr lang="en-US" b="0" i="0" dirty="0">
                <a:solidFill>
                  <a:srgbClr val="013F54"/>
                </a:solidFill>
                <a:effectLst/>
                <a:highlight>
                  <a:srgbClr val="FFFFFF"/>
                </a:highlight>
                <a:latin typeface="BNYM_CORPORATE_Akkurat_Pro"/>
              </a:rPr>
            </a:br>
            <a:r>
              <a:rPr lang="en-US" dirty="0">
                <a:hlinkClick r:id="rId3"/>
              </a:rPr>
              <a:t>The retirement landscape: boomers versus Gen X - UK - BNY Investments (bnymellonim.com)</a:t>
            </a:r>
            <a:endParaRPr lang="en-US" dirty="0"/>
          </a:p>
          <a:p>
            <a:pPr marL="0" indent="0" algn="l">
              <a:buFont typeface="+mj-lt"/>
              <a:buNone/>
            </a:pP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43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To this date, the FCA has not issued any enforceable rules on retirement advice, however all of it different publications are making it increasingly clear that: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kern="0" dirty="0">
                <a:effectLst/>
                <a:latin typeface="Arial" panose="020B0604020202020204" pitchFamily="34" charset="0"/>
                <a:ea typeface="Aptos" panose="020B0004020202020204" pitchFamily="34" charset="0"/>
                <a:cs typeface="Times New Roman" panose="02020603050405020304" pitchFamily="18" charset="0"/>
              </a:rPr>
              <a:t>The FCA views the retirement income advice market as particularly important as the complexity facing consumers has risen sharply with the growth of Defined Contribution and the introduction of pension freedoms.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kern="0" dirty="0">
                <a:effectLst/>
                <a:latin typeface="Arial" panose="020B0604020202020204" pitchFamily="34" charset="0"/>
                <a:ea typeface="Aptos" panose="020B0004020202020204" pitchFamily="34" charset="0"/>
                <a:cs typeface="Times New Roman" panose="02020603050405020304" pitchFamily="18" charset="0"/>
              </a:rPr>
              <a:t>Strategies used in the accumulation phase of retirement are unlikely to be appropriate for the decumulation stage.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br>
              <a:rPr lang="en-GB" sz="1600" kern="0" dirty="0">
                <a:effectLst/>
                <a:latin typeface="Graphik-Regular"/>
                <a:ea typeface="Aptos" panose="020B0004020202020204" pitchFamily="34" charset="0"/>
                <a:cs typeface="Graphik-Regular"/>
              </a:rPr>
            </a:br>
            <a:r>
              <a:rPr lang="en-GB" sz="1200" kern="0" dirty="0">
                <a:effectLst/>
                <a:latin typeface="Arial" panose="020B0604020202020204" pitchFamily="34" charset="0"/>
                <a:ea typeface="Aptos" panose="020B0004020202020204" pitchFamily="34" charset="0"/>
                <a:cs typeface="Times New Roman" panose="02020603050405020304" pitchFamily="18" charset="0"/>
              </a:rPr>
              <a:t>The Retirement Income Advice Review, published in March of this year is the latest example and yet another step towards encouraging advisers to build a more robust process for suitability specifically aimed at the drawdown stage of an individual’s retirement journey.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800" kern="0" dirty="0">
                <a:effectLst/>
                <a:latin typeface="Graphik-Regular"/>
                <a:ea typeface="Aptos" panose="020B0004020202020204" pitchFamily="34" charset="0"/>
                <a:cs typeface="Graphik-Regular"/>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The FCA carried out this review to effectively understand 3 key things: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GB" sz="1200" kern="0" dirty="0">
                <a:effectLst/>
                <a:latin typeface="Arial" panose="020B0604020202020204" pitchFamily="34" charset="0"/>
                <a:ea typeface="Aptos" panose="020B0004020202020204" pitchFamily="34" charset="0"/>
                <a:cs typeface="Times New Roman" panose="02020603050405020304" pitchFamily="18" charset="0"/>
              </a:rPr>
              <a:t>whether the retirement income advice market as a whole is functioning well;</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GB" sz="1200" kern="0" dirty="0">
                <a:effectLst/>
                <a:latin typeface="Arial" panose="020B0604020202020204" pitchFamily="34" charset="0"/>
                <a:ea typeface="Aptos" panose="020B0004020202020204" pitchFamily="34" charset="0"/>
                <a:cs typeface="Times New Roman" panose="02020603050405020304" pitchFamily="18" charset="0"/>
              </a:rPr>
              <a:t>whether firms’ advice models consider the specific needs of consumers in decumulation; and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200" kern="0" dirty="0">
                <a:effectLst/>
                <a:latin typeface="Arial" panose="020B0604020202020204" pitchFamily="34" charset="0"/>
                <a:ea typeface="Aptos" panose="020B0004020202020204" pitchFamily="34" charset="0"/>
                <a:cs typeface="Times New Roman" panose="02020603050405020304" pitchFamily="18" charset="0"/>
              </a:rPr>
              <a:t>whether consumers are being provided with suitable retirement income advice when accessing their pension savings.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0" dirty="0">
                <a:effectLst/>
                <a:latin typeface="Arial" panose="020B06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GB" sz="1200" dirty="0">
                <a:effectLst/>
                <a:latin typeface="Arial" panose="020B0604020202020204" pitchFamily="34" charset="0"/>
                <a:ea typeface="Aptos" panose="020B0004020202020204" pitchFamily="34" charset="0"/>
              </a:rPr>
              <a:t>This was not a small task and was completed </a:t>
            </a:r>
            <a:r>
              <a:rPr lang="en-US" b="0" i="0" dirty="0">
                <a:solidFill>
                  <a:srgbClr val="475467"/>
                </a:solidFill>
                <a:effectLst/>
                <a:highlight>
                  <a:srgbClr val="FFFFFF"/>
                </a:highlight>
                <a:latin typeface="sofia-pro"/>
              </a:rPr>
              <a:t>nearly five years after the business plan that first proposed it in 2019 due to a combination of changing priorities and covid delays. </a:t>
            </a:r>
            <a:endParaRPr lang="en-GB" sz="1200" dirty="0">
              <a:effectLst/>
              <a:latin typeface="Arial" panose="020B0604020202020204" pitchFamily="34" charset="0"/>
              <a:ea typeface="Aptos" panose="020B0004020202020204" pitchFamily="34" charset="0"/>
            </a:endParaRPr>
          </a:p>
          <a:p>
            <a:pPr algn="just"/>
            <a:endParaRPr lang="en-GB" sz="1200" dirty="0">
              <a:effectLst/>
              <a:latin typeface="Arial" panose="020B0604020202020204" pitchFamily="34" charset="0"/>
              <a:ea typeface="Aptos" panose="020B0004020202020204" pitchFamily="34" charset="0"/>
            </a:endParaRPr>
          </a:p>
          <a:p>
            <a:pPr algn="just"/>
            <a:r>
              <a:rPr lang="en-GB" sz="1200" dirty="0">
                <a:effectLst/>
                <a:latin typeface="Arial" panose="020B0604020202020204" pitchFamily="34" charset="0"/>
                <a:ea typeface="Aptos" panose="020B0004020202020204" pitchFamily="34" charset="0"/>
              </a:rPr>
              <a:t>In June of 2023, the FCA sent out an initial survey to 1,275 adviser firms. Out of the 1,275, they 997 firms responded to the FCA’s 87 questions while an additional 24 firms picked by the FCA had to submit client files for review. The findings were summarised in a 53 </a:t>
            </a:r>
            <a:r>
              <a:rPr lang="en-GB" sz="1200" dirty="0" err="1">
                <a:effectLst/>
                <a:latin typeface="Arial" panose="020B0604020202020204" pitchFamily="34" charset="0"/>
                <a:ea typeface="Aptos" panose="020B0004020202020204" pitchFamily="34" charset="0"/>
              </a:rPr>
              <a:t>pg</a:t>
            </a:r>
            <a:r>
              <a:rPr lang="en-GB" sz="1200" dirty="0">
                <a:effectLst/>
                <a:latin typeface="Arial" panose="020B0604020202020204" pitchFamily="34" charset="0"/>
                <a:ea typeface="Aptos" panose="020B0004020202020204" pitchFamily="34" charset="0"/>
              </a:rPr>
              <a:t> document. </a:t>
            </a:r>
            <a:endParaRPr lang="en-GB" sz="1200" dirty="0">
              <a:effectLst/>
              <a:latin typeface="Times New Roman" panose="02020603050405020304" pitchFamily="18" charset="0"/>
              <a:ea typeface="Times New Roman" panose="02020603050405020304" pitchFamily="18" charset="0"/>
            </a:endParaRPr>
          </a:p>
          <a:p>
            <a:pPr algn="just"/>
            <a:r>
              <a:rPr lang="en-GB" sz="1200" dirty="0">
                <a:effectLst/>
                <a:latin typeface="Arial" panose="020B0604020202020204" pitchFamily="34" charset="0"/>
                <a:ea typeface="Aptos" panose="020B0004020202020204" pitchFamily="34"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Aptos" panose="020B0004020202020204" pitchFamily="34" charset="0"/>
              </a:rPr>
              <a:t>The FCA’s overall verdict was that there were no systemic issues, nor were there widespread problems with retirement advice. However what they did find is that across different pockets, there were some firms were falling short of FCA expectations. </a:t>
            </a:r>
          </a:p>
          <a:p>
            <a:endParaRPr lang="en-GB" sz="1200" dirty="0">
              <a:effectLst/>
              <a:latin typeface="Arial" panose="020B0604020202020204" pitchFamily="34" charset="0"/>
              <a:ea typeface="Aptos" panose="020B0004020202020204" pitchFamily="34" charset="0"/>
            </a:endParaRPr>
          </a:p>
          <a:p>
            <a:r>
              <a:rPr lang="en-GB" sz="1200" dirty="0">
                <a:effectLst/>
                <a:latin typeface="Arial" panose="020B0604020202020204" pitchFamily="34" charset="0"/>
                <a:ea typeface="Aptos" panose="020B0004020202020204" pitchFamily="34" charset="0"/>
              </a:rPr>
              <a:t>In the next three slides, we explore 3 our of the 5 areas of concern which more directly relates to considerations around providing investment advice given in </a:t>
            </a:r>
            <a:r>
              <a:rPr lang="en-GB" sz="1200" dirty="0" err="1">
                <a:effectLst/>
                <a:latin typeface="Arial" panose="020B0604020202020204" pitchFamily="34" charset="0"/>
                <a:ea typeface="Aptos" panose="020B0004020202020204" pitchFamily="34" charset="0"/>
              </a:rPr>
              <a:t>retirmenent</a:t>
            </a:r>
            <a:r>
              <a:rPr lang="en-GB" sz="1200" dirty="0">
                <a:effectLst/>
                <a:latin typeface="Arial" panose="020B0604020202020204" pitchFamily="34" charset="0"/>
                <a:ea typeface="Aptos" panose="020B0004020202020204" pitchFamily="34" charset="0"/>
              </a:rPr>
              <a:t>/decumulation.  </a:t>
            </a:r>
            <a:r>
              <a:rPr lang="en-GB" sz="1200" dirty="0">
                <a:effectLst/>
                <a:latin typeface="Times New Roman" panose="02020603050405020304" pitchFamily="18" charset="0"/>
                <a:ea typeface="Aptos" panose="020B0004020202020204" pitchFamily="34" charset="0"/>
              </a:rPr>
              <a:t> </a:t>
            </a:r>
          </a:p>
          <a:p>
            <a:r>
              <a:rPr lang="en-GB" sz="1200" dirty="0">
                <a:effectLst/>
                <a:latin typeface="Arial" panose="020B0604020202020204" pitchFamily="34" charset="0"/>
                <a:ea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dirty="0">
                <a:effectLst/>
                <a:latin typeface="Arial" panose="020B0604020202020204" pitchFamily="34" charset="0"/>
                <a:ea typeface="Aptos" panose="020B0004020202020204" pitchFamily="34" charset="0"/>
              </a:rPr>
              <a:t>The 87 questions looked for input on a wide range of areas. From an investment perspective, the FCA was keen to understand firm’s processes and procedures around risk alignment and investment suitability and income-withdrawal strategies for clients drawing on pension assets.</a:t>
            </a:r>
            <a:endParaRPr lang="en-GB"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56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D44A-4769-BB3F-28B0-2ECA78DAA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5C36B-B5F8-3ED6-1B2A-94D870B4C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8A5A-CFEC-4A09-5B25-C2E5843DB330}"/>
              </a:ext>
            </a:extLst>
          </p:cNvPr>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The FCA found that in some instances, </a:t>
            </a:r>
            <a:r>
              <a:rPr lang="en-US" sz="1200" i="1" dirty="0">
                <a:solidFill>
                  <a:srgbClr val="000000"/>
                </a:solidFill>
                <a:latin typeface="Arial" panose="020B0604020202020204"/>
              </a:rPr>
              <a:t>the approach to determining income withdrawals was applied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dirty="0">
                <a:solidFill>
                  <a:srgbClr val="000000"/>
                </a:solidFill>
                <a:latin typeface="Arial" panose="020B0604020202020204"/>
              </a:rPr>
              <a:t>without taking account of individual circumstances, or based on methods and assumptions that were not justified or recorded. </a:t>
            </a:r>
            <a:br>
              <a:rPr lang="en-US" sz="1200" i="1" dirty="0">
                <a:solidFill>
                  <a:srgbClr val="000000"/>
                </a:solidFill>
                <a:latin typeface="Arial" panose="020B0604020202020204"/>
              </a:rPr>
            </a:br>
            <a:br>
              <a:rPr lang="en-US" sz="1200" i="1" dirty="0">
                <a:solidFill>
                  <a:srgbClr val="000000"/>
                </a:solidFill>
                <a:latin typeface="Arial" panose="020B0604020202020204"/>
              </a:rPr>
            </a:br>
            <a:r>
              <a:rPr lang="en-US" dirty="0"/>
              <a:t>Firms generally use cashflow modelling (CFM) or a specific percentage withdrawal ‘guide’ rate to help show customers the income they might be able to draw sustainably throughout their life.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FCA does not outline which methodology should be used, however what it does make clear is that the adviser should adopt a reasonable approach that is adequately tailored to the customer’s circumstances and objectives while illustrating the longevity of income in a variety of scenarios so stress testing income sustainability. </a:t>
            </a: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en-US" dirty="0"/>
            </a:br>
            <a:r>
              <a:rPr lang="en-US" dirty="0"/>
              <a:t>Reading between the lines, it would appear that the FCA sees CFM as a stronger option. For instance, it is unlikely, that using the same standard rate for customers with significant age differences would lead to outcomes that meet their needs without at least testing outputs with the aid of CFM.</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While the use of CFM tools may lead to better outcomes for customers, firms should ensure they use reasonable and justifiable underlying assumptions otherwise customers risk withdrawing too much or too little income.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There are 2 types of CFM approaches in use, deterministic or stochastic.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Deterministic models use assumptions which do not vary, like a future growth projection.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Stochastic models allow for variability and produce a range of possible outcomes based on a statistical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Irrespective of the approach, firms should ensure that the underlying assumptions or parameters used in CFM are reasonable and reviewed regularly to ensure they remain appropriate.</a:t>
            </a:r>
            <a:br>
              <a:rPr lang="en-US" dirty="0"/>
            </a:br>
            <a:br>
              <a:rPr lang="en-US" dirty="0"/>
            </a:br>
            <a:r>
              <a:rPr lang="en-US" dirty="0"/>
              <a:t>Other things the FCA mentioned as examples of good risk-profiling practices: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Evidence the research carried out to decide which withdrawal strategy to use.</a:t>
            </a:r>
          </a:p>
          <a:p>
            <a:pPr marR="0" lvl="0" algn="l"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Ensure the tools and assumptions used are reviewed and stress-tested as market condition evolve.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Have a detailed CRP with clear parameters for advisers, while allowing some flexibility dependent on customer need.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dirty="0">
              <a:solidFill>
                <a:schemeClr val="bg1"/>
              </a:solidFill>
              <a:latin typeface="Arial" panose="020B0604020202020204"/>
            </a:endParaRPr>
          </a:p>
          <a:p>
            <a:pPr marL="285750" indent="-285750">
              <a:buFont typeface="Wingdings" panose="05000000000000000000" pitchFamily="2" charset="2"/>
              <a:buChar char="ü"/>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Provide guidance on how to demonstrate the outputs in a clear way to customers.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F85FB696-0E26-D744-4B8B-CD0A7924A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8E770-5918-4252-A044-BB1EBBC18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244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2.sv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58.xml"/><Relationship Id="rId4" Type="http://schemas.openxmlformats.org/officeDocument/2006/relationships/image" Target="../media/image2.svg"/></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6.xml"/><Relationship Id="rId1" Type="http://schemas.openxmlformats.org/officeDocument/2006/relationships/tags" Target="../tags/tag68.xml"/><Relationship Id="rId4" Type="http://schemas.openxmlformats.org/officeDocument/2006/relationships/image" Target="../media/image11.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6.xml"/><Relationship Id="rId1" Type="http://schemas.openxmlformats.org/officeDocument/2006/relationships/tags" Target="../tags/tag69.xml"/><Relationship Id="rId4" Type="http://schemas.openxmlformats.org/officeDocument/2006/relationships/image" Target="../media/image11.sv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79.xml"/><Relationship Id="rId4" Type="http://schemas.openxmlformats.org/officeDocument/2006/relationships/image" Target="../media/image11.sv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89.xml"/><Relationship Id="rId4" Type="http://schemas.openxmlformats.org/officeDocument/2006/relationships/image" Target="../media/image11.sv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90.xml"/><Relationship Id="rId4" Type="http://schemas.openxmlformats.org/officeDocument/2006/relationships/image" Target="../media/image11.sv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svg"/></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9.xml"/><Relationship Id="rId1" Type="http://schemas.openxmlformats.org/officeDocument/2006/relationships/tags" Target="../tags/tag100.xml"/><Relationship Id="rId4" Type="http://schemas.openxmlformats.org/officeDocument/2006/relationships/image" Target="../media/image13.sv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9.xml"/><Relationship Id="rId1" Type="http://schemas.openxmlformats.org/officeDocument/2006/relationships/tags" Target="../tags/tag101.xml"/><Relationship Id="rId4" Type="http://schemas.openxmlformats.org/officeDocument/2006/relationships/image" Target="../media/image13.svg"/></Relationships>
</file>

<file path=ppt/slideLayouts/_rels/slideLayout33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0.xml"/><Relationship Id="rId1" Type="http://schemas.openxmlformats.org/officeDocument/2006/relationships/tags" Target="../tags/tag111.xml"/><Relationship Id="rId4" Type="http://schemas.openxmlformats.org/officeDocument/2006/relationships/image" Target="../media/image11.svg"/></Relationships>
</file>

<file path=ppt/slideLayouts/_rels/slideLayout37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1.xml"/><Relationship Id="rId1" Type="http://schemas.openxmlformats.org/officeDocument/2006/relationships/tags" Target="../tags/tag121.xml"/><Relationship Id="rId4" Type="http://schemas.openxmlformats.org/officeDocument/2006/relationships/image" Target="../media/image11.svg"/></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1.xml"/><Relationship Id="rId1" Type="http://schemas.openxmlformats.org/officeDocument/2006/relationships/tags" Target="../tags/tag122.xml"/><Relationship Id="rId4" Type="http://schemas.openxmlformats.org/officeDocument/2006/relationships/image" Target="../media/image11.svg"/></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4.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2.sv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image" Target="../media/image7.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r>
              <a:rPr lang="en-US"/>
              <a:t>Optional footer</a:t>
            </a:r>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288900"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dirty="0"/>
              <a:t>Presenter name </a:t>
            </a:r>
          </a:p>
          <a:p>
            <a:pPr lvl="1"/>
            <a:r>
              <a:rPr lang="en-US" dirty="0"/>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4710883"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800" spc="0"/>
            </a:lvl3pPr>
            <a:lvl4pPr>
              <a:spcBef>
                <a:spcPts val="0"/>
              </a:spcBef>
              <a:defRPr sz="800" spc="0"/>
            </a:lvl4pPr>
            <a:lvl5pPr>
              <a:spcBef>
                <a:spcPts val="0"/>
              </a:spcBef>
              <a:defRPr sz="8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vz_logo">
            <a:extLst>
              <a:ext uri="{FF2B5EF4-FFF2-40B4-BE49-F238E27FC236}">
                <a16:creationId xmlns:a16="http://schemas.microsoft.com/office/drawing/2014/main" id="{0C64BD57-3F29-4CF5-A89E-8814C2379BD6}"/>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982923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dirty="0"/>
              <a:t>Click box to paste in table from Excel</a:t>
            </a:r>
            <a:endParaRPr lang="en-GB" dirty="0"/>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526B5688-D42A-45FB-B3CA-010D9157EB38}" type="slidenum">
              <a:rPr lang="en-US" smtClean="0"/>
              <a:t>‹#›</a:t>
            </a:fld>
            <a:endParaRPr lang="en-US"/>
          </a:p>
        </p:txBody>
      </p:sp>
    </p:spTree>
    <p:extLst>
      <p:ext uri="{BB962C8B-B14F-4D97-AF65-F5344CB8AC3E}">
        <p14:creationId xmlns:p14="http://schemas.microsoft.com/office/powerpoint/2010/main" val="39047114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076B6C31-FD4F-4AF1-BFCC-86EFB3B0B8A4}" type="slidenum">
              <a:rPr lang="en-US" smtClean="0"/>
              <a:t>‹#›</a:t>
            </a:fld>
            <a:endParaRPr lang="en-US"/>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41670007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7" name="solid_bg">
            <a:extLst>
              <a:ext uri="{FF2B5EF4-FFF2-40B4-BE49-F238E27FC236}">
                <a16:creationId xmlns:a16="http://schemas.microsoft.com/office/drawing/2014/main" id="{E5F17FF8-541C-49DD-A25A-E180B7681B86}"/>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80B0ABE3-E657-4356-AF7A-982F7AA04C16}"/>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7B9160A9-8E40-43A2-86C8-A3E5804EE646}"/>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0" name="Footer Placeholder 8">
            <a:extLst>
              <a:ext uri="{FF2B5EF4-FFF2-40B4-BE49-F238E27FC236}">
                <a16:creationId xmlns:a16="http://schemas.microsoft.com/office/drawing/2014/main" id="{22C615AF-37E1-4544-8938-A6036672C69E}"/>
              </a:ext>
            </a:extLst>
          </p:cNvPr>
          <p:cNvSpPr>
            <a:spLocks noGrp="1"/>
          </p:cNvSpPr>
          <p:nvPr>
            <p:ph type="ftr" sz="quarter" idx="19"/>
          </p:nvPr>
        </p:nvSpPr>
        <p:spPr>
          <a:xfrm>
            <a:off x="288900" y="4833894"/>
            <a:ext cx="5900763" cy="136525"/>
          </a:xfrm>
        </p:spPr>
        <p:txBody>
          <a:bodyPr lIns="0" rIns="0" bIns="0" anchor="ctr"/>
          <a:lstStyle>
            <a:lvl1pPr>
              <a:defRPr sz="800"/>
            </a:lvl1pPr>
          </a:lstStyle>
          <a:p>
            <a:endParaRPr lang="en-GB"/>
          </a:p>
        </p:txBody>
      </p:sp>
      <p:sp>
        <p:nvSpPr>
          <p:cNvPr id="19" name="Presenter Name">
            <a:extLst>
              <a:ext uri="{FF2B5EF4-FFF2-40B4-BE49-F238E27FC236}">
                <a16:creationId xmlns:a16="http://schemas.microsoft.com/office/drawing/2014/main" id="{B429C8AC-5DA6-4427-BBFC-1E6235DFBE74}"/>
              </a:ext>
            </a:extLst>
          </p:cNvPr>
          <p:cNvSpPr>
            <a:spLocks noGrp="1"/>
          </p:cNvSpPr>
          <p:nvPr>
            <p:ph type="body" sz="quarter" idx="18" hasCustomPrompt="1"/>
          </p:nvPr>
        </p:nvSpPr>
        <p:spPr>
          <a:xfrm>
            <a:off x="288900" y="3361500"/>
            <a:ext cx="2664619" cy="1238890"/>
          </a:xfrm>
        </p:spPr>
        <p:txBody>
          <a:bodyPr wrap="square" lIns="0" rIns="0" bIns="0" anchor="b" anchorCtr="0">
            <a:noAutofit/>
          </a:bodyPr>
          <a:lstStyle>
            <a:lvl1pPr>
              <a:spcBef>
                <a:spcPts val="675"/>
              </a:spcBef>
              <a:defRPr sz="1200" b="1" spc="0" baseline="0">
                <a:solidFill>
                  <a:schemeClr val="tx2"/>
                </a:solidFill>
                <a:latin typeface="+mj-lt"/>
              </a:defRPr>
            </a:lvl1pPr>
            <a:lvl2pPr marL="0" indent="0">
              <a:spcBef>
                <a:spcPts val="0"/>
              </a:spcBef>
              <a:buNone/>
              <a:defRPr sz="1200" spc="0" baseline="0">
                <a:solidFill>
                  <a:schemeClr val="tx2"/>
                </a:solidFill>
              </a:defRPr>
            </a:lvl2pPr>
          </a:lstStyle>
          <a:p>
            <a:r>
              <a:rPr lang="en-US" dirty="0"/>
              <a:t>Presenter name </a:t>
            </a:r>
          </a:p>
          <a:p>
            <a:pPr lvl="1"/>
            <a:r>
              <a:rPr lang="en-US" dirty="0"/>
              <a:t>Presenter title</a:t>
            </a:r>
          </a:p>
        </p:txBody>
      </p:sp>
      <p:pic>
        <p:nvPicPr>
          <p:cNvPr id="3" name="ivz_logo">
            <a:extLst>
              <a:ext uri="{FF2B5EF4-FFF2-40B4-BE49-F238E27FC236}">
                <a16:creationId xmlns:a16="http://schemas.microsoft.com/office/drawing/2014/main" id="{9E6ADB8D-5CA5-4D18-B307-75BF524B5792}"/>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9861962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Slide legal">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endParaRPr lang="en-GB"/>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6189663"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dirty="0"/>
              <a:t>Presenter name </a:t>
            </a:r>
          </a:p>
          <a:p>
            <a:pPr lvl="1"/>
            <a:r>
              <a:rPr lang="en-US" dirty="0"/>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288900"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900" spc="0"/>
            </a:lvl3pPr>
            <a:lvl4pPr>
              <a:spcBef>
                <a:spcPts val="0"/>
              </a:spcBef>
              <a:defRPr sz="825" spc="0"/>
            </a:lvl4pPr>
            <a:lvl5pPr>
              <a:spcBef>
                <a:spcPts val="0"/>
              </a:spcBef>
              <a:defRPr sz="825"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vz_logo">
            <a:extLst>
              <a:ext uri="{FF2B5EF4-FFF2-40B4-BE49-F238E27FC236}">
                <a16:creationId xmlns:a16="http://schemas.microsoft.com/office/drawing/2014/main" id="{65265686-E129-4F98-A55D-C85538BD7E56}"/>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8397447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E7FC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84198CB8-B91C-4020-BF2E-010C47F51F9F}"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35135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endParaRPr lang="en-US" dirty="0"/>
          </a:p>
        </p:txBody>
      </p:sp>
    </p:spTree>
    <p:extLst>
      <p:ext uri="{BB962C8B-B14F-4D97-AF65-F5344CB8AC3E}">
        <p14:creationId xmlns:p14="http://schemas.microsoft.com/office/powerpoint/2010/main" val="39318519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ivider">
    <p:bg>
      <p:bgPr>
        <a:solidFill>
          <a:srgbClr val="E7FCFF"/>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84198CB8-B91C-4020-BF2E-010C47F51F9F}" type="slidenum">
              <a:rPr lang="en-GB" smtClean="0"/>
              <a:t>‹#›</a:t>
            </a:fld>
            <a:endParaRPr lang="en-GB"/>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10677620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endParaRPr lang="en-GB"/>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3070518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6508968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707156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62351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9152591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2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2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endParaRPr lang="en-GB"/>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Tree>
    <p:extLst>
      <p:ext uri="{BB962C8B-B14F-4D97-AF65-F5344CB8AC3E}">
        <p14:creationId xmlns:p14="http://schemas.microsoft.com/office/powerpoint/2010/main" val="869388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dirty="0"/>
              <a:t>Click box to paste in table from Excel</a:t>
            </a:r>
            <a:endParaRPr lang="en-GB" dirty="0"/>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84198CB8-B91C-4020-BF2E-010C47F51F9F}" type="slidenum">
              <a:rPr lang="en-GB" smtClean="0"/>
              <a:t>‹#›</a:t>
            </a:fld>
            <a:endParaRPr lang="en-GB"/>
          </a:p>
        </p:txBody>
      </p:sp>
    </p:spTree>
    <p:extLst>
      <p:ext uri="{BB962C8B-B14F-4D97-AF65-F5344CB8AC3E}">
        <p14:creationId xmlns:p14="http://schemas.microsoft.com/office/powerpoint/2010/main" val="19447833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830423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6165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010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200" spc="0"/>
            </a:lvl3pPr>
            <a:lvl4pPr>
              <a:defRPr sz="1200" spc="0"/>
            </a:lvl4pPr>
            <a:lvl5pPr>
              <a:defRPr sz="12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9425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197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316348"/>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endParaRPr lang="en-GB"/>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1916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endParaRPr lang="en-GB"/>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96845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8438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4022436708"/>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endParaRPr lang="en-US" dirty="0"/>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90338"/>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3124492873"/>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2" name="Text Placeholder 1"/>
          <p:cNvSpPr>
            <a:spLocks noGrp="1"/>
          </p:cNvSpPr>
          <p:nvPr>
            <p:ph type="body" sz="quarter" idx="45"/>
          </p:nvPr>
        </p:nvSpPr>
        <p:spPr>
          <a:xfrm>
            <a:off x="288900"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7310"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4823"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3115859940"/>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dirty="0"/>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0470732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2843874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endParaRPr lang="en-GB"/>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84198CB8-B91C-4020-BF2E-010C47F51F9F}" type="slidenum">
              <a:rPr lang="en-GB" smtClean="0"/>
              <a:t>‹#›</a:t>
            </a:fld>
            <a:endParaRPr lang="en-GB"/>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41013098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dirty="0"/>
              <a:t>Invesco department </a:t>
            </a:r>
          </a:p>
          <a:p>
            <a:pPr lvl="1"/>
            <a:r>
              <a:rPr lang="en-US" dirty="0"/>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endParaRPr lang="en-GB"/>
          </a:p>
        </p:txBody>
      </p:sp>
      <p:pic>
        <p:nvPicPr>
          <p:cNvPr id="4" name="ivz_logo">
            <a:extLst>
              <a:ext uri="{FF2B5EF4-FFF2-40B4-BE49-F238E27FC236}">
                <a16:creationId xmlns:a16="http://schemas.microsoft.com/office/drawing/2014/main" id="{4B83974F-D6F1-425B-8994-14B6529F676D}"/>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112456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dirty="0"/>
              <a:t>Master title style</a:t>
            </a:r>
          </a:p>
        </p:txBody>
      </p:sp>
      <p:pic>
        <p:nvPicPr>
          <p:cNvPr id="5" name="ivz_logo">
            <a:extLst>
              <a:ext uri="{FF2B5EF4-FFF2-40B4-BE49-F238E27FC236}">
                <a16:creationId xmlns:a16="http://schemas.microsoft.com/office/drawing/2014/main" id="{610F8D4F-CD73-4045-AE54-46489EFBCCED}"/>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2165845812"/>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editorial">
    <p:bg>
      <p:bgRef idx="1001">
        <a:schemeClr val="bg2"/>
      </p:bgRef>
    </p:bg>
    <p:spTree>
      <p:nvGrpSpPr>
        <p:cNvPr id="1" name=""/>
        <p:cNvGrpSpPr/>
        <p:nvPr/>
      </p:nvGrpSpPr>
      <p:grpSpPr>
        <a:xfrm>
          <a:off x="0" y="0"/>
          <a:ext cx="0" cy="0"/>
          <a:chOff x="0" y="0"/>
          <a:chExt cx="0" cy="0"/>
        </a:xfrm>
      </p:grpSpPr>
      <p:sp>
        <p:nvSpPr>
          <p:cNvPr id="13" name="solid_bg">
            <a:extLst>
              <a:ext uri="{FF2B5EF4-FFF2-40B4-BE49-F238E27FC236}">
                <a16:creationId xmlns:a16="http://schemas.microsoft.com/office/drawing/2014/main" id="{CB557A8C-835E-42A5-B7BE-C4579D980C1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80B0ABE3-E657-4356-AF7A-982F7AA04C16}"/>
              </a:ext>
            </a:extLst>
          </p:cNvPr>
          <p:cNvSpPr>
            <a:spLocks noGrp="1"/>
          </p:cNvSpPr>
          <p:nvPr>
            <p:ph type="title"/>
          </p:nvPr>
        </p:nvSpPr>
        <p:spPr>
          <a:xfrm>
            <a:off x="288900" y="1023914"/>
            <a:ext cx="8568929" cy="2273323"/>
          </a:xfrm>
        </p:spPr>
        <p:txBody>
          <a:bodyPr lIns="0" rIns="0" bIns="0" anchor="t" anchorCtr="0"/>
          <a:lstStyle>
            <a:lvl1pPr>
              <a:lnSpc>
                <a:spcPct val="92000"/>
              </a:lnSpc>
              <a:defRPr sz="3300">
                <a:solidFill>
                  <a:schemeClr val="tx1"/>
                </a:solidFill>
              </a:defRPr>
            </a:lvl1pPr>
          </a:lstStyle>
          <a:p>
            <a:r>
              <a:rPr lang="en-US"/>
              <a:t>Click to edit Master title style</a:t>
            </a:r>
            <a:endParaRPr lang="en-US" dirty="0"/>
          </a:p>
        </p:txBody>
      </p:sp>
      <p:sp>
        <p:nvSpPr>
          <p:cNvPr id="20" name="Footer Placeholder 8">
            <a:extLst>
              <a:ext uri="{FF2B5EF4-FFF2-40B4-BE49-F238E27FC236}">
                <a16:creationId xmlns:a16="http://schemas.microsoft.com/office/drawing/2014/main" id="{22C615AF-37E1-4544-8938-A6036672C69E}"/>
              </a:ext>
            </a:extLst>
          </p:cNvPr>
          <p:cNvSpPr>
            <a:spLocks noGrp="1"/>
          </p:cNvSpPr>
          <p:nvPr>
            <p:ph type="ftr" sz="quarter" idx="19"/>
          </p:nvPr>
        </p:nvSpPr>
        <p:spPr>
          <a:xfrm>
            <a:off x="288900" y="4828510"/>
            <a:ext cx="5902923" cy="136525"/>
          </a:xfrm>
        </p:spPr>
        <p:txBody>
          <a:bodyPr lIns="0" rIns="0" bIns="0" anchor="ctr"/>
          <a:lstStyle/>
          <a:p>
            <a:endParaRPr lang="en-GB"/>
          </a:p>
        </p:txBody>
      </p:sp>
      <p:sp>
        <p:nvSpPr>
          <p:cNvPr id="18" name="Presenter Name">
            <a:extLst>
              <a:ext uri="{FF2B5EF4-FFF2-40B4-BE49-F238E27FC236}">
                <a16:creationId xmlns:a16="http://schemas.microsoft.com/office/drawing/2014/main" id="{BFCF1E68-A185-43EE-8A89-733E01BBDA47}"/>
              </a:ext>
            </a:extLst>
          </p:cNvPr>
          <p:cNvSpPr>
            <a:spLocks noGrp="1"/>
          </p:cNvSpPr>
          <p:nvPr>
            <p:ph type="body" sz="quarter" idx="18" hasCustomPrompt="1"/>
          </p:nvPr>
        </p:nvSpPr>
        <p:spPr>
          <a:xfrm>
            <a:off x="291046" y="4050000"/>
            <a:ext cx="1262720" cy="648812"/>
          </a:xfrm>
        </p:spPr>
        <p:txBody>
          <a:bodyPr wrap="square" lIns="0" rIns="0" bIns="0" anchor="t" anchorCtr="0">
            <a:noAutofit/>
          </a:bodyPr>
          <a:lstStyle>
            <a:lvl1pPr eaLnBrk="0">
              <a:lnSpc>
                <a:spcPct val="100000"/>
              </a:lnSpc>
              <a:spcBef>
                <a:spcPts val="0"/>
              </a:spcBef>
              <a:defRPr sz="900" b="0" spc="0" baseline="0">
                <a:solidFill>
                  <a:schemeClr val="tx1"/>
                </a:solidFill>
                <a:latin typeface="Graphik Semibold" panose="020B0703030202060203" pitchFamily="34" charset="0"/>
              </a:defRPr>
            </a:lvl1pPr>
            <a:lvl2pPr marL="0" indent="0">
              <a:lnSpc>
                <a:spcPct val="100000"/>
              </a:lnSpc>
              <a:spcBef>
                <a:spcPts val="0"/>
              </a:spcBef>
              <a:buNone/>
              <a:defRPr sz="900" b="0" spc="0" baseline="0">
                <a:solidFill>
                  <a:schemeClr val="tx1"/>
                </a:solidFill>
              </a:defRPr>
            </a:lvl2pPr>
            <a:lvl3pPr marL="0" indent="0">
              <a:lnSpc>
                <a:spcPct val="100000"/>
              </a:lnSpc>
              <a:spcBef>
                <a:spcPts val="0"/>
              </a:spcBef>
              <a:buNone/>
              <a:defRPr sz="900" spc="0">
                <a:solidFill>
                  <a:schemeClr val="tx1">
                    <a:lumMod val="50000"/>
                    <a:lumOff val="50000"/>
                  </a:schemeClr>
                </a:solidFill>
              </a:defRPr>
            </a:lvl3pPr>
          </a:lstStyle>
          <a:p>
            <a:r>
              <a:rPr lang="en-US" dirty="0"/>
              <a:t>Title here  </a:t>
            </a:r>
          </a:p>
          <a:p>
            <a:pPr lvl="1"/>
            <a:r>
              <a:rPr lang="en-GB" dirty="0"/>
              <a:t>Content description can span over two lines </a:t>
            </a:r>
          </a:p>
          <a:p>
            <a:pPr lvl="2"/>
            <a:r>
              <a:rPr lang="en-GB" dirty="0"/>
              <a:t>Page 00</a:t>
            </a:r>
          </a:p>
        </p:txBody>
      </p:sp>
      <p:sp>
        <p:nvSpPr>
          <p:cNvPr id="21" name="circle1">
            <a:extLst>
              <a:ext uri="{FF2B5EF4-FFF2-40B4-BE49-F238E27FC236}">
                <a16:creationId xmlns:a16="http://schemas.microsoft.com/office/drawing/2014/main" id="{BCF3840A-3E36-48F9-891F-2A2C286B2CB6}"/>
              </a:ext>
            </a:extLst>
          </p:cNvPr>
          <p:cNvSpPr>
            <a:spLocks noGrp="1"/>
          </p:cNvSpPr>
          <p:nvPr>
            <p:ph type="body" sz="quarter" idx="20" hasCustomPrompt="1"/>
          </p:nvPr>
        </p:nvSpPr>
        <p:spPr>
          <a:xfrm>
            <a:off x="291046" y="3616278"/>
            <a:ext cx="288900" cy="288900"/>
          </a:xfrm>
          <a:prstGeom prst="ellipse">
            <a:avLst/>
          </a:prstGeom>
          <a:solidFill>
            <a:srgbClr val="FF4632"/>
          </a:solidFill>
        </p:spPr>
        <p:txBody>
          <a:bodyPr wrap="square" lIns="0" rIns="0" bIns="0" anchor="ctr" anchorCtr="0">
            <a:noAutofit/>
          </a:bodyPr>
          <a:lstStyle>
            <a:lvl1pPr algn="ctr" eaLnBrk="0">
              <a:spcBef>
                <a:spcPts val="675"/>
              </a:spcBef>
              <a:defRPr sz="900" b="0" spc="0" baseline="0">
                <a:solidFill>
                  <a:schemeClr val="tx1"/>
                </a:solidFill>
                <a:latin typeface="Graphik Semibold" panose="020B0703030202060203" pitchFamily="34" charset="0"/>
              </a:defRPr>
            </a:lvl1pPr>
            <a:lvl2pPr marL="0" indent="0">
              <a:spcBef>
                <a:spcPts val="0"/>
              </a:spcBef>
              <a:buNone/>
              <a:defRPr sz="675" b="0" baseline="0">
                <a:solidFill>
                  <a:schemeClr val="tx1"/>
                </a:solidFill>
              </a:defRPr>
            </a:lvl2pPr>
            <a:lvl3pPr marL="0" indent="0">
              <a:spcBef>
                <a:spcPts val="0"/>
              </a:spcBef>
              <a:buNone/>
              <a:defRPr>
                <a:solidFill>
                  <a:schemeClr val="tx1">
                    <a:lumMod val="50000"/>
                    <a:lumOff val="50000"/>
                  </a:schemeClr>
                </a:solidFill>
              </a:defRPr>
            </a:lvl3pPr>
          </a:lstStyle>
          <a:p>
            <a:r>
              <a:rPr lang="en-GB" dirty="0"/>
              <a:t>0</a:t>
            </a:r>
          </a:p>
        </p:txBody>
      </p:sp>
      <p:cxnSp>
        <p:nvCxnSpPr>
          <p:cNvPr id="9" name="Straight Connector 8">
            <a:extLst>
              <a:ext uri="{FF2B5EF4-FFF2-40B4-BE49-F238E27FC236}">
                <a16:creationId xmlns:a16="http://schemas.microsoft.com/office/drawing/2014/main" id="{74804212-161D-4ABB-89D4-DE8431CF3A41}"/>
              </a:ext>
            </a:extLst>
          </p:cNvPr>
          <p:cNvCxnSpPr>
            <a:cxnSpLocks/>
          </p:cNvCxnSpPr>
          <p:nvPr/>
        </p:nvCxnSpPr>
        <p:spPr>
          <a:xfrm>
            <a:off x="1614488" y="3616278"/>
            <a:ext cx="0" cy="9557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Presenter Name">
            <a:extLst>
              <a:ext uri="{FF2B5EF4-FFF2-40B4-BE49-F238E27FC236}">
                <a16:creationId xmlns:a16="http://schemas.microsoft.com/office/drawing/2014/main" id="{74168AF6-DA43-4D10-994E-B4D0A9763880}"/>
              </a:ext>
            </a:extLst>
          </p:cNvPr>
          <p:cNvSpPr>
            <a:spLocks noGrp="1"/>
          </p:cNvSpPr>
          <p:nvPr>
            <p:ph type="body" sz="quarter" idx="21" hasCustomPrompt="1"/>
          </p:nvPr>
        </p:nvSpPr>
        <p:spPr>
          <a:xfrm>
            <a:off x="1757896" y="4050000"/>
            <a:ext cx="1262720" cy="648812"/>
          </a:xfrm>
        </p:spPr>
        <p:txBody>
          <a:bodyPr wrap="square" lIns="0" rIns="0" bIns="0" anchor="t" anchorCtr="0">
            <a:noAutofit/>
          </a:bodyPr>
          <a:lstStyle>
            <a:lvl1pPr eaLnBrk="0">
              <a:lnSpc>
                <a:spcPct val="100000"/>
              </a:lnSpc>
              <a:spcBef>
                <a:spcPts val="0"/>
              </a:spcBef>
              <a:defRPr sz="900" b="0" spc="0" baseline="0">
                <a:solidFill>
                  <a:schemeClr val="tx1"/>
                </a:solidFill>
                <a:latin typeface="Graphik Semibold" panose="020B0703030202060203" pitchFamily="34" charset="0"/>
              </a:defRPr>
            </a:lvl1pPr>
            <a:lvl2pPr marL="0" indent="0">
              <a:lnSpc>
                <a:spcPct val="100000"/>
              </a:lnSpc>
              <a:spcBef>
                <a:spcPts val="0"/>
              </a:spcBef>
              <a:buNone/>
              <a:defRPr sz="900" b="0" spc="0" baseline="0">
                <a:solidFill>
                  <a:schemeClr val="tx1"/>
                </a:solidFill>
              </a:defRPr>
            </a:lvl2pPr>
            <a:lvl3pPr marL="0" indent="0">
              <a:lnSpc>
                <a:spcPct val="100000"/>
              </a:lnSpc>
              <a:spcBef>
                <a:spcPts val="0"/>
              </a:spcBef>
              <a:buNone/>
              <a:defRPr sz="900" spc="0">
                <a:solidFill>
                  <a:schemeClr val="tx1">
                    <a:lumMod val="50000"/>
                    <a:lumOff val="50000"/>
                  </a:schemeClr>
                </a:solidFill>
              </a:defRPr>
            </a:lvl3pPr>
          </a:lstStyle>
          <a:p>
            <a:r>
              <a:rPr lang="en-US" dirty="0"/>
              <a:t>Title here  </a:t>
            </a:r>
          </a:p>
          <a:p>
            <a:pPr lvl="1"/>
            <a:r>
              <a:rPr lang="en-GB" dirty="0"/>
              <a:t>Content description can span over two lines </a:t>
            </a:r>
          </a:p>
          <a:p>
            <a:pPr lvl="2"/>
            <a:r>
              <a:rPr lang="en-GB" dirty="0"/>
              <a:t>Page 00</a:t>
            </a:r>
          </a:p>
        </p:txBody>
      </p:sp>
      <p:sp>
        <p:nvSpPr>
          <p:cNvPr id="23" name="circle2">
            <a:extLst>
              <a:ext uri="{FF2B5EF4-FFF2-40B4-BE49-F238E27FC236}">
                <a16:creationId xmlns:a16="http://schemas.microsoft.com/office/drawing/2014/main" id="{E70FF7C0-F255-4D33-A6E2-93643A8C2B80}"/>
              </a:ext>
            </a:extLst>
          </p:cNvPr>
          <p:cNvSpPr>
            <a:spLocks noGrp="1"/>
          </p:cNvSpPr>
          <p:nvPr>
            <p:ph type="body" sz="quarter" idx="22" hasCustomPrompt="1"/>
          </p:nvPr>
        </p:nvSpPr>
        <p:spPr>
          <a:xfrm>
            <a:off x="1757896" y="3616278"/>
            <a:ext cx="288900" cy="288900"/>
          </a:xfrm>
          <a:prstGeom prst="ellipse">
            <a:avLst/>
          </a:prstGeom>
          <a:solidFill>
            <a:srgbClr val="FF4632"/>
          </a:solidFill>
        </p:spPr>
        <p:txBody>
          <a:bodyPr wrap="square" lIns="0" rIns="0" bIns="0" anchor="ctr" anchorCtr="0">
            <a:noAutofit/>
          </a:bodyPr>
          <a:lstStyle>
            <a:lvl1pPr algn="ctr" eaLnBrk="0">
              <a:spcBef>
                <a:spcPts val="675"/>
              </a:spcBef>
              <a:defRPr sz="900" b="0" spc="0" baseline="0">
                <a:solidFill>
                  <a:schemeClr val="tx1"/>
                </a:solidFill>
                <a:latin typeface="Graphik Semibold" panose="020B0703030202060203" pitchFamily="34" charset="0"/>
              </a:defRPr>
            </a:lvl1pPr>
            <a:lvl2pPr marL="0" indent="0">
              <a:spcBef>
                <a:spcPts val="0"/>
              </a:spcBef>
              <a:buNone/>
              <a:defRPr sz="675" b="0" baseline="0">
                <a:solidFill>
                  <a:schemeClr val="tx1"/>
                </a:solidFill>
              </a:defRPr>
            </a:lvl2pPr>
            <a:lvl3pPr marL="0" indent="0">
              <a:spcBef>
                <a:spcPts val="0"/>
              </a:spcBef>
              <a:buNone/>
              <a:defRPr>
                <a:solidFill>
                  <a:schemeClr val="tx1">
                    <a:lumMod val="50000"/>
                    <a:lumOff val="50000"/>
                  </a:schemeClr>
                </a:solidFill>
              </a:defRPr>
            </a:lvl3pPr>
          </a:lstStyle>
          <a:p>
            <a:r>
              <a:rPr lang="en-GB" dirty="0"/>
              <a:t>0</a:t>
            </a:r>
          </a:p>
        </p:txBody>
      </p:sp>
      <p:cxnSp>
        <p:nvCxnSpPr>
          <p:cNvPr id="24" name="Straight Connector 23">
            <a:extLst>
              <a:ext uri="{FF2B5EF4-FFF2-40B4-BE49-F238E27FC236}">
                <a16:creationId xmlns:a16="http://schemas.microsoft.com/office/drawing/2014/main" id="{60C9E60A-38B9-4A75-9AAC-140E54906963}"/>
              </a:ext>
            </a:extLst>
          </p:cNvPr>
          <p:cNvCxnSpPr>
            <a:cxnSpLocks/>
          </p:cNvCxnSpPr>
          <p:nvPr/>
        </p:nvCxnSpPr>
        <p:spPr>
          <a:xfrm>
            <a:off x="3081338" y="3616278"/>
            <a:ext cx="0" cy="9557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Presenter Name">
            <a:extLst>
              <a:ext uri="{FF2B5EF4-FFF2-40B4-BE49-F238E27FC236}">
                <a16:creationId xmlns:a16="http://schemas.microsoft.com/office/drawing/2014/main" id="{28B81564-AB02-47E4-9423-6FABF3BA606B}"/>
              </a:ext>
            </a:extLst>
          </p:cNvPr>
          <p:cNvSpPr>
            <a:spLocks noGrp="1"/>
          </p:cNvSpPr>
          <p:nvPr>
            <p:ph type="body" sz="quarter" idx="23" hasCustomPrompt="1"/>
          </p:nvPr>
        </p:nvSpPr>
        <p:spPr>
          <a:xfrm>
            <a:off x="3239033" y="4050000"/>
            <a:ext cx="1262720" cy="648812"/>
          </a:xfrm>
        </p:spPr>
        <p:txBody>
          <a:bodyPr wrap="square" lIns="0" rIns="0" bIns="0" anchor="t" anchorCtr="0">
            <a:noAutofit/>
          </a:bodyPr>
          <a:lstStyle>
            <a:lvl1pPr eaLnBrk="0">
              <a:lnSpc>
                <a:spcPct val="100000"/>
              </a:lnSpc>
              <a:spcBef>
                <a:spcPts val="0"/>
              </a:spcBef>
              <a:defRPr sz="900" b="0" spc="0" baseline="0">
                <a:solidFill>
                  <a:schemeClr val="tx1"/>
                </a:solidFill>
                <a:latin typeface="Graphik Semibold" panose="020B0703030202060203" pitchFamily="34" charset="0"/>
              </a:defRPr>
            </a:lvl1pPr>
            <a:lvl2pPr marL="0" indent="0">
              <a:lnSpc>
                <a:spcPct val="100000"/>
              </a:lnSpc>
              <a:spcBef>
                <a:spcPts val="0"/>
              </a:spcBef>
              <a:buNone/>
              <a:defRPr sz="900" b="0" spc="0" baseline="0">
                <a:solidFill>
                  <a:schemeClr val="tx1"/>
                </a:solidFill>
              </a:defRPr>
            </a:lvl2pPr>
            <a:lvl3pPr marL="0" indent="0">
              <a:lnSpc>
                <a:spcPct val="100000"/>
              </a:lnSpc>
              <a:spcBef>
                <a:spcPts val="0"/>
              </a:spcBef>
              <a:buNone/>
              <a:defRPr sz="900" spc="0">
                <a:solidFill>
                  <a:schemeClr val="tx1">
                    <a:lumMod val="50000"/>
                    <a:lumOff val="50000"/>
                  </a:schemeClr>
                </a:solidFill>
              </a:defRPr>
            </a:lvl3pPr>
          </a:lstStyle>
          <a:p>
            <a:r>
              <a:rPr lang="en-US" dirty="0"/>
              <a:t>Title here  </a:t>
            </a:r>
          </a:p>
          <a:p>
            <a:pPr lvl="1"/>
            <a:r>
              <a:rPr lang="en-GB" dirty="0"/>
              <a:t>Content description can span over two lines </a:t>
            </a:r>
          </a:p>
          <a:p>
            <a:pPr lvl="2"/>
            <a:r>
              <a:rPr lang="en-GB" dirty="0"/>
              <a:t>Page 00</a:t>
            </a:r>
          </a:p>
        </p:txBody>
      </p:sp>
      <p:sp>
        <p:nvSpPr>
          <p:cNvPr id="26" name="circle3">
            <a:extLst>
              <a:ext uri="{FF2B5EF4-FFF2-40B4-BE49-F238E27FC236}">
                <a16:creationId xmlns:a16="http://schemas.microsoft.com/office/drawing/2014/main" id="{8986AF2C-10F9-4770-8613-5FAA70145F46}"/>
              </a:ext>
            </a:extLst>
          </p:cNvPr>
          <p:cNvSpPr>
            <a:spLocks noGrp="1"/>
          </p:cNvSpPr>
          <p:nvPr>
            <p:ph type="body" sz="quarter" idx="24" hasCustomPrompt="1"/>
          </p:nvPr>
        </p:nvSpPr>
        <p:spPr>
          <a:xfrm>
            <a:off x="3239033" y="3616278"/>
            <a:ext cx="288900" cy="288900"/>
          </a:xfrm>
          <a:prstGeom prst="ellipse">
            <a:avLst/>
          </a:prstGeom>
          <a:solidFill>
            <a:srgbClr val="FF4632"/>
          </a:solidFill>
        </p:spPr>
        <p:txBody>
          <a:bodyPr wrap="square" lIns="0" rIns="0" bIns="0" anchor="ctr" anchorCtr="0">
            <a:noAutofit/>
          </a:bodyPr>
          <a:lstStyle>
            <a:lvl1pPr algn="ctr" eaLnBrk="0">
              <a:spcBef>
                <a:spcPts val="675"/>
              </a:spcBef>
              <a:defRPr sz="900" b="0" spc="0" baseline="0">
                <a:solidFill>
                  <a:schemeClr val="tx1"/>
                </a:solidFill>
                <a:latin typeface="Graphik Semibold" panose="020B0703030202060203" pitchFamily="34" charset="0"/>
              </a:defRPr>
            </a:lvl1pPr>
            <a:lvl2pPr marL="0" indent="0">
              <a:spcBef>
                <a:spcPts val="0"/>
              </a:spcBef>
              <a:buNone/>
              <a:defRPr sz="675" b="0" baseline="0">
                <a:solidFill>
                  <a:schemeClr val="tx1"/>
                </a:solidFill>
              </a:defRPr>
            </a:lvl2pPr>
            <a:lvl3pPr marL="0" indent="0">
              <a:spcBef>
                <a:spcPts val="0"/>
              </a:spcBef>
              <a:buNone/>
              <a:defRPr>
                <a:solidFill>
                  <a:schemeClr val="tx1">
                    <a:lumMod val="50000"/>
                    <a:lumOff val="50000"/>
                  </a:schemeClr>
                </a:solidFill>
              </a:defRPr>
            </a:lvl3pPr>
          </a:lstStyle>
          <a:p>
            <a:r>
              <a:rPr lang="en-GB" dirty="0"/>
              <a:t>0</a:t>
            </a:r>
          </a:p>
        </p:txBody>
      </p:sp>
      <p:pic>
        <p:nvPicPr>
          <p:cNvPr id="3" name="ivz_logo">
            <a:extLst>
              <a:ext uri="{FF2B5EF4-FFF2-40B4-BE49-F238E27FC236}">
                <a16:creationId xmlns:a16="http://schemas.microsoft.com/office/drawing/2014/main" id="{17BDA06F-EF7D-4681-9C82-BEE3D316E43F}"/>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8420982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hart small and text">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40EF08-9D34-D5FB-E55D-B7BB8E2D38C3}"/>
              </a:ext>
            </a:extLst>
          </p:cNvPr>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932933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E727FC14-4533-4764-A267-4146885A5049}"/>
              </a:ext>
            </a:extLst>
          </p:cNvPr>
          <p:cNvGrpSpPr>
            <a:grpSpLocks noChangeAspect="1"/>
          </p:cNvGrpSpPr>
          <p:nvPr/>
        </p:nvGrpSpPr>
        <p:grpSpPr bwMode="auto">
          <a:xfrm>
            <a:off x="288131" y="288131"/>
            <a:ext cx="640080" cy="640080"/>
            <a:chOff x="1680" y="0"/>
            <a:chExt cx="4320" cy="4320"/>
          </a:xfrm>
        </p:grpSpPr>
        <p:sp>
          <p:nvSpPr>
            <p:cNvPr id="12" name="Oval 5">
              <a:extLst>
                <a:ext uri="{FF2B5EF4-FFF2-40B4-BE49-F238E27FC236}">
                  <a16:creationId xmlns:a16="http://schemas.microsoft.com/office/drawing/2014/main" id="{AC6B816B-CEAB-43FF-B144-7F260D084628}"/>
                </a:ext>
              </a:extLst>
            </p:cNvPr>
            <p:cNvSpPr>
              <a:spLocks noChangeArrowheads="1"/>
            </p:cNvSpPr>
            <p:nvPr userDrawn="1"/>
          </p:nvSpPr>
          <p:spPr bwMode="auto">
            <a:xfrm>
              <a:off x="1680" y="0"/>
              <a:ext cx="4320" cy="4320"/>
            </a:xfrm>
            <a:prstGeom prst="ellipse">
              <a:avLst/>
            </a:prstGeom>
            <a:solidFill>
              <a:srgbClr val="FF4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sp>
          <p:nvSpPr>
            <p:cNvPr id="13" name="Freeform 6">
              <a:extLst>
                <a:ext uri="{FF2B5EF4-FFF2-40B4-BE49-F238E27FC236}">
                  <a16:creationId xmlns:a16="http://schemas.microsoft.com/office/drawing/2014/main" id="{E5A92843-7936-44DA-B506-AB7A18149BC7}"/>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5" y="4828510"/>
            <a:ext cx="5902923" cy="136525"/>
          </a:xfrm>
        </p:spPr>
        <p:txBody>
          <a:bodyPr lIns="0" rIns="0" bIns="0" anchor="ctr"/>
          <a:lstStyle>
            <a:lvl1pPr>
              <a:defRPr>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28510"/>
            <a:ext cx="355607" cy="136525"/>
          </a:xfrm>
        </p:spPr>
        <p:txBody>
          <a:bodyPr lIns="0" rIns="0" bIns="0" anchor="ctr"/>
          <a:lstStyle>
            <a:lvl1pPr>
              <a:defRPr>
                <a:solidFill>
                  <a:schemeClr val="tx2"/>
                </a:solidFill>
              </a:defRPr>
            </a:lvl1pPr>
          </a:lstStyle>
          <a:p>
            <a:fld id="{84198CB8-B91C-4020-BF2E-010C47F51F9F}"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0" spc="0" baseline="0">
                <a:solidFill>
                  <a:schemeClr val="tx2"/>
                </a:solidFill>
                <a:latin typeface="Graphik Semibold" panose="020B0703030202060203" pitchFamily="34" charset="0"/>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dirty="0"/>
              <a:t>Name Surname  </a:t>
            </a:r>
          </a:p>
          <a:p>
            <a:pPr lvl="1"/>
            <a:r>
              <a:rPr lang="en-GB" dirty="0"/>
              <a:t>Job title goes here </a:t>
            </a:r>
          </a:p>
        </p:txBody>
      </p:sp>
    </p:spTree>
    <p:extLst>
      <p:ext uri="{BB962C8B-B14F-4D97-AF65-F5344CB8AC3E}">
        <p14:creationId xmlns:p14="http://schemas.microsoft.com/office/powerpoint/2010/main" val="1211276772"/>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endParaRPr lang="en-US" dirty="0"/>
          </a:p>
        </p:txBody>
      </p:sp>
      <p:sp>
        <p:nvSpPr>
          <p:cNvPr id="4" name="Footer Placeholder 3"/>
          <p:cNvSpPr>
            <a:spLocks noGrp="1"/>
          </p:cNvSpPr>
          <p:nvPr>
            <p:ph type="ftr" sz="quarter" idx="19"/>
          </p:nvPr>
        </p:nvSpPr>
        <p:spPr>
          <a:xfrm>
            <a:off x="1763115" y="4828510"/>
            <a:ext cx="5902923" cy="136525"/>
          </a:xfrm>
        </p:spPr>
        <p:txBody>
          <a:bodyPr lIns="0" rIns="0" bIns="0" anchor="ctr"/>
          <a:lstStyle/>
          <a:p>
            <a:endParaRPr lang="en-GB"/>
          </a:p>
        </p:txBody>
      </p:sp>
      <p:sp>
        <p:nvSpPr>
          <p:cNvPr id="5" name="Slide Number Placeholder 4"/>
          <p:cNvSpPr>
            <a:spLocks noGrp="1"/>
          </p:cNvSpPr>
          <p:nvPr>
            <p:ph type="sldNum" sz="quarter" idx="20"/>
          </p:nvPr>
        </p:nvSpPr>
        <p:spPr>
          <a:xfrm>
            <a:off x="8501452" y="4828510"/>
            <a:ext cx="355607" cy="136525"/>
          </a:xfrm>
        </p:spPr>
        <p:txBody>
          <a:bodyPr lIns="0" rIns="0" bIns="0" anchor="ctr"/>
          <a:lstStyle/>
          <a:p>
            <a:fld id="{84198CB8-B91C-4020-BF2E-010C47F51F9F}" type="slidenum">
              <a:rPr lang="en-GB" smtClean="0"/>
              <a:t>‹#›</a:t>
            </a:fld>
            <a:endParaRPr lang="en-GB"/>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2119356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5" y="4828510"/>
            <a:ext cx="5902923" cy="136525"/>
          </a:xfrm>
        </p:spPr>
        <p:txBody>
          <a:bodyPr lIns="0" rIns="0" bIns="0" anchor="ctr"/>
          <a:lstStyle/>
          <a:p>
            <a:endParaRPr lang="en-GB"/>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28510"/>
            <a:ext cx="355607" cy="136525"/>
          </a:xfrm>
        </p:spPr>
        <p:txBody>
          <a:bodyPr lIns="0" rIns="0" bIns="0" anchor="ctr"/>
          <a:lstStyle/>
          <a:p>
            <a:fld id="{84198CB8-B91C-4020-BF2E-010C47F51F9F}" type="slidenum">
              <a:rPr lang="en-GB" smtClean="0"/>
              <a:t>‹#›</a:t>
            </a:fld>
            <a:endParaRPr lang="en-GB"/>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endParaRPr lang="en-US" dirty="0"/>
          </a:p>
        </p:txBody>
      </p:sp>
      <p:pic>
        <p:nvPicPr>
          <p:cNvPr id="3" name="ivz_logo">
            <a:extLst>
              <a:ext uri="{FF2B5EF4-FFF2-40B4-BE49-F238E27FC236}">
                <a16:creationId xmlns:a16="http://schemas.microsoft.com/office/drawing/2014/main" id="{3F7D2C84-A073-4B8E-941C-31547FE885BE}"/>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29547520"/>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endParaRPr lang="en-US" dirty="0"/>
          </a:p>
        </p:txBody>
      </p:sp>
      <p:sp>
        <p:nvSpPr>
          <p:cNvPr id="4" name="Footer Placeholder 3"/>
          <p:cNvSpPr>
            <a:spLocks noGrp="1"/>
          </p:cNvSpPr>
          <p:nvPr>
            <p:ph type="ftr" sz="quarter" idx="19"/>
          </p:nvPr>
        </p:nvSpPr>
        <p:spPr>
          <a:xfrm>
            <a:off x="1763115" y="4828510"/>
            <a:ext cx="5902923" cy="136525"/>
          </a:xfrm>
        </p:spPr>
        <p:txBody>
          <a:bodyPr lIns="0" rIns="0" bIns="0" anchor="ctr"/>
          <a:lstStyle>
            <a:lvl1pPr>
              <a:defRPr>
                <a:solidFill>
                  <a:schemeClr val="bg1"/>
                </a:solidFill>
              </a:defRPr>
            </a:lvl1pPr>
          </a:lstStyle>
          <a:p>
            <a:endParaRPr lang="en-GB"/>
          </a:p>
        </p:txBody>
      </p:sp>
      <p:sp>
        <p:nvSpPr>
          <p:cNvPr id="5" name="Slide Number Placeholder 4"/>
          <p:cNvSpPr>
            <a:spLocks noGrp="1"/>
          </p:cNvSpPr>
          <p:nvPr>
            <p:ph type="sldNum" sz="quarter" idx="20"/>
          </p:nvPr>
        </p:nvSpPr>
        <p:spPr>
          <a:xfrm>
            <a:off x="8501452" y="4828510"/>
            <a:ext cx="355607" cy="136525"/>
          </a:xfrm>
        </p:spPr>
        <p:txBody>
          <a:bodyPr lIns="0" rIns="0" bIns="0" anchor="ctr"/>
          <a:lstStyle>
            <a:lvl1pPr>
              <a:defRPr>
                <a:solidFill>
                  <a:schemeClr val="bg1"/>
                </a:solidFill>
              </a:defRPr>
            </a:lvl1pPr>
          </a:lstStyle>
          <a:p>
            <a:fld id="{84198CB8-B91C-4020-BF2E-010C47F51F9F}" type="slidenum">
              <a:rPr lang="en-GB" smtClean="0"/>
              <a:t>‹#›</a:t>
            </a:fld>
            <a:endParaRPr lang="en-GB"/>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Graphik Regular" panose="020B0503030202060203" pitchFamily="34" charset="0"/>
              </a:defRPr>
            </a:lvl1pPr>
            <a:lvl2pPr>
              <a:defRPr sz="1200" spc="0">
                <a:solidFill>
                  <a:schemeClr val="tx2"/>
                </a:solidFill>
              </a:defRPr>
            </a:lvl2pPr>
            <a:lvl3pPr>
              <a:defRPr sz="1200" spc="0">
                <a:solidFill>
                  <a:schemeClr val="tx2"/>
                </a:solidFill>
              </a:defRPr>
            </a:lvl3pPr>
            <a:lvl4pPr>
              <a:defRPr sz="1200" spc="0">
                <a:solidFill>
                  <a:schemeClr val="tx2"/>
                </a:solidFill>
              </a:defRPr>
            </a:lvl4pPr>
            <a:lvl5pPr>
              <a:defRPr sz="1200" spc="0">
                <a:solidFill>
                  <a:schemeClr val="tx2"/>
                </a:solidFill>
              </a:defRPr>
            </a:lvl5pPr>
          </a:lstStyle>
          <a:p>
            <a:pPr lvl="0"/>
            <a:r>
              <a:rPr lang="en-US" dirty="0" err="1"/>
              <a:t>Bigtext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dirty="0"/>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07882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84198CB8-B91C-4020-BF2E-010C47F51F9F}" type="slidenum">
              <a:rPr lang="en-GB" smtClean="0"/>
              <a:t>‹#›</a:t>
            </a:fld>
            <a:endParaRPr lang="en-GB"/>
          </a:p>
        </p:txBody>
      </p:sp>
      <p:pic>
        <p:nvPicPr>
          <p:cNvPr id="6" name="ivz_logo">
            <a:extLst>
              <a:ext uri="{FF2B5EF4-FFF2-40B4-BE49-F238E27FC236}">
                <a16:creationId xmlns:a16="http://schemas.microsoft.com/office/drawing/2014/main" id="{26057DE1-0BB7-4DE9-B970-F871162E0B4B}"/>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66419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Chart small and text">
    <p:spTree>
      <p:nvGrpSpPr>
        <p:cNvPr id="1" name=""/>
        <p:cNvGrpSpPr/>
        <p:nvPr/>
      </p:nvGrpSpPr>
      <p:grpSpPr>
        <a:xfrm>
          <a:off x="0" y="0"/>
          <a:ext cx="0" cy="0"/>
          <a:chOff x="0" y="0"/>
          <a:chExt cx="0" cy="0"/>
        </a:xfrm>
      </p:grpSpPr>
      <p:sp>
        <p:nvSpPr>
          <p:cNvPr id="13" name="Right Content Placeholder"/>
          <p:cNvSpPr>
            <a:spLocks noGrp="1"/>
          </p:cNvSpPr>
          <p:nvPr>
            <p:ph idx="25"/>
          </p:nvPr>
        </p:nvSpPr>
        <p:spPr>
          <a:xfrm>
            <a:off x="4714875" y="1046164"/>
            <a:ext cx="4148136" cy="3192875"/>
          </a:xfrm>
        </p:spPr>
        <p:txBody>
          <a:bodyPr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New Footnote"/>
          <p:cNvSpPr>
            <a:spLocks noGrp="1"/>
          </p:cNvSpPr>
          <p:nvPr>
            <p:ph type="body" sz="quarter" idx="17" hasCustomPrompt="1"/>
          </p:nvPr>
        </p:nvSpPr>
        <p:spPr>
          <a:xfrm>
            <a:off x="288130" y="4090988"/>
            <a:ext cx="8568927" cy="481013"/>
          </a:xfrm>
        </p:spPr>
        <p:txBody>
          <a:bodyPr anchor="b" anchorCtr="0">
            <a:noAutofit/>
          </a:bodyPr>
          <a:lstStyle>
            <a:lvl1pPr>
              <a:spcBef>
                <a:spcPts val="200"/>
              </a:spcBef>
              <a:defRPr sz="800"/>
            </a:lvl1pPr>
          </a:lstStyle>
          <a:p>
            <a:pPr lvl="0"/>
            <a:r>
              <a:rPr lang="en-US"/>
              <a:t>Source: set in 8pt</a:t>
            </a:r>
            <a:endParaRPr lang="en-GB" dirty="0"/>
          </a:p>
        </p:txBody>
      </p:sp>
      <p:sp>
        <p:nvSpPr>
          <p:cNvPr id="23" name="Left Content Placeholder"/>
          <p:cNvSpPr>
            <a:spLocks noGrp="1"/>
          </p:cNvSpPr>
          <p:nvPr>
            <p:ph sz="quarter" idx="13"/>
          </p:nvPr>
        </p:nvSpPr>
        <p:spPr>
          <a:xfrm>
            <a:off x="284164" y="1046164"/>
            <a:ext cx="4148136" cy="3192875"/>
          </a:xfrm>
          <a:noFill/>
        </p:spPr>
        <p:txBody>
          <a:bodyPr anchor="ctr"/>
          <a:lstStyle>
            <a:lvl1pPr>
              <a:defRPr sz="1000" b="1">
                <a:latin typeface="+mn-lt"/>
              </a:defRPr>
            </a:lvl1pPr>
          </a:lstStyle>
          <a:p>
            <a:pPr lvl="0"/>
            <a:r>
              <a:rPr lang="en-US"/>
              <a:t>Click to edit Master text styles</a:t>
            </a:r>
          </a:p>
        </p:txBody>
      </p:sp>
      <p:sp>
        <p:nvSpPr>
          <p:cNvPr id="26" name="Left Chart Title"/>
          <p:cNvSpPr>
            <a:spLocks noGrp="1"/>
          </p:cNvSpPr>
          <p:nvPr>
            <p:ph type="body" idx="27"/>
          </p:nvPr>
        </p:nvSpPr>
        <p:spPr>
          <a:xfrm>
            <a:off x="284164" y="1046164"/>
            <a:ext cx="4148136" cy="184666"/>
          </a:xfrm>
        </p:spPr>
        <p:txBody>
          <a:bodyPr lIns="91440" tIns="45720">
            <a:noAutofit/>
          </a:bodyPr>
          <a:lstStyle>
            <a:lvl1pPr>
              <a:spcBef>
                <a:spcPts val="0"/>
              </a:spcBef>
              <a:defRPr sz="1000" b="1">
                <a:latin typeface="+mn-lt"/>
              </a:defRPr>
            </a:lvl1pPr>
          </a:lstStyle>
          <a:p>
            <a:pPr lvl="0"/>
            <a:r>
              <a:rPr lang="en-US"/>
              <a:t>Click to edit Master text styles</a:t>
            </a:r>
          </a:p>
        </p:txBody>
      </p:sp>
      <p:sp>
        <p:nvSpPr>
          <p:cNvPr id="3" name="Footer Placeholder 2"/>
          <p:cNvSpPr>
            <a:spLocks noGrp="1"/>
          </p:cNvSpPr>
          <p:nvPr>
            <p:ph type="ftr" sz="quarter" idx="29"/>
          </p:nvPr>
        </p:nvSpPr>
        <p:spPr>
          <a:xfrm>
            <a:off x="1763116" y="4833894"/>
            <a:ext cx="5904706" cy="136525"/>
          </a:xfrm>
        </p:spPr>
        <p:txBody>
          <a:bodyPr anchor="ctr"/>
          <a:lstStyle/>
          <a:p>
            <a:endParaRPr lang="en-GB"/>
          </a:p>
        </p:txBody>
      </p:sp>
      <p:sp>
        <p:nvSpPr>
          <p:cNvPr id="4" name="Slide Number Placeholder 3"/>
          <p:cNvSpPr>
            <a:spLocks noGrp="1"/>
          </p:cNvSpPr>
          <p:nvPr>
            <p:ph type="sldNum" sz="quarter" idx="30"/>
          </p:nvPr>
        </p:nvSpPr>
        <p:spPr>
          <a:xfrm>
            <a:off x="8501452" y="4833894"/>
            <a:ext cx="355607" cy="136525"/>
          </a:xfrm>
        </p:spPr>
        <p:txBody>
          <a:bodyPr anchor="ct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E428DC2C-6580-4960-85D5-D53411B457F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85086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1_APT output GTR with call ou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293214" y="1052513"/>
            <a:ext cx="6157913" cy="3228246"/>
          </a:xfrm>
          <a:noFill/>
        </p:spPr>
        <p:txBody>
          <a:bodyPr lIns="0" rIns="0" bIns="0" anchor="ctr"/>
          <a:lstStyle>
            <a:lvl1pPr>
              <a:defRPr sz="1000" spc="-8">
                <a:latin typeface="+mn-lt"/>
              </a:defRPr>
            </a:lvl1pPr>
          </a:lstStyle>
          <a:p>
            <a:r>
              <a:rPr lang="en-US"/>
              <a:t>Click icon to add chart</a:t>
            </a:r>
            <a:endParaRPr lang="en-GB" dirty="0"/>
          </a:p>
        </p:txBody>
      </p:sp>
      <p:sp>
        <p:nvSpPr>
          <p:cNvPr id="13" name="Content Placeholder 2"/>
          <p:cNvSpPr>
            <a:spLocks noGrp="1"/>
          </p:cNvSpPr>
          <p:nvPr>
            <p:ph idx="17"/>
          </p:nvPr>
        </p:nvSpPr>
        <p:spPr>
          <a:xfrm>
            <a:off x="297088" y="1057375"/>
            <a:ext cx="6138998" cy="181811"/>
          </a:xfrm>
        </p:spPr>
        <p:txBody>
          <a:bodyPr vert="horz" lIns="13716" tIns="0" rIns="0" bIns="0" rtlCol="0" anchor="t" anchorCtr="0">
            <a:noAutofit/>
          </a:bodyPr>
          <a:lstStyle>
            <a:lvl1pPr>
              <a:spcBef>
                <a:spcPts val="0"/>
              </a:spcBef>
              <a:defRPr lang="en-US" sz="1000" b="1" dirty="0">
                <a:latin typeface="+mn-lt"/>
              </a:defRPr>
            </a:lvl1pPr>
          </a:lstStyle>
          <a:p>
            <a:pPr lvl="0">
              <a:spcBef>
                <a:spcPts val="0"/>
              </a:spcBef>
            </a:pPr>
            <a:r>
              <a:rPr lang="en-US"/>
              <a:t>Click to edit Master text styles</a:t>
            </a:r>
          </a:p>
        </p:txBody>
      </p:sp>
      <p:cxnSp>
        <p:nvCxnSpPr>
          <p:cNvPr id="12" name="Straight Connector 11"/>
          <p:cNvCxnSpPr>
            <a:cxnSpLocks/>
          </p:cNvCxnSpPr>
          <p:nvPr/>
        </p:nvCxnSpPr>
        <p:spPr>
          <a:xfrm>
            <a:off x="293214" y="1047379"/>
            <a:ext cx="6157914" cy="50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DAFE5597-EDF8-478D-B26C-435DF44665EB}"/>
              </a:ext>
            </a:extLst>
          </p:cNvPr>
          <p:cNvSpPr>
            <a:spLocks noGrp="1"/>
          </p:cNvSpPr>
          <p:nvPr>
            <p:ph type="body" sz="quarter" idx="18"/>
          </p:nvPr>
        </p:nvSpPr>
        <p:spPr>
          <a:xfrm>
            <a:off x="6610352" y="1057488"/>
            <a:ext cx="2253360" cy="3223271"/>
          </a:xfrm>
        </p:spPr>
        <p:txBody>
          <a:bodyPr lIns="0" rIns="0" bIns="0"/>
          <a:lstStyle>
            <a:lvl1pPr>
              <a:spcBef>
                <a:spcPts val="900"/>
              </a:spcBef>
              <a:defRPr sz="2400" spc="-8">
                <a:latin typeface="+mn-lt"/>
              </a:defRPr>
            </a:lvl1pPr>
            <a:lvl2pPr marL="102869" indent="-102869">
              <a:spcBef>
                <a:spcPts val="900"/>
              </a:spcBef>
              <a:defRPr sz="900" spc="-8">
                <a:latin typeface="+mn-lt"/>
              </a:defRPr>
            </a:lvl2pPr>
            <a:lvl3pPr marL="205738" indent="-102869">
              <a:spcBef>
                <a:spcPts val="450"/>
              </a:spcBef>
              <a:defRPr sz="900" spc="-8">
                <a:latin typeface="+mn-lt"/>
              </a:defRPr>
            </a:lvl3pPr>
            <a:lvl4pPr marL="308606" indent="-102869">
              <a:spcBef>
                <a:spcPts val="450"/>
              </a:spcBef>
              <a:defRPr sz="900" spc="-8">
                <a:latin typeface="+mn-lt"/>
              </a:defRPr>
            </a:lvl4pPr>
            <a:lvl5pPr marL="411475" indent="-102869">
              <a:spcBef>
                <a:spcPts val="450"/>
              </a:spcBef>
              <a:defRPr sz="900" spc="-8">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6">
            <a:extLst>
              <a:ext uri="{FF2B5EF4-FFF2-40B4-BE49-F238E27FC236}">
                <a16:creationId xmlns:a16="http://schemas.microsoft.com/office/drawing/2014/main" id="{CA720D60-2750-4622-BBC6-D4431E6882B3}"/>
              </a:ext>
            </a:extLst>
          </p:cNvPr>
          <p:cNvSpPr>
            <a:spLocks noGrp="1"/>
          </p:cNvSpPr>
          <p:nvPr>
            <p:ph type="body" sz="quarter" idx="14" hasCustomPrompt="1"/>
          </p:nvPr>
        </p:nvSpPr>
        <p:spPr>
          <a:xfrm>
            <a:off x="288130" y="4090988"/>
            <a:ext cx="8568927" cy="481013"/>
          </a:xfrm>
        </p:spPr>
        <p:txBody>
          <a:bodyPr lIns="0" rIns="0" bIns="0" anchor="b" anchorCtr="0"/>
          <a:lstStyle>
            <a:lvl1pPr>
              <a:spcBef>
                <a:spcPts val="0"/>
              </a:spcBef>
              <a:defRPr sz="800" b="0" spc="-8">
                <a:solidFill>
                  <a:schemeClr val="tx1"/>
                </a:solidFill>
                <a:latin typeface="+mn-lt"/>
              </a:defRPr>
            </a:lvl1pPr>
            <a:lvl2pPr>
              <a:defRPr sz="525">
                <a:solidFill>
                  <a:schemeClr val="bg1"/>
                </a:solidFill>
              </a:defRPr>
            </a:lvl2pPr>
            <a:lvl3pPr>
              <a:defRPr sz="525">
                <a:solidFill>
                  <a:schemeClr val="bg1"/>
                </a:solidFill>
              </a:defRPr>
            </a:lvl3pPr>
            <a:lvl4pPr>
              <a:defRPr sz="525">
                <a:solidFill>
                  <a:schemeClr val="bg1"/>
                </a:solidFill>
              </a:defRPr>
            </a:lvl4pPr>
            <a:lvl5pPr>
              <a:defRPr sz="525">
                <a:solidFill>
                  <a:schemeClr val="bg1"/>
                </a:solidFill>
              </a:defRPr>
            </a:lvl5pPr>
          </a:lstStyle>
          <a:p>
            <a:pPr lvl="0"/>
            <a:r>
              <a:rPr lang="en-US"/>
              <a:t>Source: set in 8pt</a:t>
            </a:r>
            <a:endParaRPr lang="en-GB" dirty="0"/>
          </a:p>
        </p:txBody>
      </p:sp>
      <p:sp>
        <p:nvSpPr>
          <p:cNvPr id="2" name="Footer Placeholder 1">
            <a:extLst>
              <a:ext uri="{FF2B5EF4-FFF2-40B4-BE49-F238E27FC236}">
                <a16:creationId xmlns:a16="http://schemas.microsoft.com/office/drawing/2014/main" id="{4687B1D4-7C30-4B07-8B0D-20E60634B986}"/>
              </a:ext>
            </a:extLst>
          </p:cNvPr>
          <p:cNvSpPr>
            <a:spLocks noGrp="1"/>
          </p:cNvSpPr>
          <p:nvPr>
            <p:ph type="ftr" sz="quarter" idx="19"/>
          </p:nvPr>
        </p:nvSpPr>
        <p:spPr>
          <a:xfrm>
            <a:off x="1763116" y="4833894"/>
            <a:ext cx="5904706" cy="136525"/>
          </a:xfrm>
        </p:spPr>
        <p:txBody>
          <a:bodyPr anchor="ctr"/>
          <a:lstStyle/>
          <a:p>
            <a:endParaRPr lang="en-GB"/>
          </a:p>
        </p:txBody>
      </p:sp>
      <p:sp>
        <p:nvSpPr>
          <p:cNvPr id="4" name="Slide Number Placeholder 3">
            <a:extLst>
              <a:ext uri="{FF2B5EF4-FFF2-40B4-BE49-F238E27FC236}">
                <a16:creationId xmlns:a16="http://schemas.microsoft.com/office/drawing/2014/main" id="{2C5B6B5F-E0D3-406B-B4A2-F1B5C4223F69}"/>
              </a:ext>
            </a:extLst>
          </p:cNvPr>
          <p:cNvSpPr>
            <a:spLocks noGrp="1"/>
          </p:cNvSpPr>
          <p:nvPr>
            <p:ph type="sldNum" sz="quarter" idx="20"/>
          </p:nvPr>
        </p:nvSpPr>
        <p:spPr>
          <a:xfrm>
            <a:off x="8501452" y="4833894"/>
            <a:ext cx="355607" cy="136525"/>
          </a:xfrm>
        </p:spPr>
        <p:txBody>
          <a:bodyPr anchor="ctr"/>
          <a:lstStyle/>
          <a:p>
            <a:fld id="{84198CB8-B91C-4020-BF2E-010C47F51F9F}" type="slidenum">
              <a:rPr lang="en-GB" smtClean="0"/>
              <a:t>‹#›</a:t>
            </a:fld>
            <a:endParaRPr lang="en-GB"/>
          </a:p>
        </p:txBody>
      </p:sp>
      <p:sp>
        <p:nvSpPr>
          <p:cNvPr id="5" name="Title 4">
            <a:extLst>
              <a:ext uri="{FF2B5EF4-FFF2-40B4-BE49-F238E27FC236}">
                <a16:creationId xmlns:a16="http://schemas.microsoft.com/office/drawing/2014/main" id="{866E41FB-EB5A-4FDD-8946-DF59FB831A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1574227"/>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GTR idea slide full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F243-EC89-4EE6-A724-5BDFC4B27C73}"/>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B303100-F707-4FD5-929A-1D753D68EFF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5C03014-A068-4613-BBC3-BA7CF0C39C4D}"/>
              </a:ext>
            </a:extLst>
          </p:cNvPr>
          <p:cNvSpPr>
            <a:spLocks noGrp="1"/>
          </p:cNvSpPr>
          <p:nvPr>
            <p:ph type="sldNum" sz="quarter" idx="11"/>
          </p:nvPr>
        </p:nvSpPr>
        <p:spPr/>
        <p:txBody>
          <a:bodyPr/>
          <a:lstStyle/>
          <a:p>
            <a:fld id="{84198CB8-B91C-4020-BF2E-010C47F51F9F}" type="slidenum">
              <a:rPr lang="en-GB" smtClean="0"/>
              <a:t>‹#›</a:t>
            </a:fld>
            <a:endParaRPr lang="en-GB"/>
          </a:p>
        </p:txBody>
      </p:sp>
      <p:sp>
        <p:nvSpPr>
          <p:cNvPr id="5" name="Table Placeholder 2">
            <a:extLst>
              <a:ext uri="{FF2B5EF4-FFF2-40B4-BE49-F238E27FC236}">
                <a16:creationId xmlns:a16="http://schemas.microsoft.com/office/drawing/2014/main" id="{5251BAF4-27C7-4BBB-A086-17AC031DE8FE}"/>
              </a:ext>
            </a:extLst>
          </p:cNvPr>
          <p:cNvSpPr>
            <a:spLocks noGrp="1"/>
          </p:cNvSpPr>
          <p:nvPr>
            <p:ph type="tbl" sz="quarter" idx="23"/>
          </p:nvPr>
        </p:nvSpPr>
        <p:spPr>
          <a:xfrm>
            <a:off x="292100" y="1054100"/>
            <a:ext cx="8564959" cy="750094"/>
          </a:xfrm>
        </p:spPr>
        <p:txBody>
          <a:bodyPr/>
          <a:lstStyle>
            <a:lvl1pPr>
              <a:defRPr sz="1000"/>
            </a:lvl1pPr>
          </a:lstStyle>
          <a:p>
            <a:endParaRPr lang="en-GB"/>
          </a:p>
        </p:txBody>
      </p:sp>
      <p:sp>
        <p:nvSpPr>
          <p:cNvPr id="7" name="Chart Placeholder 6">
            <a:extLst>
              <a:ext uri="{FF2B5EF4-FFF2-40B4-BE49-F238E27FC236}">
                <a16:creationId xmlns:a16="http://schemas.microsoft.com/office/drawing/2014/main" id="{1280FD1A-4EF7-406B-A8D1-55B80377ABD2}"/>
              </a:ext>
            </a:extLst>
          </p:cNvPr>
          <p:cNvSpPr>
            <a:spLocks noGrp="1"/>
          </p:cNvSpPr>
          <p:nvPr>
            <p:ph type="chart" sz="quarter" idx="24"/>
          </p:nvPr>
        </p:nvSpPr>
        <p:spPr>
          <a:xfrm>
            <a:off x="292100" y="1819274"/>
            <a:ext cx="8559800" cy="2133601"/>
          </a:xfrm>
        </p:spPr>
        <p:txBody>
          <a:bodyPr anchor="ctr"/>
          <a:lstStyle>
            <a:lvl1pPr>
              <a:defRPr sz="1000"/>
            </a:lvl1pPr>
          </a:lstStyle>
          <a:p>
            <a:endParaRPr lang="en-GB"/>
          </a:p>
        </p:txBody>
      </p:sp>
      <p:sp>
        <p:nvSpPr>
          <p:cNvPr id="9" name="Text Placeholder 8">
            <a:extLst>
              <a:ext uri="{FF2B5EF4-FFF2-40B4-BE49-F238E27FC236}">
                <a16:creationId xmlns:a16="http://schemas.microsoft.com/office/drawing/2014/main" id="{908EB5C0-0BB6-44E3-BF78-9B237E210000}"/>
              </a:ext>
            </a:extLst>
          </p:cNvPr>
          <p:cNvSpPr>
            <a:spLocks noGrp="1"/>
          </p:cNvSpPr>
          <p:nvPr>
            <p:ph type="body" sz="quarter" idx="25"/>
          </p:nvPr>
        </p:nvSpPr>
        <p:spPr>
          <a:xfrm>
            <a:off x="292100" y="1819275"/>
            <a:ext cx="8559800" cy="261889"/>
          </a:xfrm>
        </p:spPr>
        <p:txBody>
          <a:bodyPr/>
          <a:lstStyle>
            <a:lvl1pPr>
              <a:defRPr sz="1000" b="1"/>
            </a:lvl1pPr>
            <a:lvl2pPr>
              <a:defRPr b="1"/>
            </a:lvl2pPr>
            <a:lvl3pPr>
              <a:defRPr b="1"/>
            </a:lvl3pPr>
            <a:lvl4pPr>
              <a:defRPr b="1"/>
            </a:lvl4pPr>
            <a:lvl5pPr>
              <a:defRPr b="1"/>
            </a:lvl5pPr>
          </a:lstStyle>
          <a:p>
            <a:pPr lvl="0"/>
            <a:r>
              <a:rPr lang="en-US" dirty="0"/>
              <a:t>Click to edit Master text styles</a:t>
            </a:r>
            <a:endParaRPr lang="en-GB" dirty="0"/>
          </a:p>
        </p:txBody>
      </p:sp>
      <p:cxnSp>
        <p:nvCxnSpPr>
          <p:cNvPr id="11" name="Straight Connector 10">
            <a:extLst>
              <a:ext uri="{FF2B5EF4-FFF2-40B4-BE49-F238E27FC236}">
                <a16:creationId xmlns:a16="http://schemas.microsoft.com/office/drawing/2014/main" id="{24259F84-D46A-46D2-B49B-07194D6984DF}"/>
              </a:ext>
            </a:extLst>
          </p:cNvPr>
          <p:cNvCxnSpPr/>
          <p:nvPr userDrawn="1"/>
        </p:nvCxnSpPr>
        <p:spPr>
          <a:xfrm>
            <a:off x="292100" y="1819275"/>
            <a:ext cx="8559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note Placeholder">
            <a:extLst>
              <a:ext uri="{FF2B5EF4-FFF2-40B4-BE49-F238E27FC236}">
                <a16:creationId xmlns:a16="http://schemas.microsoft.com/office/drawing/2014/main" id="{F56B86E9-5996-4FA7-9996-E28F025B9D5F}"/>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313507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GTR idea slide full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F243-EC89-4EE6-A724-5BDFC4B27C73}"/>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B303100-F707-4FD5-929A-1D753D68EFF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5C03014-A068-4613-BBC3-BA7CF0C39C4D}"/>
              </a:ext>
            </a:extLst>
          </p:cNvPr>
          <p:cNvSpPr>
            <a:spLocks noGrp="1"/>
          </p:cNvSpPr>
          <p:nvPr>
            <p:ph type="sldNum" sz="quarter" idx="11"/>
          </p:nvPr>
        </p:nvSpPr>
        <p:spPr/>
        <p:txBody>
          <a:bodyPr/>
          <a:lstStyle/>
          <a:p>
            <a:fld id="{84198CB8-B91C-4020-BF2E-010C47F51F9F}" type="slidenum">
              <a:rPr lang="en-GB" smtClean="0"/>
              <a:t>‹#›</a:t>
            </a:fld>
            <a:endParaRPr lang="en-GB"/>
          </a:p>
        </p:txBody>
      </p:sp>
      <p:sp>
        <p:nvSpPr>
          <p:cNvPr id="5" name="Table Placeholder 2">
            <a:extLst>
              <a:ext uri="{FF2B5EF4-FFF2-40B4-BE49-F238E27FC236}">
                <a16:creationId xmlns:a16="http://schemas.microsoft.com/office/drawing/2014/main" id="{5251BAF4-27C7-4BBB-A086-17AC031DE8FE}"/>
              </a:ext>
            </a:extLst>
          </p:cNvPr>
          <p:cNvSpPr>
            <a:spLocks noGrp="1"/>
          </p:cNvSpPr>
          <p:nvPr>
            <p:ph type="tbl" sz="quarter" idx="23"/>
          </p:nvPr>
        </p:nvSpPr>
        <p:spPr>
          <a:xfrm>
            <a:off x="292100" y="867497"/>
            <a:ext cx="8564959" cy="571496"/>
          </a:xfrm>
        </p:spPr>
        <p:txBody>
          <a:bodyPr/>
          <a:lstStyle>
            <a:lvl1pPr>
              <a:defRPr sz="1000"/>
            </a:lvl1pPr>
          </a:lstStyle>
          <a:p>
            <a:endParaRPr lang="en-GB"/>
          </a:p>
        </p:txBody>
      </p:sp>
      <p:sp>
        <p:nvSpPr>
          <p:cNvPr id="7" name="Chart Placeholder 6">
            <a:extLst>
              <a:ext uri="{FF2B5EF4-FFF2-40B4-BE49-F238E27FC236}">
                <a16:creationId xmlns:a16="http://schemas.microsoft.com/office/drawing/2014/main" id="{1280FD1A-4EF7-406B-A8D1-55B80377ABD2}"/>
              </a:ext>
            </a:extLst>
          </p:cNvPr>
          <p:cNvSpPr>
            <a:spLocks noGrp="1"/>
          </p:cNvSpPr>
          <p:nvPr>
            <p:ph type="chart" sz="quarter" idx="24"/>
          </p:nvPr>
        </p:nvSpPr>
        <p:spPr>
          <a:xfrm>
            <a:off x="292100" y="1486647"/>
            <a:ext cx="8559800" cy="2450353"/>
          </a:xfrm>
        </p:spPr>
        <p:txBody>
          <a:bodyPr anchor="ctr"/>
          <a:lstStyle>
            <a:lvl1pPr>
              <a:defRPr sz="1000"/>
            </a:lvl1pPr>
          </a:lstStyle>
          <a:p>
            <a:endParaRPr lang="en-GB"/>
          </a:p>
        </p:txBody>
      </p:sp>
      <p:sp>
        <p:nvSpPr>
          <p:cNvPr id="9" name="Text Placeholder 8">
            <a:extLst>
              <a:ext uri="{FF2B5EF4-FFF2-40B4-BE49-F238E27FC236}">
                <a16:creationId xmlns:a16="http://schemas.microsoft.com/office/drawing/2014/main" id="{908EB5C0-0BB6-44E3-BF78-9B237E210000}"/>
              </a:ext>
            </a:extLst>
          </p:cNvPr>
          <p:cNvSpPr>
            <a:spLocks noGrp="1"/>
          </p:cNvSpPr>
          <p:nvPr>
            <p:ph type="body" sz="quarter" idx="25"/>
          </p:nvPr>
        </p:nvSpPr>
        <p:spPr>
          <a:xfrm>
            <a:off x="292100" y="1486647"/>
            <a:ext cx="8559800" cy="261889"/>
          </a:xfrm>
        </p:spPr>
        <p:txBody>
          <a:bodyPr/>
          <a:lstStyle>
            <a:lvl1pPr>
              <a:defRPr sz="1000" b="1"/>
            </a:lvl1pPr>
            <a:lvl2pPr>
              <a:defRPr b="1"/>
            </a:lvl2pPr>
            <a:lvl3pPr>
              <a:defRPr b="1"/>
            </a:lvl3pPr>
            <a:lvl4pPr>
              <a:defRPr b="1"/>
            </a:lvl4pPr>
            <a:lvl5pPr>
              <a:defRPr b="1"/>
            </a:lvl5pPr>
          </a:lstStyle>
          <a:p>
            <a:pPr lvl="0"/>
            <a:r>
              <a:rPr lang="en-US" dirty="0"/>
              <a:t>Click to edit Master text styles</a:t>
            </a:r>
            <a:endParaRPr lang="en-GB" dirty="0"/>
          </a:p>
        </p:txBody>
      </p:sp>
      <p:cxnSp>
        <p:nvCxnSpPr>
          <p:cNvPr id="11" name="Straight Connector 10">
            <a:extLst>
              <a:ext uri="{FF2B5EF4-FFF2-40B4-BE49-F238E27FC236}">
                <a16:creationId xmlns:a16="http://schemas.microsoft.com/office/drawing/2014/main" id="{24259F84-D46A-46D2-B49B-07194D6984DF}"/>
              </a:ext>
            </a:extLst>
          </p:cNvPr>
          <p:cNvCxnSpPr/>
          <p:nvPr userDrawn="1"/>
        </p:nvCxnSpPr>
        <p:spPr>
          <a:xfrm>
            <a:off x="292100" y="1472999"/>
            <a:ext cx="8559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note Placeholder">
            <a:extLst>
              <a:ext uri="{FF2B5EF4-FFF2-40B4-BE49-F238E27FC236}">
                <a16:creationId xmlns:a16="http://schemas.microsoft.com/office/drawing/2014/main" id="{F56B86E9-5996-4FA7-9996-E28F025B9D5F}"/>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2180915343"/>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114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Idea slide 2 chart GTR">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2EB62383-6D5E-45D7-A2E0-42A149BE7E5A}"/>
              </a:ext>
            </a:extLst>
          </p:cNvPr>
          <p:cNvSpPr>
            <a:spLocks noGrp="1"/>
          </p:cNvSpPr>
          <p:nvPr>
            <p:ph type="body" sz="quarter" idx="32"/>
          </p:nvPr>
        </p:nvSpPr>
        <p:spPr>
          <a:xfrm>
            <a:off x="288900" y="1054100"/>
            <a:ext cx="8567762" cy="727076"/>
          </a:xfrm>
          <a:noFill/>
        </p:spPr>
        <p:txBody>
          <a:bodyPr/>
          <a:lstStyle>
            <a:lvl1pPr>
              <a:spcBef>
                <a:spcPts val="300"/>
              </a:spcBef>
              <a:defRPr sz="1000"/>
            </a:lvl1pPr>
            <a:lvl2pPr>
              <a:spcBef>
                <a:spcPts val="300"/>
              </a:spcBef>
              <a:defRPr sz="1000"/>
            </a:lvl2pPr>
            <a:lvl3pPr>
              <a:spcBef>
                <a:spcPts val="300"/>
              </a:spcBef>
              <a:defRPr sz="1000"/>
            </a:lvl3pPr>
            <a:lvl4pPr>
              <a:spcBef>
                <a:spcPts val="300"/>
              </a:spcBef>
              <a:defRPr sz="900"/>
            </a:lvl4pPr>
            <a:lvl5pPr>
              <a:spcBef>
                <a:spcPts val="300"/>
              </a:spcBef>
              <a:defRPr sz="900"/>
            </a:lvl5pPr>
          </a:lstStyle>
          <a:p>
            <a:pPr lvl="0"/>
            <a:r>
              <a:rPr lang="en-US" dirty="0"/>
              <a:t>Click to edit Master text styles</a:t>
            </a:r>
          </a:p>
          <a:p>
            <a:pPr lvl="1"/>
            <a:r>
              <a:rPr lang="en-US" dirty="0"/>
              <a:t>Second level</a:t>
            </a:r>
          </a:p>
        </p:txBody>
      </p:sp>
      <p:sp>
        <p:nvSpPr>
          <p:cNvPr id="17" name="Chart Placeholder 5">
            <a:extLst>
              <a:ext uri="{FF2B5EF4-FFF2-40B4-BE49-F238E27FC236}">
                <a16:creationId xmlns:a16="http://schemas.microsoft.com/office/drawing/2014/main" id="{46D2A917-43E0-43F7-A839-11A624CE8B38}"/>
              </a:ext>
            </a:extLst>
          </p:cNvPr>
          <p:cNvSpPr>
            <a:spLocks noGrp="1"/>
          </p:cNvSpPr>
          <p:nvPr>
            <p:ph type="chart" sz="quarter" idx="24"/>
          </p:nvPr>
        </p:nvSpPr>
        <p:spPr>
          <a:xfrm>
            <a:off x="4654973" y="1817363"/>
            <a:ext cx="4186899" cy="2237421"/>
          </a:xfrm>
        </p:spPr>
        <p:txBody>
          <a:bodyPr anchor="ctr"/>
          <a:lstStyle>
            <a:lvl1pPr>
              <a:defRPr sz="1000"/>
            </a:lvl1pPr>
          </a:lstStyle>
          <a:p>
            <a:endParaRPr lang="en-GB"/>
          </a:p>
        </p:txBody>
      </p:sp>
      <p:sp>
        <p:nvSpPr>
          <p:cNvPr id="2" name="Title 1">
            <a:extLst>
              <a:ext uri="{FF2B5EF4-FFF2-40B4-BE49-F238E27FC236}">
                <a16:creationId xmlns:a16="http://schemas.microsoft.com/office/drawing/2014/main" id="{E3F38954-DEA7-4430-AC63-5F6EC87EFEF8}"/>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F31BB6B6-FA6F-4532-8D8B-250086100A7D}"/>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3AD13F9-0172-4AA1-8643-F3810BF27800}"/>
              </a:ext>
            </a:extLst>
          </p:cNvPr>
          <p:cNvSpPr>
            <a:spLocks noGrp="1"/>
          </p:cNvSpPr>
          <p:nvPr>
            <p:ph type="sldNum" sz="quarter" idx="11"/>
          </p:nvPr>
        </p:nvSpPr>
        <p:spPr/>
        <p:txBody>
          <a:bodyPr/>
          <a:lstStyle/>
          <a:p>
            <a:fld id="{84198CB8-B91C-4020-BF2E-010C47F51F9F}" type="slidenum">
              <a:rPr lang="en-GB" smtClean="0"/>
              <a:t>‹#›</a:t>
            </a:fld>
            <a:endParaRPr lang="en-GB"/>
          </a:p>
        </p:txBody>
      </p:sp>
      <p:sp>
        <p:nvSpPr>
          <p:cNvPr id="18" name="Footnote Placeholder">
            <a:extLst>
              <a:ext uri="{FF2B5EF4-FFF2-40B4-BE49-F238E27FC236}">
                <a16:creationId xmlns:a16="http://schemas.microsoft.com/office/drawing/2014/main" id="{5F6799CD-F26B-4B2E-B48B-B702B6FB5BF6}"/>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22" name="Text Placeholder 37">
            <a:extLst>
              <a:ext uri="{FF2B5EF4-FFF2-40B4-BE49-F238E27FC236}">
                <a16:creationId xmlns:a16="http://schemas.microsoft.com/office/drawing/2014/main" id="{0379867A-8101-4D09-890C-0700AE74B444}"/>
              </a:ext>
            </a:extLst>
          </p:cNvPr>
          <p:cNvSpPr>
            <a:spLocks noGrp="1"/>
          </p:cNvSpPr>
          <p:nvPr>
            <p:ph type="body" sz="quarter" idx="39"/>
          </p:nvPr>
        </p:nvSpPr>
        <p:spPr>
          <a:xfrm>
            <a:off x="4658148" y="1816100"/>
            <a:ext cx="4183724" cy="147846"/>
          </a:xfrm>
        </p:spPr>
        <p:txBody>
          <a:bodyPr/>
          <a:lstStyle>
            <a:lvl1pPr>
              <a:defRPr sz="1000" b="1"/>
            </a:lvl1pPr>
            <a:lvl2pPr marL="0" indent="0">
              <a:buNone/>
              <a:defRPr/>
            </a:lvl2pPr>
          </a:lstStyle>
          <a:p>
            <a:pPr lvl="0"/>
            <a:r>
              <a:rPr lang="en-US" dirty="0"/>
              <a:t>Click to edit Master text styles</a:t>
            </a:r>
          </a:p>
        </p:txBody>
      </p:sp>
      <p:cxnSp>
        <p:nvCxnSpPr>
          <p:cNvPr id="26" name="Straight Connector 25">
            <a:extLst>
              <a:ext uri="{FF2B5EF4-FFF2-40B4-BE49-F238E27FC236}">
                <a16:creationId xmlns:a16="http://schemas.microsoft.com/office/drawing/2014/main" id="{316B01EB-33A4-46C7-8E93-28A5561CBC1F}"/>
              </a:ext>
            </a:extLst>
          </p:cNvPr>
          <p:cNvCxnSpPr>
            <a:cxnSpLocks/>
          </p:cNvCxnSpPr>
          <p:nvPr userDrawn="1"/>
        </p:nvCxnSpPr>
        <p:spPr>
          <a:xfrm>
            <a:off x="4658148" y="1817364"/>
            <a:ext cx="41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hart Placeholder 5">
            <a:extLst>
              <a:ext uri="{FF2B5EF4-FFF2-40B4-BE49-F238E27FC236}">
                <a16:creationId xmlns:a16="http://schemas.microsoft.com/office/drawing/2014/main" id="{FF0A1B75-9085-49C4-BD16-08B39D42CA23}"/>
              </a:ext>
            </a:extLst>
          </p:cNvPr>
          <p:cNvSpPr>
            <a:spLocks noGrp="1"/>
          </p:cNvSpPr>
          <p:nvPr>
            <p:ph type="chart" sz="quarter" idx="40"/>
          </p:nvPr>
        </p:nvSpPr>
        <p:spPr>
          <a:xfrm>
            <a:off x="299052" y="1817363"/>
            <a:ext cx="4186899" cy="2237421"/>
          </a:xfrm>
        </p:spPr>
        <p:txBody>
          <a:bodyPr anchor="ctr"/>
          <a:lstStyle>
            <a:lvl1pPr>
              <a:defRPr sz="1000"/>
            </a:lvl1pPr>
          </a:lstStyle>
          <a:p>
            <a:endParaRPr lang="en-GB"/>
          </a:p>
        </p:txBody>
      </p:sp>
      <p:sp>
        <p:nvSpPr>
          <p:cNvPr id="32" name="Text Placeholder 37">
            <a:extLst>
              <a:ext uri="{FF2B5EF4-FFF2-40B4-BE49-F238E27FC236}">
                <a16:creationId xmlns:a16="http://schemas.microsoft.com/office/drawing/2014/main" id="{9292219B-05AB-4366-A9F3-57811A1936DD}"/>
              </a:ext>
            </a:extLst>
          </p:cNvPr>
          <p:cNvSpPr>
            <a:spLocks noGrp="1"/>
          </p:cNvSpPr>
          <p:nvPr>
            <p:ph type="body" sz="quarter" idx="41"/>
          </p:nvPr>
        </p:nvSpPr>
        <p:spPr>
          <a:xfrm>
            <a:off x="302227" y="1816100"/>
            <a:ext cx="4183724" cy="147846"/>
          </a:xfrm>
        </p:spPr>
        <p:txBody>
          <a:bodyPr/>
          <a:lstStyle>
            <a:lvl1pPr>
              <a:defRPr sz="1000" b="1"/>
            </a:lvl1pPr>
            <a:lvl2pPr marL="0" indent="0">
              <a:buNone/>
              <a:defRPr/>
            </a:lvl2pPr>
          </a:lstStyle>
          <a:p>
            <a:pPr lvl="0"/>
            <a:r>
              <a:rPr lang="en-US" dirty="0"/>
              <a:t>Click to edit Master text styles</a:t>
            </a:r>
          </a:p>
        </p:txBody>
      </p:sp>
      <p:cxnSp>
        <p:nvCxnSpPr>
          <p:cNvPr id="33" name="Straight Connector 32">
            <a:extLst>
              <a:ext uri="{FF2B5EF4-FFF2-40B4-BE49-F238E27FC236}">
                <a16:creationId xmlns:a16="http://schemas.microsoft.com/office/drawing/2014/main" id="{E638C16D-5399-49CC-9C2A-842BBF243BB5}"/>
              </a:ext>
            </a:extLst>
          </p:cNvPr>
          <p:cNvCxnSpPr>
            <a:cxnSpLocks/>
          </p:cNvCxnSpPr>
          <p:nvPr userDrawn="1"/>
        </p:nvCxnSpPr>
        <p:spPr>
          <a:xfrm>
            <a:off x="302227" y="1817364"/>
            <a:ext cx="41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63834"/>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11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0762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Idea slide 3 chart LHS GTR">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2EB62383-6D5E-45D7-A2E0-42A149BE7E5A}"/>
              </a:ext>
            </a:extLst>
          </p:cNvPr>
          <p:cNvSpPr>
            <a:spLocks noGrp="1"/>
          </p:cNvSpPr>
          <p:nvPr>
            <p:ph type="body" sz="quarter" idx="32"/>
          </p:nvPr>
        </p:nvSpPr>
        <p:spPr>
          <a:xfrm>
            <a:off x="288900" y="1054099"/>
            <a:ext cx="8567762" cy="749301"/>
          </a:xfrm>
          <a:noFill/>
        </p:spPr>
        <p:txBody>
          <a:bodyPr/>
          <a:lstStyle>
            <a:lvl1pPr>
              <a:spcBef>
                <a:spcPts val="300"/>
              </a:spcBef>
              <a:defRPr sz="1000"/>
            </a:lvl1pPr>
            <a:lvl2pPr>
              <a:spcBef>
                <a:spcPts val="300"/>
              </a:spcBef>
              <a:defRPr sz="1000"/>
            </a:lvl2pPr>
            <a:lvl3pPr marL="184150" indent="0">
              <a:spcBef>
                <a:spcPts val="300"/>
              </a:spcBef>
              <a:buNone/>
              <a:defRPr sz="1000"/>
            </a:lvl3pPr>
            <a:lvl4pPr>
              <a:spcBef>
                <a:spcPts val="300"/>
              </a:spcBef>
              <a:defRPr sz="900"/>
            </a:lvl4pPr>
            <a:lvl5pPr>
              <a:spcBef>
                <a:spcPts val="300"/>
              </a:spcBef>
              <a:defRPr sz="900"/>
            </a:lvl5pPr>
          </a:lstStyle>
          <a:p>
            <a:pPr lvl="0"/>
            <a:r>
              <a:rPr lang="en-US" dirty="0"/>
              <a:t>Click to edit Master text styles</a:t>
            </a:r>
          </a:p>
          <a:p>
            <a:pPr lvl="1"/>
            <a:r>
              <a:rPr lang="en-US" dirty="0"/>
              <a:t>Second level</a:t>
            </a:r>
          </a:p>
        </p:txBody>
      </p:sp>
      <p:sp>
        <p:nvSpPr>
          <p:cNvPr id="17" name="Chart Placeholder 5">
            <a:extLst>
              <a:ext uri="{FF2B5EF4-FFF2-40B4-BE49-F238E27FC236}">
                <a16:creationId xmlns:a16="http://schemas.microsoft.com/office/drawing/2014/main" id="{46D2A917-43E0-43F7-A839-11A624CE8B38}"/>
              </a:ext>
            </a:extLst>
          </p:cNvPr>
          <p:cNvSpPr>
            <a:spLocks noGrp="1"/>
          </p:cNvSpPr>
          <p:nvPr>
            <p:ph type="chart" sz="quarter" idx="24"/>
          </p:nvPr>
        </p:nvSpPr>
        <p:spPr>
          <a:xfrm>
            <a:off x="4654973" y="1821486"/>
            <a:ext cx="4186899" cy="2121657"/>
          </a:xfrm>
        </p:spPr>
        <p:txBody>
          <a:bodyPr anchor="ctr"/>
          <a:lstStyle>
            <a:lvl1pPr>
              <a:defRPr sz="1000"/>
            </a:lvl1pPr>
          </a:lstStyle>
          <a:p>
            <a:endParaRPr lang="en-GB"/>
          </a:p>
        </p:txBody>
      </p:sp>
      <p:sp>
        <p:nvSpPr>
          <p:cNvPr id="20" name="Chart Placeholder 5">
            <a:extLst>
              <a:ext uri="{FF2B5EF4-FFF2-40B4-BE49-F238E27FC236}">
                <a16:creationId xmlns:a16="http://schemas.microsoft.com/office/drawing/2014/main" id="{C1656FFE-EC9A-4F92-A018-8A31BC3E74BB}"/>
              </a:ext>
            </a:extLst>
          </p:cNvPr>
          <p:cNvSpPr>
            <a:spLocks noGrp="1"/>
          </p:cNvSpPr>
          <p:nvPr>
            <p:ph type="chart" sz="quarter" idx="35"/>
          </p:nvPr>
        </p:nvSpPr>
        <p:spPr>
          <a:xfrm>
            <a:off x="292100" y="2983642"/>
            <a:ext cx="4186899" cy="959502"/>
          </a:xfrm>
        </p:spPr>
        <p:txBody>
          <a:bodyPr anchor="ctr"/>
          <a:lstStyle>
            <a:lvl1pPr>
              <a:defRPr sz="800"/>
            </a:lvl1pPr>
          </a:lstStyle>
          <a:p>
            <a:endParaRPr lang="en-GB"/>
          </a:p>
        </p:txBody>
      </p:sp>
      <p:sp>
        <p:nvSpPr>
          <p:cNvPr id="19" name="Chart Placeholder 5">
            <a:extLst>
              <a:ext uri="{FF2B5EF4-FFF2-40B4-BE49-F238E27FC236}">
                <a16:creationId xmlns:a16="http://schemas.microsoft.com/office/drawing/2014/main" id="{40AA0D43-1A2B-4F47-BD17-6C3CB016E3A6}"/>
              </a:ext>
            </a:extLst>
          </p:cNvPr>
          <p:cNvSpPr>
            <a:spLocks noGrp="1"/>
          </p:cNvSpPr>
          <p:nvPr>
            <p:ph type="chart" sz="quarter" idx="34"/>
          </p:nvPr>
        </p:nvSpPr>
        <p:spPr>
          <a:xfrm>
            <a:off x="292100" y="1821486"/>
            <a:ext cx="4186899" cy="960759"/>
          </a:xfrm>
        </p:spPr>
        <p:txBody>
          <a:bodyPr anchor="ctr"/>
          <a:lstStyle>
            <a:lvl1pPr>
              <a:defRPr sz="800"/>
            </a:lvl1pPr>
          </a:lstStyle>
          <a:p>
            <a:endParaRPr lang="en-GB"/>
          </a:p>
        </p:txBody>
      </p:sp>
      <p:sp>
        <p:nvSpPr>
          <p:cNvPr id="2" name="Title 1">
            <a:extLst>
              <a:ext uri="{FF2B5EF4-FFF2-40B4-BE49-F238E27FC236}">
                <a16:creationId xmlns:a16="http://schemas.microsoft.com/office/drawing/2014/main" id="{E3F38954-DEA7-4430-AC63-5F6EC87EFEF8}"/>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F31BB6B6-FA6F-4532-8D8B-250086100A7D}"/>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3AD13F9-0172-4AA1-8643-F3810BF27800}"/>
              </a:ext>
            </a:extLst>
          </p:cNvPr>
          <p:cNvSpPr>
            <a:spLocks noGrp="1"/>
          </p:cNvSpPr>
          <p:nvPr>
            <p:ph type="sldNum" sz="quarter" idx="11"/>
          </p:nvPr>
        </p:nvSpPr>
        <p:spPr/>
        <p:txBody>
          <a:bodyPr/>
          <a:lstStyle/>
          <a:p>
            <a:fld id="{84198CB8-B91C-4020-BF2E-010C47F51F9F}" type="slidenum">
              <a:rPr lang="en-GB" smtClean="0"/>
              <a:t>‹#›</a:t>
            </a:fld>
            <a:endParaRPr lang="en-GB"/>
          </a:p>
        </p:txBody>
      </p:sp>
      <p:sp>
        <p:nvSpPr>
          <p:cNvPr id="18" name="Footnote Placeholder">
            <a:extLst>
              <a:ext uri="{FF2B5EF4-FFF2-40B4-BE49-F238E27FC236}">
                <a16:creationId xmlns:a16="http://schemas.microsoft.com/office/drawing/2014/main" id="{5F6799CD-F26B-4B2E-B48B-B702B6FB5BF6}"/>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22" name="Text Placeholder 37">
            <a:extLst>
              <a:ext uri="{FF2B5EF4-FFF2-40B4-BE49-F238E27FC236}">
                <a16:creationId xmlns:a16="http://schemas.microsoft.com/office/drawing/2014/main" id="{0379867A-8101-4D09-890C-0700AE74B444}"/>
              </a:ext>
            </a:extLst>
          </p:cNvPr>
          <p:cNvSpPr>
            <a:spLocks noGrp="1"/>
          </p:cNvSpPr>
          <p:nvPr>
            <p:ph type="body" sz="quarter" idx="39"/>
          </p:nvPr>
        </p:nvSpPr>
        <p:spPr>
          <a:xfrm>
            <a:off x="4658148" y="1820223"/>
            <a:ext cx="4183724" cy="147846"/>
          </a:xfrm>
        </p:spPr>
        <p:txBody>
          <a:bodyPr/>
          <a:lstStyle>
            <a:lvl1pPr>
              <a:defRPr sz="1000" b="1"/>
            </a:lvl1pPr>
            <a:lvl2pPr marL="0" indent="0">
              <a:buNone/>
              <a:defRPr/>
            </a:lvl2pPr>
          </a:lstStyle>
          <a:p>
            <a:pPr lvl="0"/>
            <a:r>
              <a:rPr lang="en-US" dirty="0"/>
              <a:t>Click to edit Master text styles</a:t>
            </a:r>
          </a:p>
        </p:txBody>
      </p:sp>
      <p:sp>
        <p:nvSpPr>
          <p:cNvPr id="23" name="Text Placeholder 37">
            <a:extLst>
              <a:ext uri="{FF2B5EF4-FFF2-40B4-BE49-F238E27FC236}">
                <a16:creationId xmlns:a16="http://schemas.microsoft.com/office/drawing/2014/main" id="{89899AB0-0A9C-4533-AC48-E375FE09FF1F}"/>
              </a:ext>
            </a:extLst>
          </p:cNvPr>
          <p:cNvSpPr>
            <a:spLocks noGrp="1"/>
          </p:cNvSpPr>
          <p:nvPr>
            <p:ph type="body" sz="quarter" idx="40"/>
          </p:nvPr>
        </p:nvSpPr>
        <p:spPr>
          <a:xfrm>
            <a:off x="296202" y="1821487"/>
            <a:ext cx="4189652" cy="147846"/>
          </a:xfrm>
        </p:spPr>
        <p:txBody>
          <a:bodyPr/>
          <a:lstStyle>
            <a:lvl1pPr>
              <a:defRPr sz="1000" b="1"/>
            </a:lvl1pPr>
            <a:lvl2pPr marL="0" indent="0">
              <a:buNone/>
              <a:defRPr/>
            </a:lvl2pPr>
          </a:lstStyle>
          <a:p>
            <a:pPr lvl="0"/>
            <a:r>
              <a:rPr lang="en-US" dirty="0"/>
              <a:t>Click to edit Master text styles</a:t>
            </a:r>
          </a:p>
        </p:txBody>
      </p:sp>
      <p:sp>
        <p:nvSpPr>
          <p:cNvPr id="24" name="Text Placeholder 37">
            <a:extLst>
              <a:ext uri="{FF2B5EF4-FFF2-40B4-BE49-F238E27FC236}">
                <a16:creationId xmlns:a16="http://schemas.microsoft.com/office/drawing/2014/main" id="{64D795A0-30A0-4EB4-AE25-D6EEB145763A}"/>
              </a:ext>
            </a:extLst>
          </p:cNvPr>
          <p:cNvSpPr>
            <a:spLocks noGrp="1"/>
          </p:cNvSpPr>
          <p:nvPr>
            <p:ph type="body" sz="quarter" idx="41"/>
          </p:nvPr>
        </p:nvSpPr>
        <p:spPr>
          <a:xfrm>
            <a:off x="296202" y="2983642"/>
            <a:ext cx="4189652" cy="164403"/>
          </a:xfrm>
        </p:spPr>
        <p:txBody>
          <a:bodyPr/>
          <a:lstStyle>
            <a:lvl1pPr>
              <a:defRPr sz="1000" b="1"/>
            </a:lvl1pPr>
            <a:lvl2pPr marL="0" indent="0">
              <a:buNone/>
              <a:defRPr/>
            </a:lvl2pPr>
          </a:lstStyle>
          <a:p>
            <a:pPr lvl="0"/>
            <a:r>
              <a:rPr lang="en-US" dirty="0"/>
              <a:t>Click to edit Master text styles</a:t>
            </a:r>
          </a:p>
        </p:txBody>
      </p:sp>
      <p:cxnSp>
        <p:nvCxnSpPr>
          <p:cNvPr id="26" name="Straight Connector 25">
            <a:extLst>
              <a:ext uri="{FF2B5EF4-FFF2-40B4-BE49-F238E27FC236}">
                <a16:creationId xmlns:a16="http://schemas.microsoft.com/office/drawing/2014/main" id="{316B01EB-33A4-46C7-8E93-28A5561CBC1F}"/>
              </a:ext>
            </a:extLst>
          </p:cNvPr>
          <p:cNvCxnSpPr>
            <a:cxnSpLocks/>
          </p:cNvCxnSpPr>
          <p:nvPr userDrawn="1"/>
        </p:nvCxnSpPr>
        <p:spPr>
          <a:xfrm>
            <a:off x="4658148" y="1821487"/>
            <a:ext cx="41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CE2F27-00D7-4A2D-9790-F4292DA8511D}"/>
              </a:ext>
            </a:extLst>
          </p:cNvPr>
          <p:cNvCxnSpPr>
            <a:cxnSpLocks/>
          </p:cNvCxnSpPr>
          <p:nvPr userDrawn="1"/>
        </p:nvCxnSpPr>
        <p:spPr>
          <a:xfrm>
            <a:off x="292100" y="1821487"/>
            <a:ext cx="41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733DC3-A992-4A07-BF9D-5334162EAFEF}"/>
              </a:ext>
            </a:extLst>
          </p:cNvPr>
          <p:cNvCxnSpPr>
            <a:cxnSpLocks/>
          </p:cNvCxnSpPr>
          <p:nvPr userDrawn="1"/>
        </p:nvCxnSpPr>
        <p:spPr>
          <a:xfrm>
            <a:off x="292100" y="2983643"/>
            <a:ext cx="41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389145"/>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114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Idea slide 3 chart RHS GTR v2">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2EB62383-6D5E-45D7-A2E0-42A149BE7E5A}"/>
              </a:ext>
            </a:extLst>
          </p:cNvPr>
          <p:cNvSpPr>
            <a:spLocks noGrp="1"/>
          </p:cNvSpPr>
          <p:nvPr>
            <p:ph type="body" sz="quarter" idx="32"/>
          </p:nvPr>
        </p:nvSpPr>
        <p:spPr>
          <a:xfrm>
            <a:off x="288900" y="1054099"/>
            <a:ext cx="8567762" cy="736601"/>
          </a:xfrm>
          <a:noFill/>
        </p:spPr>
        <p:txBody>
          <a:bodyPr/>
          <a:lstStyle>
            <a:lvl1pPr>
              <a:spcBef>
                <a:spcPts val="300"/>
              </a:spcBef>
              <a:defRPr sz="1000"/>
            </a:lvl1pPr>
            <a:lvl2pPr>
              <a:spcBef>
                <a:spcPts val="300"/>
              </a:spcBef>
              <a:defRPr sz="1000"/>
            </a:lvl2pPr>
            <a:lvl3pPr>
              <a:spcBef>
                <a:spcPts val="300"/>
              </a:spcBef>
              <a:defRPr sz="1000"/>
            </a:lvl3pPr>
            <a:lvl4pPr>
              <a:spcBef>
                <a:spcPts val="300"/>
              </a:spcBef>
              <a:defRPr sz="900"/>
            </a:lvl4pPr>
            <a:lvl5pPr>
              <a:spcBef>
                <a:spcPts val="300"/>
              </a:spcBef>
              <a:defRPr sz="900"/>
            </a:lvl5pPr>
          </a:lstStyle>
          <a:p>
            <a:pPr lvl="0"/>
            <a:r>
              <a:rPr lang="en-US" dirty="0"/>
              <a:t>Click to edit Master text styles</a:t>
            </a:r>
          </a:p>
          <a:p>
            <a:pPr lvl="1"/>
            <a:r>
              <a:rPr lang="en-US" dirty="0"/>
              <a:t>Second level</a:t>
            </a:r>
            <a:endParaRPr lang="en-GB" dirty="0"/>
          </a:p>
        </p:txBody>
      </p:sp>
      <p:sp>
        <p:nvSpPr>
          <p:cNvPr id="17" name="Chart Placeholder 5">
            <a:extLst>
              <a:ext uri="{FF2B5EF4-FFF2-40B4-BE49-F238E27FC236}">
                <a16:creationId xmlns:a16="http://schemas.microsoft.com/office/drawing/2014/main" id="{46D2A917-43E0-43F7-A839-11A624CE8B38}"/>
              </a:ext>
            </a:extLst>
          </p:cNvPr>
          <p:cNvSpPr>
            <a:spLocks noGrp="1"/>
          </p:cNvSpPr>
          <p:nvPr>
            <p:ph type="chart" sz="quarter" idx="24"/>
          </p:nvPr>
        </p:nvSpPr>
        <p:spPr>
          <a:xfrm>
            <a:off x="288925" y="1819144"/>
            <a:ext cx="4186899" cy="2255017"/>
          </a:xfrm>
        </p:spPr>
        <p:txBody>
          <a:bodyPr anchor="ctr"/>
          <a:lstStyle>
            <a:lvl1pPr>
              <a:defRPr sz="1000"/>
            </a:lvl1pPr>
          </a:lstStyle>
          <a:p>
            <a:endParaRPr lang="en-GB"/>
          </a:p>
        </p:txBody>
      </p:sp>
      <p:sp>
        <p:nvSpPr>
          <p:cNvPr id="20" name="Chart Placeholder 5">
            <a:extLst>
              <a:ext uri="{FF2B5EF4-FFF2-40B4-BE49-F238E27FC236}">
                <a16:creationId xmlns:a16="http://schemas.microsoft.com/office/drawing/2014/main" id="{C1656FFE-EC9A-4F92-A018-8A31BC3E74BB}"/>
              </a:ext>
            </a:extLst>
          </p:cNvPr>
          <p:cNvSpPr>
            <a:spLocks noGrp="1"/>
          </p:cNvSpPr>
          <p:nvPr>
            <p:ph type="chart" sz="quarter" idx="35"/>
          </p:nvPr>
        </p:nvSpPr>
        <p:spPr>
          <a:xfrm>
            <a:off x="4664075" y="3098412"/>
            <a:ext cx="4186899" cy="990989"/>
          </a:xfrm>
        </p:spPr>
        <p:txBody>
          <a:bodyPr anchor="ctr"/>
          <a:lstStyle>
            <a:lvl1pPr>
              <a:defRPr sz="800"/>
            </a:lvl1pPr>
          </a:lstStyle>
          <a:p>
            <a:endParaRPr lang="en-GB"/>
          </a:p>
        </p:txBody>
      </p:sp>
      <p:sp>
        <p:nvSpPr>
          <p:cNvPr id="19" name="Chart Placeholder 5">
            <a:extLst>
              <a:ext uri="{FF2B5EF4-FFF2-40B4-BE49-F238E27FC236}">
                <a16:creationId xmlns:a16="http://schemas.microsoft.com/office/drawing/2014/main" id="{40AA0D43-1A2B-4F47-BD17-6C3CB016E3A6}"/>
              </a:ext>
            </a:extLst>
          </p:cNvPr>
          <p:cNvSpPr>
            <a:spLocks noGrp="1"/>
          </p:cNvSpPr>
          <p:nvPr>
            <p:ph type="chart" sz="quarter" idx="34"/>
          </p:nvPr>
        </p:nvSpPr>
        <p:spPr>
          <a:xfrm>
            <a:off x="4664075" y="1819144"/>
            <a:ext cx="4186899" cy="960759"/>
          </a:xfrm>
        </p:spPr>
        <p:txBody>
          <a:bodyPr anchor="ctr"/>
          <a:lstStyle>
            <a:lvl1pPr>
              <a:defRPr sz="800"/>
            </a:lvl1pPr>
          </a:lstStyle>
          <a:p>
            <a:endParaRPr lang="en-GB"/>
          </a:p>
        </p:txBody>
      </p:sp>
      <p:sp>
        <p:nvSpPr>
          <p:cNvPr id="2" name="Title 1">
            <a:extLst>
              <a:ext uri="{FF2B5EF4-FFF2-40B4-BE49-F238E27FC236}">
                <a16:creationId xmlns:a16="http://schemas.microsoft.com/office/drawing/2014/main" id="{E3F38954-DEA7-4430-AC63-5F6EC87EFEF8}"/>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F31BB6B6-FA6F-4532-8D8B-250086100A7D}"/>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3AD13F9-0172-4AA1-8643-F3810BF27800}"/>
              </a:ext>
            </a:extLst>
          </p:cNvPr>
          <p:cNvSpPr>
            <a:spLocks noGrp="1"/>
          </p:cNvSpPr>
          <p:nvPr>
            <p:ph type="sldNum" sz="quarter" idx="11"/>
          </p:nvPr>
        </p:nvSpPr>
        <p:spPr/>
        <p:txBody>
          <a:bodyPr/>
          <a:lstStyle/>
          <a:p>
            <a:fld id="{84198CB8-B91C-4020-BF2E-010C47F51F9F}" type="slidenum">
              <a:rPr lang="en-GB" smtClean="0"/>
              <a:t>‹#›</a:t>
            </a:fld>
            <a:endParaRPr lang="en-GB"/>
          </a:p>
        </p:txBody>
      </p:sp>
      <p:sp>
        <p:nvSpPr>
          <p:cNvPr id="18" name="Footnote Placeholder">
            <a:extLst>
              <a:ext uri="{FF2B5EF4-FFF2-40B4-BE49-F238E27FC236}">
                <a16:creationId xmlns:a16="http://schemas.microsoft.com/office/drawing/2014/main" id="{5F6799CD-F26B-4B2E-B48B-B702B6FB5BF6}"/>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22" name="Text Placeholder 37">
            <a:extLst>
              <a:ext uri="{FF2B5EF4-FFF2-40B4-BE49-F238E27FC236}">
                <a16:creationId xmlns:a16="http://schemas.microsoft.com/office/drawing/2014/main" id="{0379867A-8101-4D09-890C-0700AE74B444}"/>
              </a:ext>
            </a:extLst>
          </p:cNvPr>
          <p:cNvSpPr>
            <a:spLocks noGrp="1"/>
          </p:cNvSpPr>
          <p:nvPr>
            <p:ph type="body" sz="quarter" idx="39"/>
          </p:nvPr>
        </p:nvSpPr>
        <p:spPr>
          <a:xfrm>
            <a:off x="292100" y="1817881"/>
            <a:ext cx="4183724" cy="147846"/>
          </a:xfrm>
        </p:spPr>
        <p:txBody>
          <a:bodyPr/>
          <a:lstStyle>
            <a:lvl1pPr>
              <a:defRPr sz="1000" b="1"/>
            </a:lvl1pPr>
            <a:lvl2pPr marL="0" indent="0">
              <a:buNone/>
              <a:defRPr/>
            </a:lvl2pPr>
          </a:lstStyle>
          <a:p>
            <a:pPr lvl="0"/>
            <a:r>
              <a:rPr lang="en-US" dirty="0"/>
              <a:t>Click to edit Master text styles</a:t>
            </a:r>
          </a:p>
        </p:txBody>
      </p:sp>
      <p:sp>
        <p:nvSpPr>
          <p:cNvPr id="23" name="Text Placeholder 37">
            <a:extLst>
              <a:ext uri="{FF2B5EF4-FFF2-40B4-BE49-F238E27FC236}">
                <a16:creationId xmlns:a16="http://schemas.microsoft.com/office/drawing/2014/main" id="{89899AB0-0A9C-4533-AC48-E375FE09FF1F}"/>
              </a:ext>
            </a:extLst>
          </p:cNvPr>
          <p:cNvSpPr>
            <a:spLocks noGrp="1"/>
          </p:cNvSpPr>
          <p:nvPr>
            <p:ph type="body" sz="quarter" idx="40"/>
          </p:nvPr>
        </p:nvSpPr>
        <p:spPr>
          <a:xfrm>
            <a:off x="4668177" y="1819145"/>
            <a:ext cx="4189652" cy="147846"/>
          </a:xfrm>
        </p:spPr>
        <p:txBody>
          <a:bodyPr/>
          <a:lstStyle>
            <a:lvl1pPr>
              <a:defRPr sz="1000" b="1"/>
            </a:lvl1pPr>
            <a:lvl2pPr marL="0" indent="0">
              <a:buNone/>
              <a:defRPr/>
            </a:lvl2pPr>
          </a:lstStyle>
          <a:p>
            <a:pPr lvl="0"/>
            <a:r>
              <a:rPr lang="en-US" dirty="0"/>
              <a:t>Click to edit Master text styles</a:t>
            </a:r>
          </a:p>
        </p:txBody>
      </p:sp>
      <p:sp>
        <p:nvSpPr>
          <p:cNvPr id="24" name="Text Placeholder 37">
            <a:extLst>
              <a:ext uri="{FF2B5EF4-FFF2-40B4-BE49-F238E27FC236}">
                <a16:creationId xmlns:a16="http://schemas.microsoft.com/office/drawing/2014/main" id="{64D795A0-30A0-4EB4-AE25-D6EEB145763A}"/>
              </a:ext>
            </a:extLst>
          </p:cNvPr>
          <p:cNvSpPr>
            <a:spLocks noGrp="1"/>
          </p:cNvSpPr>
          <p:nvPr>
            <p:ph type="body" sz="quarter" idx="41"/>
          </p:nvPr>
        </p:nvSpPr>
        <p:spPr>
          <a:xfrm>
            <a:off x="4668177" y="3098413"/>
            <a:ext cx="4189652" cy="164403"/>
          </a:xfrm>
        </p:spPr>
        <p:txBody>
          <a:bodyPr/>
          <a:lstStyle>
            <a:lvl1pPr>
              <a:defRPr sz="1000" b="1"/>
            </a:lvl1pPr>
            <a:lvl2pPr marL="0" indent="0">
              <a:buNone/>
              <a:defRPr/>
            </a:lvl2pPr>
          </a:lstStyle>
          <a:p>
            <a:pPr lvl="0"/>
            <a:r>
              <a:rPr lang="en-US" dirty="0"/>
              <a:t>Click to edit Master text styles</a:t>
            </a:r>
          </a:p>
        </p:txBody>
      </p:sp>
      <p:cxnSp>
        <p:nvCxnSpPr>
          <p:cNvPr id="26" name="Straight Connector 25">
            <a:extLst>
              <a:ext uri="{FF2B5EF4-FFF2-40B4-BE49-F238E27FC236}">
                <a16:creationId xmlns:a16="http://schemas.microsoft.com/office/drawing/2014/main" id="{316B01EB-33A4-46C7-8E93-28A5561CBC1F}"/>
              </a:ext>
            </a:extLst>
          </p:cNvPr>
          <p:cNvCxnSpPr>
            <a:cxnSpLocks/>
          </p:cNvCxnSpPr>
          <p:nvPr userDrawn="1"/>
        </p:nvCxnSpPr>
        <p:spPr>
          <a:xfrm>
            <a:off x="292100" y="1819145"/>
            <a:ext cx="41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CE2F27-00D7-4A2D-9790-F4292DA8511D}"/>
              </a:ext>
            </a:extLst>
          </p:cNvPr>
          <p:cNvCxnSpPr>
            <a:cxnSpLocks/>
          </p:cNvCxnSpPr>
          <p:nvPr userDrawn="1"/>
        </p:nvCxnSpPr>
        <p:spPr>
          <a:xfrm>
            <a:off x="4664075" y="1819145"/>
            <a:ext cx="41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733DC3-A992-4A07-BF9D-5334162EAFEF}"/>
              </a:ext>
            </a:extLst>
          </p:cNvPr>
          <p:cNvCxnSpPr>
            <a:cxnSpLocks/>
          </p:cNvCxnSpPr>
          <p:nvPr userDrawn="1"/>
        </p:nvCxnSpPr>
        <p:spPr>
          <a:xfrm>
            <a:off x="4664075" y="3098414"/>
            <a:ext cx="4186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50068"/>
      </p:ext>
    </p:extLst>
  </p:cSld>
  <p:clrMapOvr>
    <a:masterClrMapping/>
  </p:clrMapOvr>
  <p:extLst>
    <p:ext uri="{DCECCB84-F9BA-43D5-87BE-67443E8EF086}">
      <p15:sldGuideLst xmlns:p15="http://schemas.microsoft.com/office/powerpoint/2012/main">
        <p15:guide id="1" orient="horz" pos="2663">
          <p15:clr>
            <a:srgbClr val="FBAE40"/>
          </p15:clr>
        </p15:guide>
        <p15:guide id="2" orient="horz" pos="2051">
          <p15:clr>
            <a:srgbClr val="FBAE40"/>
          </p15:clr>
        </p15:guide>
        <p15:guide id="3" orient="horz" pos="1144">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BM relative to performance GT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2DAB-0AE8-46B6-8E0C-6DEB858911C9}"/>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1ADA137-1129-4B49-B13D-95C268F2FFEB}"/>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50E2DB01-CD94-4B0F-A0A7-0CE61E0D4E35}"/>
              </a:ext>
            </a:extLst>
          </p:cNvPr>
          <p:cNvSpPr>
            <a:spLocks noGrp="1"/>
          </p:cNvSpPr>
          <p:nvPr>
            <p:ph type="sldNum" sz="quarter" idx="11"/>
          </p:nvPr>
        </p:nvSpPr>
        <p:spPr/>
        <p:txBody>
          <a:bodyPr/>
          <a:lstStyle/>
          <a:p>
            <a:fld id="{84198CB8-B91C-4020-BF2E-010C47F51F9F}" type="slidenum">
              <a:rPr lang="en-GB" smtClean="0"/>
              <a:t>‹#›</a:t>
            </a:fld>
            <a:endParaRPr lang="en-GB"/>
          </a:p>
        </p:txBody>
      </p:sp>
      <p:sp>
        <p:nvSpPr>
          <p:cNvPr id="6" name="Chart Placeholder 5">
            <a:extLst>
              <a:ext uri="{FF2B5EF4-FFF2-40B4-BE49-F238E27FC236}">
                <a16:creationId xmlns:a16="http://schemas.microsoft.com/office/drawing/2014/main" id="{C0D4A5E3-C919-47A9-AB2F-E007CCE2B972}"/>
              </a:ext>
            </a:extLst>
          </p:cNvPr>
          <p:cNvSpPr>
            <a:spLocks noGrp="1"/>
          </p:cNvSpPr>
          <p:nvPr>
            <p:ph type="chart" sz="quarter" idx="12"/>
          </p:nvPr>
        </p:nvSpPr>
        <p:spPr>
          <a:xfrm>
            <a:off x="288925" y="1054100"/>
            <a:ext cx="8562975" cy="1714500"/>
          </a:xfrm>
        </p:spPr>
        <p:txBody>
          <a:bodyPr anchor="ctr"/>
          <a:lstStyle>
            <a:lvl1pPr>
              <a:defRPr sz="1000"/>
            </a:lvl1pPr>
          </a:lstStyle>
          <a:p>
            <a:endParaRPr lang="en-GB"/>
          </a:p>
        </p:txBody>
      </p:sp>
      <p:sp>
        <p:nvSpPr>
          <p:cNvPr id="9" name="Footnote Placeholder">
            <a:extLst>
              <a:ext uri="{FF2B5EF4-FFF2-40B4-BE49-F238E27FC236}">
                <a16:creationId xmlns:a16="http://schemas.microsoft.com/office/drawing/2014/main" id="{F7E84277-648D-4A6D-AB34-746BC5D55839}"/>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10" name="Chart Placeholder 5">
            <a:extLst>
              <a:ext uri="{FF2B5EF4-FFF2-40B4-BE49-F238E27FC236}">
                <a16:creationId xmlns:a16="http://schemas.microsoft.com/office/drawing/2014/main" id="{71C7554A-D168-4EFB-9995-D8877EAD4F98}"/>
              </a:ext>
            </a:extLst>
          </p:cNvPr>
          <p:cNvSpPr>
            <a:spLocks noGrp="1"/>
          </p:cNvSpPr>
          <p:nvPr>
            <p:ph type="chart" sz="quarter" idx="24"/>
          </p:nvPr>
        </p:nvSpPr>
        <p:spPr>
          <a:xfrm>
            <a:off x="288925" y="2806700"/>
            <a:ext cx="8562975" cy="907841"/>
          </a:xfrm>
        </p:spPr>
        <p:txBody>
          <a:bodyPr anchor="ctr"/>
          <a:lstStyle>
            <a:lvl1pPr>
              <a:defRPr sz="1000"/>
            </a:lvl1pPr>
          </a:lstStyle>
          <a:p>
            <a:endParaRPr lang="en-GB"/>
          </a:p>
        </p:txBody>
      </p:sp>
      <p:sp>
        <p:nvSpPr>
          <p:cNvPr id="11" name="Text Placeholder 37">
            <a:extLst>
              <a:ext uri="{FF2B5EF4-FFF2-40B4-BE49-F238E27FC236}">
                <a16:creationId xmlns:a16="http://schemas.microsoft.com/office/drawing/2014/main" id="{F37D4844-5291-4FA1-B7F3-78D2EF816E01}"/>
              </a:ext>
            </a:extLst>
          </p:cNvPr>
          <p:cNvSpPr>
            <a:spLocks noGrp="1"/>
          </p:cNvSpPr>
          <p:nvPr>
            <p:ph type="body" sz="quarter" idx="38"/>
          </p:nvPr>
        </p:nvSpPr>
        <p:spPr>
          <a:xfrm>
            <a:off x="292100" y="1054100"/>
            <a:ext cx="8559800" cy="161925"/>
          </a:xfrm>
        </p:spPr>
        <p:txBody>
          <a:bodyPr/>
          <a:lstStyle>
            <a:lvl1pPr>
              <a:defRPr sz="1000" b="1"/>
            </a:lvl1pPr>
            <a:lvl2pPr marL="0" indent="0">
              <a:buNone/>
              <a:defRPr/>
            </a:lvl2pPr>
          </a:lstStyle>
          <a:p>
            <a:pPr lvl="0"/>
            <a:r>
              <a:rPr lang="en-US" dirty="0"/>
              <a:t>Click to edit Master text styles</a:t>
            </a:r>
          </a:p>
        </p:txBody>
      </p:sp>
      <p:sp>
        <p:nvSpPr>
          <p:cNvPr id="12" name="Text Placeholder 37">
            <a:extLst>
              <a:ext uri="{FF2B5EF4-FFF2-40B4-BE49-F238E27FC236}">
                <a16:creationId xmlns:a16="http://schemas.microsoft.com/office/drawing/2014/main" id="{3199B94D-D85D-461E-913C-C4C72C15C24B}"/>
              </a:ext>
            </a:extLst>
          </p:cNvPr>
          <p:cNvSpPr>
            <a:spLocks noGrp="1"/>
          </p:cNvSpPr>
          <p:nvPr>
            <p:ph type="body" sz="quarter" idx="39"/>
          </p:nvPr>
        </p:nvSpPr>
        <p:spPr>
          <a:xfrm>
            <a:off x="292100" y="2806700"/>
            <a:ext cx="8559800" cy="161925"/>
          </a:xfrm>
        </p:spPr>
        <p:txBody>
          <a:bodyPr/>
          <a:lstStyle>
            <a:lvl1pPr>
              <a:defRPr sz="1000" b="1"/>
            </a:lvl1pPr>
            <a:lvl2pPr marL="0" indent="0">
              <a:buNone/>
              <a:defRPr/>
            </a:lvl2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C014BEDE-01A1-4ADD-8602-85681725DAC3}"/>
              </a:ext>
            </a:extLst>
          </p:cNvPr>
          <p:cNvCxnSpPr/>
          <p:nvPr userDrawn="1"/>
        </p:nvCxnSpPr>
        <p:spPr>
          <a:xfrm>
            <a:off x="292100" y="1054100"/>
            <a:ext cx="8559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5BBB60-CA44-4C3D-AF37-62A3CC564D5C}"/>
              </a:ext>
            </a:extLst>
          </p:cNvPr>
          <p:cNvCxnSpPr/>
          <p:nvPr userDrawn="1"/>
        </p:nvCxnSpPr>
        <p:spPr>
          <a:xfrm>
            <a:off x="292100" y="2806700"/>
            <a:ext cx="8559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39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Global Liquidity GT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7D0392F-EC78-4648-AAC7-786759D10483}"/>
              </a:ext>
            </a:extLst>
          </p:cNvPr>
          <p:cNvSpPr>
            <a:spLocks noGrp="1"/>
          </p:cNvSpPr>
          <p:nvPr>
            <p:ph type="body" sz="quarter" idx="32"/>
          </p:nvPr>
        </p:nvSpPr>
        <p:spPr>
          <a:xfrm>
            <a:off x="288900" y="1054100"/>
            <a:ext cx="8567762" cy="331788"/>
          </a:xfrm>
        </p:spPr>
        <p:txBody>
          <a:bodyPr/>
          <a:lstStyle>
            <a:lvl1pPr>
              <a:defRPr sz="1000"/>
            </a:lvl1pPr>
            <a:lvl2pPr>
              <a:defRPr sz="1000"/>
            </a:lvl2pPr>
            <a:lvl3pPr>
              <a:defRPr sz="100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6" name="Table Placeholder 15">
            <a:extLst>
              <a:ext uri="{FF2B5EF4-FFF2-40B4-BE49-F238E27FC236}">
                <a16:creationId xmlns:a16="http://schemas.microsoft.com/office/drawing/2014/main" id="{12E5ACED-B053-4D3D-81B1-019A6CB41CFB}"/>
              </a:ext>
            </a:extLst>
          </p:cNvPr>
          <p:cNvSpPr>
            <a:spLocks noGrp="1"/>
          </p:cNvSpPr>
          <p:nvPr>
            <p:ph type="tbl" sz="quarter" idx="33"/>
          </p:nvPr>
        </p:nvSpPr>
        <p:spPr>
          <a:xfrm>
            <a:off x="288900" y="1474632"/>
            <a:ext cx="8568929" cy="974725"/>
          </a:xfrm>
        </p:spPr>
        <p:txBody>
          <a:bodyPr/>
          <a:lstStyle>
            <a:lvl1pPr>
              <a:defRPr sz="1000"/>
            </a:lvl1pPr>
          </a:lstStyle>
          <a:p>
            <a:endParaRPr lang="en-GB"/>
          </a:p>
        </p:txBody>
      </p:sp>
      <p:sp>
        <p:nvSpPr>
          <p:cNvPr id="27" name="Chart Placeholder 26">
            <a:extLst>
              <a:ext uri="{FF2B5EF4-FFF2-40B4-BE49-F238E27FC236}">
                <a16:creationId xmlns:a16="http://schemas.microsoft.com/office/drawing/2014/main" id="{2B72EC43-F5EE-4A35-9262-04D5C2158431}"/>
              </a:ext>
            </a:extLst>
          </p:cNvPr>
          <p:cNvSpPr>
            <a:spLocks noGrp="1"/>
          </p:cNvSpPr>
          <p:nvPr>
            <p:ph type="chart" sz="quarter" idx="34"/>
          </p:nvPr>
        </p:nvSpPr>
        <p:spPr>
          <a:xfrm>
            <a:off x="288900" y="2657475"/>
            <a:ext cx="2677589" cy="1357313"/>
          </a:xfrm>
        </p:spPr>
        <p:txBody>
          <a:bodyPr anchor="ctr"/>
          <a:lstStyle>
            <a:lvl1pPr>
              <a:defRPr sz="1000"/>
            </a:lvl1pPr>
          </a:lstStyle>
          <a:p>
            <a:endParaRPr lang="en-GB"/>
          </a:p>
        </p:txBody>
      </p:sp>
      <p:sp>
        <p:nvSpPr>
          <p:cNvPr id="29" name="Chart Placeholder 26">
            <a:extLst>
              <a:ext uri="{FF2B5EF4-FFF2-40B4-BE49-F238E27FC236}">
                <a16:creationId xmlns:a16="http://schemas.microsoft.com/office/drawing/2014/main" id="{C4FFA7E4-7BAE-499D-8026-66468B083EB0}"/>
              </a:ext>
            </a:extLst>
          </p:cNvPr>
          <p:cNvSpPr>
            <a:spLocks noGrp="1"/>
          </p:cNvSpPr>
          <p:nvPr>
            <p:ph type="chart" sz="quarter" idx="36"/>
          </p:nvPr>
        </p:nvSpPr>
        <p:spPr>
          <a:xfrm>
            <a:off x="6177486" y="2657475"/>
            <a:ext cx="2677589" cy="1357313"/>
          </a:xfrm>
        </p:spPr>
        <p:txBody>
          <a:bodyPr anchor="ctr"/>
          <a:lstStyle>
            <a:lvl1pPr>
              <a:defRPr sz="1000"/>
            </a:lvl1pPr>
          </a:lstStyle>
          <a:p>
            <a:endParaRPr lang="en-GB"/>
          </a:p>
        </p:txBody>
      </p:sp>
      <p:sp>
        <p:nvSpPr>
          <p:cNvPr id="31" name="Table Placeholder 30">
            <a:extLst>
              <a:ext uri="{FF2B5EF4-FFF2-40B4-BE49-F238E27FC236}">
                <a16:creationId xmlns:a16="http://schemas.microsoft.com/office/drawing/2014/main" id="{FE410BD1-F536-4A7C-A36C-40C9CCDC0343}"/>
              </a:ext>
            </a:extLst>
          </p:cNvPr>
          <p:cNvSpPr>
            <a:spLocks noGrp="1"/>
          </p:cNvSpPr>
          <p:nvPr>
            <p:ph type="tbl" sz="quarter" idx="37"/>
          </p:nvPr>
        </p:nvSpPr>
        <p:spPr>
          <a:xfrm>
            <a:off x="3037149" y="2657474"/>
            <a:ext cx="3054350" cy="1357314"/>
          </a:xfrm>
        </p:spPr>
        <p:txBody>
          <a:bodyPr/>
          <a:lstStyle>
            <a:lvl1pPr>
              <a:defRPr sz="1000"/>
            </a:lvl1pPr>
          </a:lstStyle>
          <a:p>
            <a:endParaRPr lang="en-GB"/>
          </a:p>
        </p:txBody>
      </p:sp>
      <p:cxnSp>
        <p:nvCxnSpPr>
          <p:cNvPr id="33" name="Straight Connector 32">
            <a:extLst>
              <a:ext uri="{FF2B5EF4-FFF2-40B4-BE49-F238E27FC236}">
                <a16:creationId xmlns:a16="http://schemas.microsoft.com/office/drawing/2014/main" id="{13C908FF-7C10-40F6-9411-338C7DB7F5B9}"/>
              </a:ext>
            </a:extLst>
          </p:cNvPr>
          <p:cNvCxnSpPr/>
          <p:nvPr userDrawn="1"/>
        </p:nvCxnSpPr>
        <p:spPr>
          <a:xfrm>
            <a:off x="288900" y="2657474"/>
            <a:ext cx="267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34DB844-8948-4F00-86C1-5B86FDC091C6}"/>
              </a:ext>
            </a:extLst>
          </p:cNvPr>
          <p:cNvCxnSpPr/>
          <p:nvPr userDrawn="1"/>
        </p:nvCxnSpPr>
        <p:spPr>
          <a:xfrm>
            <a:off x="6184900" y="2657474"/>
            <a:ext cx="267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 Placeholder 37">
            <a:extLst>
              <a:ext uri="{FF2B5EF4-FFF2-40B4-BE49-F238E27FC236}">
                <a16:creationId xmlns:a16="http://schemas.microsoft.com/office/drawing/2014/main" id="{EF7D490D-EA53-4744-A0DC-B581FB287529}"/>
              </a:ext>
            </a:extLst>
          </p:cNvPr>
          <p:cNvSpPr>
            <a:spLocks noGrp="1"/>
          </p:cNvSpPr>
          <p:nvPr>
            <p:ph type="body" sz="quarter" idx="38"/>
          </p:nvPr>
        </p:nvSpPr>
        <p:spPr>
          <a:xfrm>
            <a:off x="292100" y="2657475"/>
            <a:ext cx="2681288" cy="161925"/>
          </a:xfrm>
        </p:spPr>
        <p:txBody>
          <a:bodyPr/>
          <a:lstStyle>
            <a:lvl1pPr>
              <a:defRPr sz="800" b="1"/>
            </a:lvl1pPr>
            <a:lvl2pPr marL="0" indent="0">
              <a:buNone/>
              <a:defRPr/>
            </a:lvl2pPr>
          </a:lstStyle>
          <a:p>
            <a:pPr lvl="0"/>
            <a:r>
              <a:rPr lang="en-US" dirty="0"/>
              <a:t>Click to edit Master text styles</a:t>
            </a:r>
          </a:p>
        </p:txBody>
      </p:sp>
      <p:sp>
        <p:nvSpPr>
          <p:cNvPr id="39" name="Text Placeholder 37">
            <a:extLst>
              <a:ext uri="{FF2B5EF4-FFF2-40B4-BE49-F238E27FC236}">
                <a16:creationId xmlns:a16="http://schemas.microsoft.com/office/drawing/2014/main" id="{A3FDFEE8-855E-40CA-AA1A-4C83A18C5E7B}"/>
              </a:ext>
            </a:extLst>
          </p:cNvPr>
          <p:cNvSpPr>
            <a:spLocks noGrp="1"/>
          </p:cNvSpPr>
          <p:nvPr>
            <p:ph type="body" sz="quarter" idx="39"/>
          </p:nvPr>
        </p:nvSpPr>
        <p:spPr>
          <a:xfrm>
            <a:off x="6184900" y="2657475"/>
            <a:ext cx="2681288" cy="161925"/>
          </a:xfrm>
        </p:spPr>
        <p:txBody>
          <a:bodyPr/>
          <a:lstStyle>
            <a:lvl1pPr>
              <a:defRPr sz="800" b="1"/>
            </a:lvl1pPr>
            <a:lvl2pPr marL="0" indent="0">
              <a:buNone/>
              <a:defRPr/>
            </a:lvl2pPr>
          </a:lstStyle>
          <a:p>
            <a:pPr lvl="0"/>
            <a:r>
              <a:rPr lang="en-US" dirty="0"/>
              <a:t>Click to edit Master text styles</a:t>
            </a:r>
          </a:p>
        </p:txBody>
      </p:sp>
    </p:spTree>
    <p:extLst>
      <p:ext uri="{BB962C8B-B14F-4D97-AF65-F5344CB8AC3E}">
        <p14:creationId xmlns:p14="http://schemas.microsoft.com/office/powerpoint/2010/main" val="3175621205"/>
      </p:ext>
    </p:extLst>
  </p:cSld>
  <p:clrMapOvr>
    <a:masterClrMapping/>
  </p:clrMapOvr>
  <p:extLst>
    <p:ext uri="{DCECCB84-F9BA-43D5-87BE-67443E8EF086}">
      <p15:sldGuideLst xmlns:p15="http://schemas.microsoft.com/office/powerpoint/2012/main">
        <p15:guide id="1" orient="horz" pos="1592">
          <p15:clr>
            <a:srgbClr val="FBAE40"/>
          </p15:clr>
        </p15:guide>
        <p15:guide id="2" orient="horz" pos="253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ntribution chart GTR">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7208"/>
            <a:ext cx="6336000" cy="287979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6336000" cy="181811"/>
          </a:xfrm>
        </p:spPr>
        <p:txBody>
          <a:bodyPr lIns="13716" rIns="0" bIns="0">
            <a:noAutofit/>
          </a:bodyPr>
          <a:lstStyle>
            <a:lvl1pPr>
              <a:spcBef>
                <a:spcPts val="0"/>
              </a:spcBef>
              <a:defRPr sz="1000" b="1" spc="0">
                <a:latin typeface="+mn-lt"/>
              </a:defRPr>
            </a:lvl1pPr>
          </a:lstStyle>
          <a:p>
            <a:pPr lvl="0"/>
            <a:r>
              <a:rPr lang="en-US" dirty="0"/>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63360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1" name="top_border">
            <a:extLst>
              <a:ext uri="{FF2B5EF4-FFF2-40B4-BE49-F238E27FC236}">
                <a16:creationId xmlns:a16="http://schemas.microsoft.com/office/drawing/2014/main" id="{8D1B67CF-9D25-447E-A618-76328F8D2A9B}"/>
              </a:ext>
            </a:extLst>
          </p:cNvPr>
          <p:cNvCxnSpPr>
            <a:cxnSpLocks/>
          </p:cNvCxnSpPr>
          <p:nvPr userDrawn="1"/>
        </p:nvCxnSpPr>
        <p:spPr>
          <a:xfrm>
            <a:off x="6725969" y="1052513"/>
            <a:ext cx="21240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E7D7DEC-E88C-4920-A35C-4F62AAD08339}"/>
              </a:ext>
            </a:extLst>
          </p:cNvPr>
          <p:cNvSpPr>
            <a:spLocks noGrp="1"/>
          </p:cNvSpPr>
          <p:nvPr>
            <p:ph type="body" sz="quarter" idx="23"/>
          </p:nvPr>
        </p:nvSpPr>
        <p:spPr>
          <a:xfrm>
            <a:off x="6727086" y="1054100"/>
            <a:ext cx="2124000" cy="1440000"/>
          </a:xfrm>
        </p:spPr>
        <p:txBody>
          <a:bodyPr/>
          <a:lstStyle>
            <a:lvl1pPr>
              <a:spcBef>
                <a:spcPts val="100"/>
              </a:spcBef>
              <a:defRPr sz="800"/>
            </a:lvl1pPr>
            <a:lvl2pPr>
              <a:spcBef>
                <a:spcPts val="100"/>
              </a:spcBef>
              <a:defRPr sz="800"/>
            </a:lvl2pPr>
            <a:lvl3pPr>
              <a:spcBef>
                <a:spcPts val="100"/>
              </a:spcBef>
              <a:defRPr sz="800"/>
            </a:lvl3pPr>
            <a:lvl4pPr>
              <a:spcBef>
                <a:spcPts val="100"/>
              </a:spcBef>
              <a:defRPr sz="800"/>
            </a:lvl4pPr>
            <a:lvl5pPr>
              <a:spcBef>
                <a:spcPts val="100"/>
              </a:spcBef>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4" name="top_border">
            <a:extLst>
              <a:ext uri="{FF2B5EF4-FFF2-40B4-BE49-F238E27FC236}">
                <a16:creationId xmlns:a16="http://schemas.microsoft.com/office/drawing/2014/main" id="{EC9012E9-09A8-4AA9-A49D-70EFCB46A75C}"/>
              </a:ext>
            </a:extLst>
          </p:cNvPr>
          <p:cNvCxnSpPr>
            <a:cxnSpLocks/>
          </p:cNvCxnSpPr>
          <p:nvPr userDrawn="1"/>
        </p:nvCxnSpPr>
        <p:spPr>
          <a:xfrm>
            <a:off x="6725969" y="2525713"/>
            <a:ext cx="21240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3B78DF67-4CC0-4746-B29D-8C4C1B3AA23E}"/>
              </a:ext>
            </a:extLst>
          </p:cNvPr>
          <p:cNvSpPr>
            <a:spLocks noGrp="1"/>
          </p:cNvSpPr>
          <p:nvPr>
            <p:ph type="body" sz="quarter" idx="24"/>
          </p:nvPr>
        </p:nvSpPr>
        <p:spPr>
          <a:xfrm>
            <a:off x="6727086" y="2527300"/>
            <a:ext cx="2124000" cy="1409699"/>
          </a:xfrm>
        </p:spPr>
        <p:txBody>
          <a:bodyPr/>
          <a:lstStyle>
            <a:lvl1pPr>
              <a:spcBef>
                <a:spcPts val="100"/>
              </a:spcBef>
              <a:defRPr sz="800"/>
            </a:lvl1pPr>
            <a:lvl2pPr>
              <a:spcBef>
                <a:spcPts val="100"/>
              </a:spcBef>
              <a:defRPr sz="800"/>
            </a:lvl2pPr>
            <a:lvl3pPr>
              <a:spcBef>
                <a:spcPts val="100"/>
              </a:spcBef>
              <a:defRPr sz="800"/>
            </a:lvl3pPr>
            <a:lvl4pPr>
              <a:spcBef>
                <a:spcPts val="100"/>
              </a:spcBef>
              <a:defRPr sz="800"/>
            </a:lvl4pPr>
            <a:lvl5pPr>
              <a:spcBef>
                <a:spcPts val="100"/>
              </a:spcBef>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0195933"/>
      </p:ext>
    </p:extLst>
  </p:cSld>
  <p:clrMapOvr>
    <a:masterClrMapping/>
  </p:clrMapOvr>
  <p:extLst>
    <p:ext uri="{DCECCB84-F9BA-43D5-87BE-67443E8EF086}">
      <p15:sldGuideLst xmlns:p15="http://schemas.microsoft.com/office/powerpoint/2012/main">
        <p15:guide id="1" orient="horz" pos="1592">
          <p15:clr>
            <a:srgbClr val="FBAE40"/>
          </p15:clr>
        </p15:guide>
        <p15:guide id="2" orient="horz" pos="253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Liquidity slide GTR">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0" y="2522141"/>
            <a:ext cx="8567739" cy="1414859"/>
          </a:xfrm>
          <a:noFill/>
        </p:spPr>
        <p:txBody>
          <a:bodyPr lIns="0" rIns="0" bIns="0" anchor="ctr" anchorCtr="0"/>
          <a:lstStyle>
            <a:lvl1pPr>
              <a:defRPr sz="700" b="0" spc="0">
                <a:latin typeface="+mn-lt"/>
              </a:defRPr>
            </a:lvl1pPr>
          </a:lstStyle>
          <a:p>
            <a:pPr lvl="0"/>
            <a:r>
              <a:rPr lang="en-US" dirty="0"/>
              <a:t>Click to edit Master text styles</a:t>
            </a:r>
          </a:p>
        </p:txBody>
      </p:sp>
      <p:sp>
        <p:nvSpPr>
          <p:cNvPr id="13" name="Content Title Placeholder 1"/>
          <p:cNvSpPr>
            <a:spLocks noGrp="1"/>
          </p:cNvSpPr>
          <p:nvPr>
            <p:ph type="body" idx="17"/>
          </p:nvPr>
        </p:nvSpPr>
        <p:spPr>
          <a:xfrm>
            <a:off x="288129" y="2520633"/>
            <a:ext cx="8567739" cy="181811"/>
          </a:xfrm>
        </p:spPr>
        <p:txBody>
          <a:bodyPr lIns="13716" rIns="0" bIns="0">
            <a:noAutofit/>
          </a:bodyPr>
          <a:lstStyle>
            <a:lvl1pPr>
              <a:spcBef>
                <a:spcPts val="0"/>
              </a:spcBef>
              <a:defRPr sz="1000" b="1" spc="0">
                <a:latin typeface="+mn-lt"/>
              </a:defRPr>
            </a:lvl1pPr>
          </a:lstStyle>
          <a:p>
            <a:pPr lvl="0"/>
            <a:r>
              <a:rPr lang="en-US" dirty="0"/>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2517446"/>
            <a:ext cx="856773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6" name="Text Placeholder 5">
            <a:extLst>
              <a:ext uri="{FF2B5EF4-FFF2-40B4-BE49-F238E27FC236}">
                <a16:creationId xmlns:a16="http://schemas.microsoft.com/office/drawing/2014/main" id="{AE7D7DEC-E88C-4920-A35C-4F62AAD08339}"/>
              </a:ext>
            </a:extLst>
          </p:cNvPr>
          <p:cNvSpPr>
            <a:spLocks noGrp="1"/>
          </p:cNvSpPr>
          <p:nvPr>
            <p:ph type="body" sz="quarter" idx="23"/>
          </p:nvPr>
        </p:nvSpPr>
        <p:spPr>
          <a:xfrm>
            <a:off x="292100" y="1054100"/>
            <a:ext cx="8558986" cy="1260000"/>
          </a:xfrm>
        </p:spPr>
        <p:txBody>
          <a:bodyPr/>
          <a:lstStyle>
            <a:lvl1pPr>
              <a:spcBef>
                <a:spcPts val="600"/>
              </a:spcBef>
              <a:defRPr sz="12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69267038"/>
      </p:ext>
    </p:extLst>
  </p:cSld>
  <p:clrMapOvr>
    <a:masterClrMapping/>
  </p:clrMapOvr>
  <p:extLst>
    <p:ext uri="{DCECCB84-F9BA-43D5-87BE-67443E8EF086}">
      <p15:sldGuideLst xmlns:p15="http://schemas.microsoft.com/office/powerpoint/2012/main">
        <p15:guide id="1" orient="horz" pos="1592">
          <p15:clr>
            <a:srgbClr val="FBAE40"/>
          </p15:clr>
        </p15:guide>
        <p15:guide id="2" orient="horz" pos="253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Portfolio outcomes GT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7FB8-A4F6-44B6-A088-1EC1C24D9114}"/>
              </a:ext>
            </a:extLst>
          </p:cNvPr>
          <p:cNvSpPr>
            <a:spLocks noGrp="1"/>
          </p:cNvSpPr>
          <p:nvPr>
            <p:ph type="title"/>
          </p:nvPr>
        </p:nvSpPr>
        <p:spPr>
          <a:xfrm>
            <a:off x="288900" y="261729"/>
            <a:ext cx="8568929" cy="5714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07B4A14F-7522-4F66-8F06-D614310A2688}"/>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8135D500-ED74-4C85-9116-F26AE12C4DB8}"/>
              </a:ext>
            </a:extLst>
          </p:cNvPr>
          <p:cNvSpPr>
            <a:spLocks noGrp="1"/>
          </p:cNvSpPr>
          <p:nvPr>
            <p:ph type="sldNum" sz="quarter" idx="11"/>
          </p:nvPr>
        </p:nvSpPr>
        <p:spPr/>
        <p:txBody>
          <a:bodyPr/>
          <a:lstStyle/>
          <a:p>
            <a:fld id="{84198CB8-B91C-4020-BF2E-010C47F51F9F}" type="slidenum">
              <a:rPr lang="en-GB" smtClean="0"/>
              <a:t>‹#›</a:t>
            </a:fld>
            <a:endParaRPr lang="en-GB"/>
          </a:p>
        </p:txBody>
      </p:sp>
      <p:sp>
        <p:nvSpPr>
          <p:cNvPr id="6" name="Chart Placeholder 5">
            <a:extLst>
              <a:ext uri="{FF2B5EF4-FFF2-40B4-BE49-F238E27FC236}">
                <a16:creationId xmlns:a16="http://schemas.microsoft.com/office/drawing/2014/main" id="{3B02DC72-A5A5-466A-A299-F7DB80686FC2}"/>
              </a:ext>
            </a:extLst>
          </p:cNvPr>
          <p:cNvSpPr>
            <a:spLocks noGrp="1"/>
          </p:cNvSpPr>
          <p:nvPr>
            <p:ph type="chart" sz="quarter" idx="12"/>
          </p:nvPr>
        </p:nvSpPr>
        <p:spPr>
          <a:xfrm>
            <a:off x="292100" y="2370138"/>
            <a:ext cx="2667000" cy="1566862"/>
          </a:xfrm>
        </p:spPr>
        <p:txBody>
          <a:bodyPr anchor="ctr"/>
          <a:lstStyle>
            <a:lvl1pPr>
              <a:defRPr sz="800"/>
            </a:lvl1pPr>
          </a:lstStyle>
          <a:p>
            <a:endParaRPr lang="en-GB"/>
          </a:p>
        </p:txBody>
      </p:sp>
      <p:sp>
        <p:nvSpPr>
          <p:cNvPr id="9" name="Chart Placeholder 5">
            <a:extLst>
              <a:ext uri="{FF2B5EF4-FFF2-40B4-BE49-F238E27FC236}">
                <a16:creationId xmlns:a16="http://schemas.microsoft.com/office/drawing/2014/main" id="{2F8B2EB2-519A-4E37-903D-4E748E805221}"/>
              </a:ext>
            </a:extLst>
          </p:cNvPr>
          <p:cNvSpPr>
            <a:spLocks noGrp="1"/>
          </p:cNvSpPr>
          <p:nvPr>
            <p:ph type="chart" sz="quarter" idx="13"/>
          </p:nvPr>
        </p:nvSpPr>
        <p:spPr>
          <a:xfrm>
            <a:off x="3238500" y="2370138"/>
            <a:ext cx="2667000" cy="1566862"/>
          </a:xfrm>
        </p:spPr>
        <p:txBody>
          <a:bodyPr anchor="ctr"/>
          <a:lstStyle>
            <a:lvl1pPr>
              <a:defRPr sz="800"/>
            </a:lvl1pPr>
          </a:lstStyle>
          <a:p>
            <a:endParaRPr lang="en-GB"/>
          </a:p>
        </p:txBody>
      </p:sp>
      <p:sp>
        <p:nvSpPr>
          <p:cNvPr id="12" name="Text Placeholder 11">
            <a:extLst>
              <a:ext uri="{FF2B5EF4-FFF2-40B4-BE49-F238E27FC236}">
                <a16:creationId xmlns:a16="http://schemas.microsoft.com/office/drawing/2014/main" id="{CA856B1E-9ECE-40F3-8D6C-9B969719C1C5}"/>
              </a:ext>
            </a:extLst>
          </p:cNvPr>
          <p:cNvSpPr>
            <a:spLocks noGrp="1"/>
          </p:cNvSpPr>
          <p:nvPr>
            <p:ph type="body" sz="quarter" idx="15"/>
          </p:nvPr>
        </p:nvSpPr>
        <p:spPr>
          <a:xfrm>
            <a:off x="292100" y="2370138"/>
            <a:ext cx="2667000" cy="207962"/>
          </a:xfrm>
        </p:spPr>
        <p:txBody>
          <a:bodyPr/>
          <a:lstStyle>
            <a:lvl1pPr>
              <a:defRPr sz="1000" b="1"/>
            </a:lvl1pPr>
          </a:lstStyle>
          <a:p>
            <a:pPr lvl="0"/>
            <a:r>
              <a:rPr lang="en-US" dirty="0"/>
              <a:t>Click to edit Master text styles</a:t>
            </a:r>
          </a:p>
        </p:txBody>
      </p:sp>
      <p:sp>
        <p:nvSpPr>
          <p:cNvPr id="14" name="Text Placeholder 11">
            <a:extLst>
              <a:ext uri="{FF2B5EF4-FFF2-40B4-BE49-F238E27FC236}">
                <a16:creationId xmlns:a16="http://schemas.microsoft.com/office/drawing/2014/main" id="{2C571F2D-C202-4E92-A52A-9D27E92DCB2E}"/>
              </a:ext>
            </a:extLst>
          </p:cNvPr>
          <p:cNvSpPr>
            <a:spLocks noGrp="1"/>
          </p:cNvSpPr>
          <p:nvPr>
            <p:ph type="body" sz="quarter" idx="17"/>
          </p:nvPr>
        </p:nvSpPr>
        <p:spPr>
          <a:xfrm>
            <a:off x="3238500" y="2370138"/>
            <a:ext cx="2667000" cy="207962"/>
          </a:xfrm>
        </p:spPr>
        <p:txBody>
          <a:bodyPr/>
          <a:lstStyle>
            <a:lvl1pPr>
              <a:defRPr sz="1000" b="1"/>
            </a:lvl1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EDCE0E7C-7B2E-4507-8A77-CCD369FD761A}"/>
              </a:ext>
            </a:extLst>
          </p:cNvPr>
          <p:cNvCxnSpPr>
            <a:cxnSpLocks/>
          </p:cNvCxnSpPr>
          <p:nvPr userDrawn="1"/>
        </p:nvCxnSpPr>
        <p:spPr>
          <a:xfrm>
            <a:off x="292100" y="2370138"/>
            <a:ext cx="2667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8E13F7-67C6-404B-953D-5E1E61253CFF}"/>
              </a:ext>
            </a:extLst>
          </p:cNvPr>
          <p:cNvCxnSpPr>
            <a:cxnSpLocks/>
          </p:cNvCxnSpPr>
          <p:nvPr userDrawn="1"/>
        </p:nvCxnSpPr>
        <p:spPr>
          <a:xfrm>
            <a:off x="3238500" y="2376488"/>
            <a:ext cx="2667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ootnote Placeholder">
            <a:extLst>
              <a:ext uri="{FF2B5EF4-FFF2-40B4-BE49-F238E27FC236}">
                <a16:creationId xmlns:a16="http://schemas.microsoft.com/office/drawing/2014/main" id="{D92B367C-5605-43EB-BAF9-4DED463F53BC}"/>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27" name="Table Placeholder 26">
            <a:extLst>
              <a:ext uri="{FF2B5EF4-FFF2-40B4-BE49-F238E27FC236}">
                <a16:creationId xmlns:a16="http://schemas.microsoft.com/office/drawing/2014/main" id="{AC391373-4BD5-4FF2-8C6C-1116B964BFF9}"/>
              </a:ext>
            </a:extLst>
          </p:cNvPr>
          <p:cNvSpPr>
            <a:spLocks noGrp="1"/>
          </p:cNvSpPr>
          <p:nvPr>
            <p:ph type="tbl" sz="quarter" idx="20"/>
          </p:nvPr>
        </p:nvSpPr>
        <p:spPr>
          <a:xfrm>
            <a:off x="6235886" y="2376488"/>
            <a:ext cx="2621943" cy="1566862"/>
          </a:xfrm>
        </p:spPr>
        <p:txBody>
          <a:bodyPr/>
          <a:lstStyle>
            <a:lvl1pPr>
              <a:defRPr sz="1000"/>
            </a:lvl1pPr>
          </a:lstStyle>
          <a:p>
            <a:endParaRPr lang="en-GB"/>
          </a:p>
        </p:txBody>
      </p:sp>
    </p:spTree>
    <p:extLst>
      <p:ext uri="{BB962C8B-B14F-4D97-AF65-F5344CB8AC3E}">
        <p14:creationId xmlns:p14="http://schemas.microsoft.com/office/powerpoint/2010/main" val="2660795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Portfolio outcomes GT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7FB8-A4F6-44B6-A088-1EC1C24D9114}"/>
              </a:ext>
            </a:extLst>
          </p:cNvPr>
          <p:cNvSpPr>
            <a:spLocks noGrp="1"/>
          </p:cNvSpPr>
          <p:nvPr>
            <p:ph type="title"/>
          </p:nvPr>
        </p:nvSpPr>
        <p:spPr>
          <a:xfrm>
            <a:off x="288900" y="261729"/>
            <a:ext cx="8568929" cy="571499"/>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07B4A14F-7522-4F66-8F06-D614310A2688}"/>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8135D500-ED74-4C85-9116-F26AE12C4DB8}"/>
              </a:ext>
            </a:extLst>
          </p:cNvPr>
          <p:cNvSpPr>
            <a:spLocks noGrp="1"/>
          </p:cNvSpPr>
          <p:nvPr>
            <p:ph type="sldNum" sz="quarter" idx="11"/>
          </p:nvPr>
        </p:nvSpPr>
        <p:spPr/>
        <p:txBody>
          <a:bodyPr/>
          <a:lstStyle/>
          <a:p>
            <a:fld id="{84198CB8-B91C-4020-BF2E-010C47F51F9F}" type="slidenum">
              <a:rPr lang="en-GB" smtClean="0"/>
              <a:t>‹#›</a:t>
            </a:fld>
            <a:endParaRPr lang="en-GB"/>
          </a:p>
        </p:txBody>
      </p:sp>
      <p:sp>
        <p:nvSpPr>
          <p:cNvPr id="6" name="Chart Placeholder 5">
            <a:extLst>
              <a:ext uri="{FF2B5EF4-FFF2-40B4-BE49-F238E27FC236}">
                <a16:creationId xmlns:a16="http://schemas.microsoft.com/office/drawing/2014/main" id="{3B02DC72-A5A5-466A-A299-F7DB80686FC2}"/>
              </a:ext>
            </a:extLst>
          </p:cNvPr>
          <p:cNvSpPr>
            <a:spLocks noGrp="1"/>
          </p:cNvSpPr>
          <p:nvPr>
            <p:ph type="chart" sz="quarter" idx="12"/>
          </p:nvPr>
        </p:nvSpPr>
        <p:spPr>
          <a:xfrm>
            <a:off x="292100" y="1724025"/>
            <a:ext cx="2667000" cy="1566862"/>
          </a:xfrm>
        </p:spPr>
        <p:txBody>
          <a:bodyPr anchor="ctr"/>
          <a:lstStyle>
            <a:lvl1pPr>
              <a:defRPr sz="800"/>
            </a:lvl1pPr>
          </a:lstStyle>
          <a:p>
            <a:endParaRPr lang="en-GB"/>
          </a:p>
        </p:txBody>
      </p:sp>
      <p:sp>
        <p:nvSpPr>
          <p:cNvPr id="9" name="Chart Placeholder 5">
            <a:extLst>
              <a:ext uri="{FF2B5EF4-FFF2-40B4-BE49-F238E27FC236}">
                <a16:creationId xmlns:a16="http://schemas.microsoft.com/office/drawing/2014/main" id="{2F8B2EB2-519A-4E37-903D-4E748E805221}"/>
              </a:ext>
            </a:extLst>
          </p:cNvPr>
          <p:cNvSpPr>
            <a:spLocks noGrp="1"/>
          </p:cNvSpPr>
          <p:nvPr>
            <p:ph type="chart" sz="quarter" idx="13"/>
          </p:nvPr>
        </p:nvSpPr>
        <p:spPr>
          <a:xfrm>
            <a:off x="3238500" y="1724025"/>
            <a:ext cx="2667000" cy="1566862"/>
          </a:xfrm>
        </p:spPr>
        <p:txBody>
          <a:bodyPr anchor="ctr"/>
          <a:lstStyle>
            <a:lvl1pPr>
              <a:defRPr sz="800"/>
            </a:lvl1pPr>
          </a:lstStyle>
          <a:p>
            <a:endParaRPr lang="en-GB"/>
          </a:p>
        </p:txBody>
      </p:sp>
      <p:sp>
        <p:nvSpPr>
          <p:cNvPr id="12" name="Text Placeholder 11">
            <a:extLst>
              <a:ext uri="{FF2B5EF4-FFF2-40B4-BE49-F238E27FC236}">
                <a16:creationId xmlns:a16="http://schemas.microsoft.com/office/drawing/2014/main" id="{CA856B1E-9ECE-40F3-8D6C-9B969719C1C5}"/>
              </a:ext>
            </a:extLst>
          </p:cNvPr>
          <p:cNvSpPr>
            <a:spLocks noGrp="1"/>
          </p:cNvSpPr>
          <p:nvPr>
            <p:ph type="body" sz="quarter" idx="15"/>
          </p:nvPr>
        </p:nvSpPr>
        <p:spPr>
          <a:xfrm>
            <a:off x="292100" y="1724025"/>
            <a:ext cx="2667000" cy="207962"/>
          </a:xfrm>
        </p:spPr>
        <p:txBody>
          <a:bodyPr/>
          <a:lstStyle>
            <a:lvl1pPr>
              <a:defRPr sz="1000" b="1"/>
            </a:lvl1pPr>
          </a:lstStyle>
          <a:p>
            <a:pPr lvl="0"/>
            <a:r>
              <a:rPr lang="en-US" dirty="0"/>
              <a:t>Click to edit Master text styles</a:t>
            </a:r>
          </a:p>
        </p:txBody>
      </p:sp>
      <p:sp>
        <p:nvSpPr>
          <p:cNvPr id="14" name="Text Placeholder 11">
            <a:extLst>
              <a:ext uri="{FF2B5EF4-FFF2-40B4-BE49-F238E27FC236}">
                <a16:creationId xmlns:a16="http://schemas.microsoft.com/office/drawing/2014/main" id="{2C571F2D-C202-4E92-A52A-9D27E92DCB2E}"/>
              </a:ext>
            </a:extLst>
          </p:cNvPr>
          <p:cNvSpPr>
            <a:spLocks noGrp="1"/>
          </p:cNvSpPr>
          <p:nvPr>
            <p:ph type="body" sz="quarter" idx="17"/>
          </p:nvPr>
        </p:nvSpPr>
        <p:spPr>
          <a:xfrm>
            <a:off x="3238500" y="1724025"/>
            <a:ext cx="2667000" cy="207962"/>
          </a:xfrm>
        </p:spPr>
        <p:txBody>
          <a:bodyPr/>
          <a:lstStyle>
            <a:lvl1pPr>
              <a:defRPr sz="1000" b="1"/>
            </a:lvl1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EDCE0E7C-7B2E-4507-8A77-CCD369FD761A}"/>
              </a:ext>
            </a:extLst>
          </p:cNvPr>
          <p:cNvCxnSpPr>
            <a:cxnSpLocks/>
          </p:cNvCxnSpPr>
          <p:nvPr userDrawn="1"/>
        </p:nvCxnSpPr>
        <p:spPr>
          <a:xfrm>
            <a:off x="292100" y="1724025"/>
            <a:ext cx="2667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8E13F7-67C6-404B-953D-5E1E61253CFF}"/>
              </a:ext>
            </a:extLst>
          </p:cNvPr>
          <p:cNvCxnSpPr>
            <a:cxnSpLocks/>
          </p:cNvCxnSpPr>
          <p:nvPr userDrawn="1"/>
        </p:nvCxnSpPr>
        <p:spPr>
          <a:xfrm>
            <a:off x="3238500" y="1724025"/>
            <a:ext cx="2667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ootnote Placeholder">
            <a:extLst>
              <a:ext uri="{FF2B5EF4-FFF2-40B4-BE49-F238E27FC236}">
                <a16:creationId xmlns:a16="http://schemas.microsoft.com/office/drawing/2014/main" id="{D92B367C-5605-43EB-BAF9-4DED463F53BC}"/>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27" name="Table Placeholder 26">
            <a:extLst>
              <a:ext uri="{FF2B5EF4-FFF2-40B4-BE49-F238E27FC236}">
                <a16:creationId xmlns:a16="http://schemas.microsoft.com/office/drawing/2014/main" id="{AC391373-4BD5-4FF2-8C6C-1116B964BFF9}"/>
              </a:ext>
            </a:extLst>
          </p:cNvPr>
          <p:cNvSpPr>
            <a:spLocks noGrp="1"/>
          </p:cNvSpPr>
          <p:nvPr>
            <p:ph type="tbl" sz="quarter" idx="20"/>
          </p:nvPr>
        </p:nvSpPr>
        <p:spPr>
          <a:xfrm>
            <a:off x="6235886" y="1730375"/>
            <a:ext cx="2621943" cy="1566862"/>
          </a:xfrm>
        </p:spPr>
        <p:txBody>
          <a:bodyPr/>
          <a:lstStyle>
            <a:lvl1pPr>
              <a:defRPr sz="1000"/>
            </a:lvl1pPr>
          </a:lstStyle>
          <a:p>
            <a:endParaRPr lang="en-GB"/>
          </a:p>
        </p:txBody>
      </p:sp>
    </p:spTree>
    <p:extLst>
      <p:ext uri="{BB962C8B-B14F-4D97-AF65-F5344CB8AC3E}">
        <p14:creationId xmlns:p14="http://schemas.microsoft.com/office/powerpoint/2010/main" val="3078217721"/>
      </p:ext>
    </p:extLst>
  </p:cSld>
  <p:clrMapOvr>
    <a:masterClrMapping/>
  </p:clrMapOvr>
  <p:extLst>
    <p:ext uri="{DCECCB84-F9BA-43D5-87BE-67443E8EF086}">
      <p15:sldGuideLst xmlns:p15="http://schemas.microsoft.com/office/powerpoint/2012/main">
        <p15:guide id="1" orient="horz" pos="108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1_Chart small x 4">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0" y="1058400"/>
            <a:ext cx="4142184" cy="151335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151335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GB" dirty="0"/>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84198CB8-B91C-4020-BF2E-010C47F51F9F}" type="slidenum">
              <a:rPr lang="en-GB" smtClean="0"/>
              <a:t>‹#›</a:t>
            </a:fld>
            <a:endParaRPr lang="en-GB" dirty="0"/>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13" name="Content Placeholder 1">
            <a:extLst>
              <a:ext uri="{FF2B5EF4-FFF2-40B4-BE49-F238E27FC236}">
                <a16:creationId xmlns:a16="http://schemas.microsoft.com/office/drawing/2014/main" id="{746EF7B6-EFAB-4343-B48A-544D06F9898D}"/>
              </a:ext>
            </a:extLst>
          </p:cNvPr>
          <p:cNvSpPr>
            <a:spLocks noGrp="1"/>
          </p:cNvSpPr>
          <p:nvPr>
            <p:ph idx="29"/>
          </p:nvPr>
        </p:nvSpPr>
        <p:spPr>
          <a:xfrm>
            <a:off x="288130" y="2631600"/>
            <a:ext cx="4142184" cy="151335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1">
            <a:extLst>
              <a:ext uri="{FF2B5EF4-FFF2-40B4-BE49-F238E27FC236}">
                <a16:creationId xmlns:a16="http://schemas.microsoft.com/office/drawing/2014/main" id="{51220C3B-80FA-41E7-A199-CC98926896C3}"/>
              </a:ext>
            </a:extLst>
          </p:cNvPr>
          <p:cNvSpPr>
            <a:spLocks noGrp="1"/>
          </p:cNvSpPr>
          <p:nvPr>
            <p:ph type="body" idx="30"/>
          </p:nvPr>
        </p:nvSpPr>
        <p:spPr>
          <a:xfrm>
            <a:off x="288131" y="26289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172C469E-83E3-4A8D-9530-08F761929A0D}"/>
              </a:ext>
            </a:extLst>
          </p:cNvPr>
          <p:cNvSpPr>
            <a:spLocks noGrp="1"/>
          </p:cNvSpPr>
          <p:nvPr>
            <p:ph idx="31"/>
          </p:nvPr>
        </p:nvSpPr>
        <p:spPr>
          <a:xfrm>
            <a:off x="4713684" y="2631600"/>
            <a:ext cx="4142184" cy="1513350"/>
          </a:xfrm>
          <a:noFill/>
        </p:spPr>
        <p:txBody>
          <a:bodyPr lIns="0" rIns="0" bIns="0" anchor="ctr"/>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3CF2B14-3ED9-465D-9E5C-E15395163CD4}"/>
              </a:ext>
            </a:extLst>
          </p:cNvPr>
          <p:cNvSpPr>
            <a:spLocks noGrp="1"/>
          </p:cNvSpPr>
          <p:nvPr>
            <p:ph type="body" idx="32"/>
          </p:nvPr>
        </p:nvSpPr>
        <p:spPr>
          <a:xfrm>
            <a:off x="4713684" y="26289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cxnSp>
        <p:nvCxnSpPr>
          <p:cNvPr id="21" name="top_border">
            <a:extLst>
              <a:ext uri="{FF2B5EF4-FFF2-40B4-BE49-F238E27FC236}">
                <a16:creationId xmlns:a16="http://schemas.microsoft.com/office/drawing/2014/main" id="{94C27765-7902-4BB9-82E2-DEC4EC34D295}"/>
              </a:ext>
            </a:extLst>
          </p:cNvPr>
          <p:cNvCxnSpPr>
            <a:cxnSpLocks/>
          </p:cNvCxnSpPr>
          <p:nvPr userDrawn="1"/>
        </p:nvCxnSpPr>
        <p:spPr>
          <a:xfrm>
            <a:off x="288131" y="26257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BC3E04F7-419D-4B92-BB1B-048B99E98C44}"/>
              </a:ext>
            </a:extLst>
          </p:cNvPr>
          <p:cNvCxnSpPr>
            <a:cxnSpLocks/>
          </p:cNvCxnSpPr>
          <p:nvPr userDrawn="1"/>
        </p:nvCxnSpPr>
        <p:spPr>
          <a:xfrm>
            <a:off x="4713684" y="26257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2482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1_Table &amp; Chart">
    <p:bg>
      <p:bgPr>
        <a:solidFill>
          <a:schemeClr val="bg1"/>
        </a:solidFill>
        <a:effectLst/>
      </p:bgPr>
    </p:bg>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a:xfrm>
            <a:off x="288926" y="2993754"/>
            <a:ext cx="8564850" cy="1258060"/>
          </a:xfrm>
        </p:spPr>
        <p:txBody>
          <a:bodyPr lIns="0" rIns="0" bIns="0"/>
          <a:lstStyle>
            <a:lvl1pPr>
              <a:defRPr sz="1000" spc="-8">
                <a:solidFill>
                  <a:schemeClr val="tx1"/>
                </a:solidFill>
              </a:defRPr>
            </a:lvl1pPr>
          </a:lstStyle>
          <a:p>
            <a:r>
              <a:rPr lang="en-US"/>
              <a:t>Click icon to add table</a:t>
            </a:r>
            <a:endParaRPr lang="en-GB" dirty="0"/>
          </a:p>
        </p:txBody>
      </p:sp>
      <p:sp>
        <p:nvSpPr>
          <p:cNvPr id="10" name="Text Placeholder 6"/>
          <p:cNvSpPr>
            <a:spLocks noGrp="1"/>
          </p:cNvSpPr>
          <p:nvPr>
            <p:ph type="body" sz="quarter" idx="14" hasCustomPrompt="1"/>
          </p:nvPr>
        </p:nvSpPr>
        <p:spPr>
          <a:xfrm>
            <a:off x="288130" y="4090988"/>
            <a:ext cx="8568927" cy="481013"/>
          </a:xfrm>
        </p:spPr>
        <p:txBody>
          <a:bodyPr lIns="0" rIns="0" bIns="0" anchor="b" anchorCtr="0"/>
          <a:lstStyle>
            <a:lvl1pPr>
              <a:spcBef>
                <a:spcPts val="0"/>
              </a:spcBef>
              <a:defRPr sz="800" b="0" spc="-8">
                <a:solidFill>
                  <a:schemeClr val="tx1"/>
                </a:solidFill>
              </a:defRPr>
            </a:lvl1pPr>
            <a:lvl2pPr>
              <a:defRPr sz="525">
                <a:solidFill>
                  <a:schemeClr val="bg1"/>
                </a:solidFill>
              </a:defRPr>
            </a:lvl2pPr>
            <a:lvl3pPr>
              <a:defRPr sz="525">
                <a:solidFill>
                  <a:schemeClr val="bg1"/>
                </a:solidFill>
              </a:defRPr>
            </a:lvl3pPr>
            <a:lvl4pPr>
              <a:defRPr sz="525">
                <a:solidFill>
                  <a:schemeClr val="bg1"/>
                </a:solidFill>
              </a:defRPr>
            </a:lvl4pPr>
            <a:lvl5pPr>
              <a:defRPr sz="525">
                <a:solidFill>
                  <a:schemeClr val="bg1"/>
                </a:solidFill>
              </a:defRPr>
            </a:lvl5pPr>
          </a:lstStyle>
          <a:p>
            <a:pPr lvl="0"/>
            <a:r>
              <a:rPr lang="en-US"/>
              <a:t>Source: set in 8pt</a:t>
            </a:r>
            <a:endParaRPr lang="en-GB" dirty="0"/>
          </a:p>
        </p:txBody>
      </p:sp>
      <p:sp>
        <p:nvSpPr>
          <p:cNvPr id="20" name="Chart Placeholder 9">
            <a:extLst>
              <a:ext uri="{FF2B5EF4-FFF2-40B4-BE49-F238E27FC236}">
                <a16:creationId xmlns:a16="http://schemas.microsoft.com/office/drawing/2014/main" id="{5E37C2FD-1F1B-47E1-A5D1-EB47CDCAFBBF}"/>
              </a:ext>
            </a:extLst>
          </p:cNvPr>
          <p:cNvSpPr>
            <a:spLocks noGrp="1"/>
          </p:cNvSpPr>
          <p:nvPr>
            <p:ph type="chart" sz="quarter" idx="15"/>
          </p:nvPr>
        </p:nvSpPr>
        <p:spPr>
          <a:xfrm>
            <a:off x="288925" y="1059077"/>
            <a:ext cx="8568904" cy="1900710"/>
          </a:xfrm>
          <a:noFill/>
        </p:spPr>
        <p:txBody>
          <a:bodyPr lIns="0" rIns="0" bIns="0" anchor="ctr" anchorCtr="0"/>
          <a:lstStyle>
            <a:lvl1pPr>
              <a:spcBef>
                <a:spcPts val="0"/>
              </a:spcBef>
              <a:defRPr sz="1000" spc="-8"/>
            </a:lvl1pPr>
          </a:lstStyle>
          <a:p>
            <a:r>
              <a:rPr lang="en-US" dirty="0"/>
              <a:t>Click icon to add chart</a:t>
            </a:r>
            <a:endParaRPr lang="en-GB" dirty="0"/>
          </a:p>
        </p:txBody>
      </p:sp>
      <p:sp>
        <p:nvSpPr>
          <p:cNvPr id="21" name="Content Placeholder 2">
            <a:extLst>
              <a:ext uri="{FF2B5EF4-FFF2-40B4-BE49-F238E27FC236}">
                <a16:creationId xmlns:a16="http://schemas.microsoft.com/office/drawing/2014/main" id="{6D4C65C3-85A4-4E58-B795-FF39CCFC1677}"/>
              </a:ext>
            </a:extLst>
          </p:cNvPr>
          <p:cNvSpPr>
            <a:spLocks noGrp="1"/>
          </p:cNvSpPr>
          <p:nvPr>
            <p:ph idx="17"/>
          </p:nvPr>
        </p:nvSpPr>
        <p:spPr>
          <a:xfrm>
            <a:off x="286171" y="1059077"/>
            <a:ext cx="8567605" cy="181811"/>
          </a:xfrm>
        </p:spPr>
        <p:txBody>
          <a:bodyPr vert="horz" lIns="13716" tIns="0" rIns="0" bIns="0" rtlCol="0" anchor="t" anchorCtr="0">
            <a:noAutofit/>
          </a:bodyPr>
          <a:lstStyle>
            <a:lvl1pPr>
              <a:spcBef>
                <a:spcPts val="0"/>
              </a:spcBef>
              <a:defRPr lang="en-US" sz="1000" b="1" dirty="0">
                <a:latin typeface="+mn-lt"/>
              </a:defRPr>
            </a:lvl1pPr>
          </a:lstStyle>
          <a:p>
            <a:pPr lvl="0">
              <a:spcBef>
                <a:spcPts val="0"/>
              </a:spcBef>
            </a:pPr>
            <a:r>
              <a:rPr lang="en-US" dirty="0"/>
              <a:t>Click to edit Master text styles</a:t>
            </a:r>
          </a:p>
        </p:txBody>
      </p:sp>
      <p:cxnSp>
        <p:nvCxnSpPr>
          <p:cNvPr id="11" name="Straight Connector 10">
            <a:extLst>
              <a:ext uri="{FF2B5EF4-FFF2-40B4-BE49-F238E27FC236}">
                <a16:creationId xmlns:a16="http://schemas.microsoft.com/office/drawing/2014/main" id="{7113F717-E578-4026-A71A-ABAA8972471F}"/>
              </a:ext>
            </a:extLst>
          </p:cNvPr>
          <p:cNvCxnSpPr>
            <a:cxnSpLocks/>
          </p:cNvCxnSpPr>
          <p:nvPr/>
        </p:nvCxnSpPr>
        <p:spPr>
          <a:xfrm>
            <a:off x="288925" y="1054610"/>
            <a:ext cx="85676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9A7444F-66DD-42C7-9E2E-6D09F0602D8F}"/>
              </a:ext>
            </a:extLst>
          </p:cNvPr>
          <p:cNvSpPr>
            <a:spLocks noGrp="1"/>
          </p:cNvSpPr>
          <p:nvPr>
            <p:ph type="ftr" sz="quarter" idx="20"/>
          </p:nvPr>
        </p:nvSpPr>
        <p:spPr>
          <a:xfrm>
            <a:off x="1763116" y="4833894"/>
            <a:ext cx="5904706" cy="136525"/>
          </a:xfrm>
        </p:spPr>
        <p:txBody>
          <a:bodyPr anchor="ctr"/>
          <a:lstStyle/>
          <a:p>
            <a:endParaRPr lang="en-GB"/>
          </a:p>
        </p:txBody>
      </p:sp>
      <p:sp>
        <p:nvSpPr>
          <p:cNvPr id="4" name="Slide Number Placeholder 3">
            <a:extLst>
              <a:ext uri="{FF2B5EF4-FFF2-40B4-BE49-F238E27FC236}">
                <a16:creationId xmlns:a16="http://schemas.microsoft.com/office/drawing/2014/main" id="{F79CABCF-EDCB-4E39-AD89-896AD42A9446}"/>
              </a:ext>
            </a:extLst>
          </p:cNvPr>
          <p:cNvSpPr>
            <a:spLocks noGrp="1"/>
          </p:cNvSpPr>
          <p:nvPr>
            <p:ph type="sldNum" sz="quarter" idx="21"/>
          </p:nvPr>
        </p:nvSpPr>
        <p:spPr>
          <a:xfrm>
            <a:off x="8501452" y="4833894"/>
            <a:ext cx="355607" cy="136525"/>
          </a:xfrm>
        </p:spPr>
        <p:txBody>
          <a:bodyPr anchor="ctr"/>
          <a:lstStyle/>
          <a:p>
            <a:fld id="{84198CB8-B91C-4020-BF2E-010C47F51F9F}" type="slidenum">
              <a:rPr lang="en-GB" smtClean="0"/>
              <a:t>‹#›</a:t>
            </a:fld>
            <a:endParaRPr lang="en-GB"/>
          </a:p>
        </p:txBody>
      </p:sp>
      <p:sp>
        <p:nvSpPr>
          <p:cNvPr id="5" name="Title 4">
            <a:extLst>
              <a:ext uri="{FF2B5EF4-FFF2-40B4-BE49-F238E27FC236}">
                <a16:creationId xmlns:a16="http://schemas.microsoft.com/office/drawing/2014/main" id="{4D47B833-F32D-49EB-AFC9-44B52FEF702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639102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1073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able x2 horizontal UK">
    <p:bg>
      <p:bgPr>
        <a:solidFill>
          <a:schemeClr val="bg1"/>
        </a:solidFill>
        <a:effectLst/>
      </p:bgPr>
    </p:bg>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a:xfrm>
            <a:off x="288926" y="1064629"/>
            <a:ext cx="8564850" cy="1449046"/>
          </a:xfrm>
        </p:spPr>
        <p:txBody>
          <a:bodyPr lIns="0" rIns="0" bIns="0"/>
          <a:lstStyle>
            <a:lvl1pPr>
              <a:defRPr sz="900" spc="-8">
                <a:solidFill>
                  <a:schemeClr val="tx1"/>
                </a:solidFill>
              </a:defRPr>
            </a:lvl1pPr>
          </a:lstStyle>
          <a:p>
            <a:r>
              <a:rPr lang="en-US"/>
              <a:t>Click icon to add table</a:t>
            </a:r>
            <a:endParaRPr lang="en-GB" dirty="0"/>
          </a:p>
        </p:txBody>
      </p:sp>
      <p:sp>
        <p:nvSpPr>
          <p:cNvPr id="10" name="Text Placeholder 6"/>
          <p:cNvSpPr>
            <a:spLocks noGrp="1"/>
          </p:cNvSpPr>
          <p:nvPr>
            <p:ph type="body" sz="quarter" idx="14" hasCustomPrompt="1"/>
          </p:nvPr>
        </p:nvSpPr>
        <p:spPr>
          <a:xfrm>
            <a:off x="288130" y="4090988"/>
            <a:ext cx="8568927" cy="481013"/>
          </a:xfrm>
        </p:spPr>
        <p:txBody>
          <a:bodyPr lIns="0" rIns="0" bIns="0" anchor="b" anchorCtr="0"/>
          <a:lstStyle>
            <a:lvl1pPr>
              <a:spcBef>
                <a:spcPts val="0"/>
              </a:spcBef>
              <a:defRPr sz="800" b="0" spc="-8">
                <a:solidFill>
                  <a:schemeClr val="tx1"/>
                </a:solidFill>
              </a:defRPr>
            </a:lvl1pPr>
            <a:lvl2pPr>
              <a:defRPr sz="525">
                <a:solidFill>
                  <a:schemeClr val="bg1"/>
                </a:solidFill>
              </a:defRPr>
            </a:lvl2pPr>
            <a:lvl3pPr>
              <a:defRPr sz="525">
                <a:solidFill>
                  <a:schemeClr val="bg1"/>
                </a:solidFill>
              </a:defRPr>
            </a:lvl3pPr>
            <a:lvl4pPr>
              <a:defRPr sz="525">
                <a:solidFill>
                  <a:schemeClr val="bg1"/>
                </a:solidFill>
              </a:defRPr>
            </a:lvl4pPr>
            <a:lvl5pPr>
              <a:defRPr sz="525">
                <a:solidFill>
                  <a:schemeClr val="bg1"/>
                </a:solidFill>
              </a:defRPr>
            </a:lvl5pPr>
          </a:lstStyle>
          <a:p>
            <a:pPr lvl="0"/>
            <a:r>
              <a:rPr lang="en-US"/>
              <a:t>Source: set in 8pt</a:t>
            </a:r>
            <a:endParaRPr lang="en-GB" dirty="0"/>
          </a:p>
        </p:txBody>
      </p:sp>
      <p:sp>
        <p:nvSpPr>
          <p:cNvPr id="2" name="Footer Placeholder 1">
            <a:extLst>
              <a:ext uri="{FF2B5EF4-FFF2-40B4-BE49-F238E27FC236}">
                <a16:creationId xmlns:a16="http://schemas.microsoft.com/office/drawing/2014/main" id="{09A7444F-66DD-42C7-9E2E-6D09F0602D8F}"/>
              </a:ext>
            </a:extLst>
          </p:cNvPr>
          <p:cNvSpPr>
            <a:spLocks noGrp="1"/>
          </p:cNvSpPr>
          <p:nvPr>
            <p:ph type="ftr" sz="quarter" idx="20"/>
          </p:nvPr>
        </p:nvSpPr>
        <p:spPr>
          <a:xfrm>
            <a:off x="1763116" y="4833894"/>
            <a:ext cx="5904706" cy="136525"/>
          </a:xfrm>
        </p:spPr>
        <p:txBody>
          <a:bodyPr anchor="ctr"/>
          <a:lstStyle/>
          <a:p>
            <a:endParaRPr lang="en-GB"/>
          </a:p>
        </p:txBody>
      </p:sp>
      <p:sp>
        <p:nvSpPr>
          <p:cNvPr id="4" name="Slide Number Placeholder 3">
            <a:extLst>
              <a:ext uri="{FF2B5EF4-FFF2-40B4-BE49-F238E27FC236}">
                <a16:creationId xmlns:a16="http://schemas.microsoft.com/office/drawing/2014/main" id="{F79CABCF-EDCB-4E39-AD89-896AD42A9446}"/>
              </a:ext>
            </a:extLst>
          </p:cNvPr>
          <p:cNvSpPr>
            <a:spLocks noGrp="1"/>
          </p:cNvSpPr>
          <p:nvPr>
            <p:ph type="sldNum" sz="quarter" idx="21"/>
          </p:nvPr>
        </p:nvSpPr>
        <p:spPr>
          <a:xfrm>
            <a:off x="8501452" y="4833894"/>
            <a:ext cx="355607" cy="136525"/>
          </a:xfrm>
        </p:spPr>
        <p:txBody>
          <a:bodyPr anchor="ctr"/>
          <a:lstStyle/>
          <a:p>
            <a:fld id="{5EB849CB-65FF-47D1-821A-8BA6E9712922}" type="slidenum">
              <a:rPr lang="en-GB" smtClean="0"/>
              <a:t>‹#›</a:t>
            </a:fld>
            <a:endParaRPr lang="en-GB"/>
          </a:p>
        </p:txBody>
      </p:sp>
      <p:sp>
        <p:nvSpPr>
          <p:cNvPr id="5" name="Title 4">
            <a:extLst>
              <a:ext uri="{FF2B5EF4-FFF2-40B4-BE49-F238E27FC236}">
                <a16:creationId xmlns:a16="http://schemas.microsoft.com/office/drawing/2014/main" id="{4D47B833-F32D-49EB-AFC9-44B52FEF7026}"/>
              </a:ext>
            </a:extLst>
          </p:cNvPr>
          <p:cNvSpPr>
            <a:spLocks noGrp="1"/>
          </p:cNvSpPr>
          <p:nvPr>
            <p:ph type="title"/>
          </p:nvPr>
        </p:nvSpPr>
        <p:spPr/>
        <p:txBody>
          <a:bodyPr/>
          <a:lstStyle/>
          <a:p>
            <a:r>
              <a:rPr lang="en-US"/>
              <a:t>Click to edit Master title style</a:t>
            </a:r>
            <a:endParaRPr lang="en-US" dirty="0"/>
          </a:p>
        </p:txBody>
      </p:sp>
      <p:sp>
        <p:nvSpPr>
          <p:cNvPr id="13" name="Table Placeholder 7">
            <a:extLst>
              <a:ext uri="{FF2B5EF4-FFF2-40B4-BE49-F238E27FC236}">
                <a16:creationId xmlns:a16="http://schemas.microsoft.com/office/drawing/2014/main" id="{96C4C5DF-9661-44A8-AEBA-C19FA0AF25A4}"/>
              </a:ext>
            </a:extLst>
          </p:cNvPr>
          <p:cNvSpPr>
            <a:spLocks noGrp="1"/>
          </p:cNvSpPr>
          <p:nvPr>
            <p:ph type="tbl" sz="quarter" idx="22"/>
          </p:nvPr>
        </p:nvSpPr>
        <p:spPr>
          <a:xfrm>
            <a:off x="288926" y="2583868"/>
            <a:ext cx="8564850" cy="1449046"/>
          </a:xfrm>
        </p:spPr>
        <p:txBody>
          <a:bodyPr lIns="0" rIns="0" bIns="0"/>
          <a:lstStyle>
            <a:lvl1pPr>
              <a:defRPr sz="900" spc="-8">
                <a:solidFill>
                  <a:schemeClr val="tx1"/>
                </a:solidFill>
              </a:defRPr>
            </a:lvl1pPr>
          </a:lstStyle>
          <a:p>
            <a:r>
              <a:rPr lang="en-US"/>
              <a:t>Click icon to add table</a:t>
            </a:r>
            <a:endParaRPr lang="en-GB" dirty="0"/>
          </a:p>
        </p:txBody>
      </p:sp>
    </p:spTree>
    <p:extLst>
      <p:ext uri="{BB962C8B-B14F-4D97-AF65-F5344CB8AC3E}">
        <p14:creationId xmlns:p14="http://schemas.microsoft.com/office/powerpoint/2010/main" val="4057196160"/>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endParaRPr lang="en-GB"/>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288900"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dirty="0"/>
              <a:t>Presenter name </a:t>
            </a:r>
          </a:p>
          <a:p>
            <a:pPr lvl="1"/>
            <a:r>
              <a:rPr lang="en-US" dirty="0"/>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4710883"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800" spc="0"/>
            </a:lvl3pPr>
            <a:lvl4pPr>
              <a:spcBef>
                <a:spcPts val="0"/>
              </a:spcBef>
              <a:defRPr sz="800" spc="0"/>
            </a:lvl4pPr>
            <a:lvl5pPr>
              <a:spcBef>
                <a:spcPts val="0"/>
              </a:spcBef>
              <a:defRPr sz="8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vz_logo">
            <a:extLst>
              <a:ext uri="{FF2B5EF4-FFF2-40B4-BE49-F238E27FC236}">
                <a16:creationId xmlns:a16="http://schemas.microsoft.com/office/drawing/2014/main" id="{9C406434-D349-4944-8629-37D47F6CEE63}"/>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540835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81BE2405-78D3-4B0D-BDC2-9BB94153C6F7}"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39518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endParaRPr lang="en-US" dirty="0"/>
          </a:p>
        </p:txBody>
      </p:sp>
    </p:spTree>
    <p:extLst>
      <p:ext uri="{BB962C8B-B14F-4D97-AF65-F5344CB8AC3E}">
        <p14:creationId xmlns:p14="http://schemas.microsoft.com/office/powerpoint/2010/main" val="28040444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Divider">
    <p:bg>
      <p:bgPr>
        <a:solidFill>
          <a:srgbClr val="5FF0FF">
            <a:alpha val="30000"/>
          </a:srgbClr>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81BE2405-78D3-4B0D-BDC2-9BB94153C6F7}" type="slidenum">
              <a:rPr lang="en-GB" smtClean="0"/>
              <a:t>‹#›</a:t>
            </a:fld>
            <a:endParaRPr lang="en-GB"/>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38458582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endParaRPr lang="en-GB"/>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0001656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2910313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8589196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7232190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endParaRPr lang="en-GB"/>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Tree>
    <p:extLst>
      <p:ext uri="{BB962C8B-B14F-4D97-AF65-F5344CB8AC3E}">
        <p14:creationId xmlns:p14="http://schemas.microsoft.com/office/powerpoint/2010/main" val="3791846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243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dirty="0"/>
              <a:t>Click box to paste in table from Excel</a:t>
            </a:r>
            <a:endParaRPr lang="en-GB" dirty="0"/>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81BE2405-78D3-4B0D-BDC2-9BB94153C6F7}" type="slidenum">
              <a:rPr lang="en-GB" smtClean="0"/>
              <a:t>‹#›</a:t>
            </a:fld>
            <a:endParaRPr lang="en-GB"/>
          </a:p>
        </p:txBody>
      </p:sp>
    </p:spTree>
    <p:extLst>
      <p:ext uri="{BB962C8B-B14F-4D97-AF65-F5344CB8AC3E}">
        <p14:creationId xmlns:p14="http://schemas.microsoft.com/office/powerpoint/2010/main" val="25688307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7260314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9605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366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398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3021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734354"/>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Chart x 5">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10" name="Content Placeholder 1"/>
          <p:cNvSpPr>
            <a:spLocks noGrp="1"/>
          </p:cNvSpPr>
          <p:nvPr>
            <p:ph idx="13"/>
          </p:nvPr>
        </p:nvSpPr>
        <p:spPr>
          <a:xfrm>
            <a:off x="291306" y="1058400"/>
            <a:ext cx="1656000"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1656000" cy="369332"/>
          </a:xfrm>
        </p:spPr>
        <p:txBody>
          <a:bodyPr lIns="13716" rIns="0" bIns="0">
            <a:spAutoFit/>
          </a:bodyPr>
          <a:lstStyle>
            <a:lvl1pPr>
              <a:spcBef>
                <a:spcPts val="0"/>
              </a:spcBef>
              <a:defRPr sz="1200" b="1" spc="0">
                <a:latin typeface="+mn-lt"/>
              </a:defRPr>
            </a:lvl1pPr>
          </a:lstStyle>
          <a:p>
            <a:pPr lvl="0"/>
            <a:r>
              <a:rPr lang="en-US" dirty="0"/>
              <a:t>Click to edit Master text styles</a:t>
            </a:r>
          </a:p>
        </p:txBody>
      </p:sp>
      <p:sp>
        <p:nvSpPr>
          <p:cNvPr id="36" name="Content Placeholder 2"/>
          <p:cNvSpPr>
            <a:spLocks noGrp="1"/>
          </p:cNvSpPr>
          <p:nvPr>
            <p:ph idx="18"/>
          </p:nvPr>
        </p:nvSpPr>
        <p:spPr>
          <a:xfrm>
            <a:off x="2017653" y="1058400"/>
            <a:ext cx="1656000"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015272" y="1055700"/>
            <a:ext cx="1656000"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3744000" y="1058400"/>
            <a:ext cx="1656000"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3742413" y="1055700"/>
            <a:ext cx="1656000"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5470347" y="1058400"/>
            <a:ext cx="1656000"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5469554" y="1055700"/>
            <a:ext cx="1656000" cy="369332"/>
          </a:xfrm>
        </p:spPr>
        <p:txBody>
          <a:bodyPr lIns="13716" rIns="0" bIns="0">
            <a:spAutoFit/>
          </a:bodyPr>
          <a:lstStyle>
            <a:lvl1pPr>
              <a:spcBef>
                <a:spcPts val="0"/>
              </a:spcBef>
              <a:defRPr sz="1200" b="1" spc="0">
                <a:latin typeface="+mn-lt"/>
              </a:defRPr>
            </a:lvl1pPr>
          </a:lstStyle>
          <a:p>
            <a:pPr lvl="0"/>
            <a:r>
              <a:rPr lang="en-US" dirty="0"/>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16560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015272" y="1052513"/>
            <a:ext cx="16560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3742413" y="1052513"/>
            <a:ext cx="16560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5469554" y="1052513"/>
            <a:ext cx="16560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0" name="Content Placeholder 4">
            <a:extLst>
              <a:ext uri="{FF2B5EF4-FFF2-40B4-BE49-F238E27FC236}">
                <a16:creationId xmlns:a16="http://schemas.microsoft.com/office/drawing/2014/main" id="{91A4CFBC-D384-4B3B-8707-3A5ACB783C2B}"/>
              </a:ext>
            </a:extLst>
          </p:cNvPr>
          <p:cNvSpPr>
            <a:spLocks noGrp="1"/>
          </p:cNvSpPr>
          <p:nvPr>
            <p:ph idx="100"/>
          </p:nvPr>
        </p:nvSpPr>
        <p:spPr>
          <a:xfrm>
            <a:off x="7196694" y="1058400"/>
            <a:ext cx="1656000" cy="28829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4">
            <a:extLst>
              <a:ext uri="{FF2B5EF4-FFF2-40B4-BE49-F238E27FC236}">
                <a16:creationId xmlns:a16="http://schemas.microsoft.com/office/drawing/2014/main" id="{5722A6E1-13F0-43B4-AFD7-3C37E27BFC62}"/>
              </a:ext>
            </a:extLst>
          </p:cNvPr>
          <p:cNvSpPr>
            <a:spLocks noGrp="1"/>
          </p:cNvSpPr>
          <p:nvPr>
            <p:ph type="body" idx="101"/>
          </p:nvPr>
        </p:nvSpPr>
        <p:spPr>
          <a:xfrm>
            <a:off x="7196694" y="1055700"/>
            <a:ext cx="1656000" cy="369332"/>
          </a:xfrm>
        </p:spPr>
        <p:txBody>
          <a:bodyPr lIns="13716" rIns="0" bIns="0">
            <a:spAutoFit/>
          </a:bodyPr>
          <a:lstStyle>
            <a:lvl1pPr>
              <a:spcBef>
                <a:spcPts val="0"/>
              </a:spcBef>
              <a:defRPr sz="1200" b="1" spc="0">
                <a:latin typeface="+mn-lt"/>
              </a:defRPr>
            </a:lvl1pPr>
          </a:lstStyle>
          <a:p>
            <a:pPr lvl="0"/>
            <a:r>
              <a:rPr lang="en-US" dirty="0"/>
              <a:t>Click to edit Master text styles</a:t>
            </a:r>
          </a:p>
        </p:txBody>
      </p:sp>
      <p:cxnSp>
        <p:nvCxnSpPr>
          <p:cNvPr id="24" name="top_border">
            <a:extLst>
              <a:ext uri="{FF2B5EF4-FFF2-40B4-BE49-F238E27FC236}">
                <a16:creationId xmlns:a16="http://schemas.microsoft.com/office/drawing/2014/main" id="{8FC67A72-B789-4E86-B388-BEA916996BE8}"/>
              </a:ext>
            </a:extLst>
          </p:cNvPr>
          <p:cNvCxnSpPr>
            <a:cxnSpLocks/>
          </p:cNvCxnSpPr>
          <p:nvPr userDrawn="1"/>
        </p:nvCxnSpPr>
        <p:spPr>
          <a:xfrm>
            <a:off x="7196694" y="1052513"/>
            <a:ext cx="16560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837128"/>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endParaRPr lang="en-GB"/>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277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endParaRPr lang="en-GB"/>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4121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14066"/>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4200949767"/>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endParaRPr lang="en-US" dirty="0"/>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252565"/>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640907840"/>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41" name="Picture Placeholder 1"/>
          <p:cNvSpPr>
            <a:spLocks noGrp="1"/>
          </p:cNvSpPr>
          <p:nvPr>
            <p:ph type="pic" sz="quarter" idx="44"/>
          </p:nvPr>
        </p:nvSpPr>
        <p:spPr>
          <a:xfrm>
            <a:off x="286943"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42" name="Text Placeholder 1"/>
          <p:cNvSpPr>
            <a:spLocks noGrp="1"/>
          </p:cNvSpPr>
          <p:nvPr>
            <p:ph type="body" sz="quarter" idx="45"/>
          </p:nvPr>
        </p:nvSpPr>
        <p:spPr>
          <a:xfrm>
            <a:off x="2889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85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006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729115853"/>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dirty="0"/>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5523473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81BE2405-78D3-4B0D-BDC2-9BB94153C6F7}" type="slidenum">
              <a:rPr lang="en-GB" smtClean="0"/>
              <a:t>‹#›</a:t>
            </a:fld>
            <a:endParaRPr lang="en-GB"/>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40139290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endParaRPr lang="en-GB"/>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81BE2405-78D3-4B0D-BDC2-9BB94153C6F7}" type="slidenum">
              <a:rPr lang="en-GB" smtClean="0"/>
              <a:t>‹#›</a:t>
            </a:fld>
            <a:endParaRPr lang="en-GB"/>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7201740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dirty="0"/>
              <a:t>Invesco department </a:t>
            </a:r>
          </a:p>
          <a:p>
            <a:pPr lvl="1"/>
            <a:r>
              <a:rPr lang="en-US" dirty="0"/>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endParaRPr lang="en-GB"/>
          </a:p>
        </p:txBody>
      </p:sp>
      <p:pic>
        <p:nvPicPr>
          <p:cNvPr id="4" name="ivz_logo">
            <a:extLst>
              <a:ext uri="{FF2B5EF4-FFF2-40B4-BE49-F238E27FC236}">
                <a16:creationId xmlns:a16="http://schemas.microsoft.com/office/drawing/2014/main" id="{6E40E2BE-0DEF-4AB7-875B-9F7C3AEC7F00}"/>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2196405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dirty="0"/>
              <a:t>Master title style</a:t>
            </a:r>
          </a:p>
        </p:txBody>
      </p:sp>
      <p:pic>
        <p:nvPicPr>
          <p:cNvPr id="5" name="ivz_logo">
            <a:extLst>
              <a:ext uri="{FF2B5EF4-FFF2-40B4-BE49-F238E27FC236}">
                <a16:creationId xmlns:a16="http://schemas.microsoft.com/office/drawing/2014/main" id="{211A0A2B-8733-4F0F-89A9-5918D68D0565}"/>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2172620738"/>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E727FC14-4533-4764-A267-4146885A5049}"/>
              </a:ext>
            </a:extLst>
          </p:cNvPr>
          <p:cNvGrpSpPr>
            <a:grpSpLocks noChangeAspect="1"/>
          </p:cNvGrpSpPr>
          <p:nvPr/>
        </p:nvGrpSpPr>
        <p:grpSpPr bwMode="auto">
          <a:xfrm>
            <a:off x="288131" y="288131"/>
            <a:ext cx="640080" cy="640080"/>
            <a:chOff x="1680" y="0"/>
            <a:chExt cx="4320" cy="4320"/>
          </a:xfrm>
        </p:grpSpPr>
        <p:sp>
          <p:nvSpPr>
            <p:cNvPr id="12" name="Oval 5">
              <a:extLst>
                <a:ext uri="{FF2B5EF4-FFF2-40B4-BE49-F238E27FC236}">
                  <a16:creationId xmlns:a16="http://schemas.microsoft.com/office/drawing/2014/main" id="{AC6B816B-CEAB-43FF-B144-7F260D084628}"/>
                </a:ext>
              </a:extLst>
            </p:cNvPr>
            <p:cNvSpPr>
              <a:spLocks noChangeArrowheads="1"/>
            </p:cNvSpPr>
            <p:nvPr userDrawn="1"/>
          </p:nvSpPr>
          <p:spPr bwMode="auto">
            <a:xfrm>
              <a:off x="1680" y="0"/>
              <a:ext cx="4320" cy="4320"/>
            </a:xfrm>
            <a:prstGeom prst="ellipse">
              <a:avLst/>
            </a:prstGeom>
            <a:solidFill>
              <a:srgbClr val="FF4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sp>
          <p:nvSpPr>
            <p:cNvPr id="13" name="Freeform 6">
              <a:extLst>
                <a:ext uri="{FF2B5EF4-FFF2-40B4-BE49-F238E27FC236}">
                  <a16:creationId xmlns:a16="http://schemas.microsoft.com/office/drawing/2014/main" id="{E5A92843-7936-44DA-B506-AB7A18149BC7}"/>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a:solidFill>
                  <a:schemeClr val="tx2"/>
                </a:solidFill>
              </a:defRPr>
            </a:lvl1pPr>
          </a:lstStyle>
          <a:p>
            <a:fld id="{81BE2405-78D3-4B0D-BDC2-9BB94153C6F7}"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1" spc="0" baseline="0">
                <a:solidFill>
                  <a:schemeClr val="tx2"/>
                </a:solidFill>
                <a:latin typeface="+mn-lt"/>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dirty="0"/>
              <a:t>Name Surname  </a:t>
            </a:r>
          </a:p>
          <a:p>
            <a:pPr lvl="1"/>
            <a:r>
              <a:rPr lang="en-GB" dirty="0"/>
              <a:t>Job title goes here </a:t>
            </a:r>
          </a:p>
        </p:txBody>
      </p:sp>
    </p:spTree>
    <p:extLst>
      <p:ext uri="{BB962C8B-B14F-4D97-AF65-F5344CB8AC3E}">
        <p14:creationId xmlns:p14="http://schemas.microsoft.com/office/powerpoint/2010/main" val="179110448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r>
              <a:rPr lang="en-US"/>
              <a:t>Optional footer</a:t>
            </a:r>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1773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81BE2405-78D3-4B0D-BDC2-9BB94153C6F7}" type="slidenum">
              <a:rPr lang="en-GB" smtClean="0"/>
              <a:t>‹#›</a:t>
            </a:fld>
            <a:endParaRPr lang="en-GB"/>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40646437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6" y="4833894"/>
            <a:ext cx="5904706" cy="136525"/>
          </a:xfrm>
        </p:spPr>
        <p:txBody>
          <a:bodyPr lIns="0" rIns="0" bIns="0" anchor="ctr"/>
          <a:lstStyle/>
          <a:p>
            <a:endParaRPr lang="en-GB"/>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33894"/>
            <a:ext cx="355607" cy="136525"/>
          </a:xfrm>
        </p:spPr>
        <p:txBody>
          <a:bodyPr lIns="0" rIns="0" bIns="0" anchor="ctr"/>
          <a:lstStyle/>
          <a:p>
            <a:fld id="{81BE2405-78D3-4B0D-BDC2-9BB94153C6F7}" type="slidenum">
              <a:rPr lang="en-GB" smtClean="0"/>
              <a:t>‹#›</a:t>
            </a:fld>
            <a:endParaRPr lang="en-GB"/>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endParaRPr lang="en-US" dirty="0"/>
          </a:p>
        </p:txBody>
      </p:sp>
      <p:pic>
        <p:nvPicPr>
          <p:cNvPr id="3" name="ivz_logo">
            <a:extLst>
              <a:ext uri="{FF2B5EF4-FFF2-40B4-BE49-F238E27FC236}">
                <a16:creationId xmlns:a16="http://schemas.microsoft.com/office/drawing/2014/main" id="{08C95F1C-3DFD-4602-AD5C-325C6ED8F898}"/>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61112492"/>
      </p:ext>
    </p:extLst>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bg1"/>
                </a:solidFill>
              </a:defRPr>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bg1"/>
                </a:solidFill>
              </a:defRPr>
            </a:lvl1pPr>
          </a:lstStyle>
          <a:p>
            <a:fld id="{81BE2405-78D3-4B0D-BDC2-9BB94153C6F7}" type="slidenum">
              <a:rPr lang="en-GB" smtClean="0"/>
              <a:t>‹#›</a:t>
            </a:fld>
            <a:endParaRPr lang="en-GB"/>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mn-lt"/>
              </a:defRPr>
            </a:lvl1pPr>
            <a:lvl2pPr>
              <a:defRPr sz="1200" spc="0">
                <a:solidFill>
                  <a:schemeClr val="tx2"/>
                </a:solidFill>
              </a:defRPr>
            </a:lvl2pPr>
            <a:lvl3pPr>
              <a:defRPr sz="1000" spc="0">
                <a:solidFill>
                  <a:schemeClr val="tx2"/>
                </a:solidFill>
              </a:defRPr>
            </a:lvl3pPr>
            <a:lvl4pPr>
              <a:defRPr sz="1000" spc="0">
                <a:solidFill>
                  <a:schemeClr val="tx2"/>
                </a:solidFill>
              </a:defRPr>
            </a:lvl4pPr>
            <a:lvl5pPr>
              <a:defRPr sz="1000" spc="0">
                <a:solidFill>
                  <a:schemeClr val="tx2"/>
                </a:solidFill>
              </a:defRPr>
            </a:lvl5pPr>
          </a:lstStyle>
          <a:p>
            <a:pPr lvl="0"/>
            <a:r>
              <a:rPr lang="en-US" dirty="0" err="1"/>
              <a:t>Bigtext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dirty="0"/>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046903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tx2"/>
                </a:solidFill>
              </a:defRPr>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tx2"/>
                </a:solidFill>
              </a:defRPr>
            </a:lvl1pPr>
          </a:lstStyle>
          <a:p>
            <a:fld id="{81BE2405-78D3-4B0D-BDC2-9BB94153C6F7}" type="slidenum">
              <a:rPr lang="en-GB" smtClean="0"/>
              <a:t>‹#›</a:t>
            </a:fld>
            <a:endParaRPr lang="en-GB"/>
          </a:p>
        </p:txBody>
      </p:sp>
      <p:pic>
        <p:nvPicPr>
          <p:cNvPr id="6" name="ivz_logo">
            <a:extLst>
              <a:ext uri="{FF2B5EF4-FFF2-40B4-BE49-F238E27FC236}">
                <a16:creationId xmlns:a16="http://schemas.microsoft.com/office/drawing/2014/main" id="{62C29190-C6CC-415B-9EB5-B8086ABACDF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09287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endParaRPr lang="en-US"/>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288900"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dirty="0"/>
              <a:t>Presenter name </a:t>
            </a:r>
          </a:p>
          <a:p>
            <a:pPr lvl="1"/>
            <a:r>
              <a:rPr lang="en-US" dirty="0"/>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4710883"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800" spc="0"/>
            </a:lvl3pPr>
            <a:lvl4pPr>
              <a:spcBef>
                <a:spcPts val="0"/>
              </a:spcBef>
              <a:defRPr sz="800" spc="0"/>
            </a:lvl4pPr>
            <a:lvl5pPr>
              <a:spcBef>
                <a:spcPts val="0"/>
              </a:spcBef>
              <a:defRPr sz="8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vz_logo">
            <a:extLst>
              <a:ext uri="{FF2B5EF4-FFF2-40B4-BE49-F238E27FC236}">
                <a16:creationId xmlns:a16="http://schemas.microsoft.com/office/drawing/2014/main" id="{F95040BC-C4E0-F29D-984F-11D5F41D3A3F}"/>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28322131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C13523F9-BC40-4B8B-9714-3ECA872DED5D}"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1306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endParaRPr lang="en-US" dirty="0"/>
          </a:p>
        </p:txBody>
      </p:sp>
    </p:spTree>
    <p:extLst>
      <p:ext uri="{BB962C8B-B14F-4D97-AF65-F5344CB8AC3E}">
        <p14:creationId xmlns:p14="http://schemas.microsoft.com/office/powerpoint/2010/main" val="10339272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Divider">
    <p:bg>
      <p:bgPr>
        <a:solidFill>
          <a:srgbClr val="5FF0FF">
            <a:alpha val="30000"/>
          </a:srgbClr>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C13523F9-BC40-4B8B-9714-3ECA872DED5D}" type="slidenum">
              <a:rPr lang="en-US" smtClean="0"/>
              <a:t>‹#›</a:t>
            </a:fld>
            <a:endParaRPr lang="en-US"/>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29472540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endParaRPr lang="en-US"/>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892194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82346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r>
              <a:rPr lang="en-US"/>
              <a:t>Optional footer</a:t>
            </a:r>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06418"/>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9950968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4812137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endParaRPr lang="en-US"/>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Tree>
    <p:extLst>
      <p:ext uri="{BB962C8B-B14F-4D97-AF65-F5344CB8AC3E}">
        <p14:creationId xmlns:p14="http://schemas.microsoft.com/office/powerpoint/2010/main" val="38372021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dirty="0"/>
              <a:t>Click box to paste in table from Excel</a:t>
            </a:r>
            <a:endParaRPr lang="en-GB" dirty="0"/>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C13523F9-BC40-4B8B-9714-3ECA872DED5D}" type="slidenum">
              <a:rPr lang="en-US" smtClean="0"/>
              <a:t>‹#›</a:t>
            </a:fld>
            <a:endParaRPr lang="en-US"/>
          </a:p>
        </p:txBody>
      </p:sp>
    </p:spTree>
    <p:extLst>
      <p:ext uri="{BB962C8B-B14F-4D97-AF65-F5344CB8AC3E}">
        <p14:creationId xmlns:p14="http://schemas.microsoft.com/office/powerpoint/2010/main" val="8416201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3654621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1240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8293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1945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1926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89953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r>
              <a:rPr lang="en-US"/>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526B5688-D42A-45FB-B3CA-010D9157EB38}"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2802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681248259"/>
      </p:ext>
    </p:extLst>
  </p:cSld>
  <p:clrMapOvr>
    <a:masterClrMapping/>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endParaRPr lang="en-US"/>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6868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endParaRPr lang="en-US"/>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688769"/>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3189233151"/>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endParaRPr lang="en-US" dirty="0"/>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23214"/>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345070844"/>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41" name="Picture Placeholder 1"/>
          <p:cNvSpPr>
            <a:spLocks noGrp="1"/>
          </p:cNvSpPr>
          <p:nvPr>
            <p:ph type="pic" sz="quarter" idx="44"/>
          </p:nvPr>
        </p:nvSpPr>
        <p:spPr>
          <a:xfrm>
            <a:off x="286943"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42" name="Text Placeholder 1"/>
          <p:cNvSpPr>
            <a:spLocks noGrp="1"/>
          </p:cNvSpPr>
          <p:nvPr>
            <p:ph type="body" sz="quarter" idx="45"/>
          </p:nvPr>
        </p:nvSpPr>
        <p:spPr>
          <a:xfrm>
            <a:off x="2889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85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006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2725818884"/>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dirty="0"/>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4638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3346603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endParaRPr lang="en-US"/>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C13523F9-BC40-4B8B-9714-3ECA872DED5D}" type="slidenum">
              <a:rPr lang="en-US" smtClean="0"/>
              <a:t>‹#›</a:t>
            </a:fld>
            <a:endParaRPr lang="en-US"/>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42553534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dirty="0"/>
              <a:t>Invesco department </a:t>
            </a:r>
          </a:p>
          <a:p>
            <a:pPr lvl="1"/>
            <a:r>
              <a:rPr lang="en-US" dirty="0"/>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endParaRPr lang="en-US"/>
          </a:p>
        </p:txBody>
      </p:sp>
      <p:pic>
        <p:nvPicPr>
          <p:cNvPr id="4" name="ivz_logo">
            <a:extLst>
              <a:ext uri="{FF2B5EF4-FFF2-40B4-BE49-F238E27FC236}">
                <a16:creationId xmlns:a16="http://schemas.microsoft.com/office/drawing/2014/main" id="{BC95E1F5-334B-BF9B-B643-061DF48909F4}"/>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902125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endParaRPr lang="en-US" dirty="0"/>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551345"/>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dirty="0"/>
              <a:t>Master title style</a:t>
            </a:r>
          </a:p>
        </p:txBody>
      </p:sp>
      <p:pic>
        <p:nvPicPr>
          <p:cNvPr id="5" name="ivz_logo">
            <a:extLst>
              <a:ext uri="{FF2B5EF4-FFF2-40B4-BE49-F238E27FC236}">
                <a16:creationId xmlns:a16="http://schemas.microsoft.com/office/drawing/2014/main" id="{7C18BFF5-4AF6-FA88-42D4-8AA135C21A23}"/>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1798962990"/>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a:solidFill>
                  <a:schemeClr val="tx2"/>
                </a:solidFill>
              </a:defRPr>
            </a:lvl1pPr>
          </a:lstStyle>
          <a:p>
            <a:fld id="{C13523F9-BC40-4B8B-9714-3ECA872DED5D}"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1" spc="0" baseline="0">
                <a:solidFill>
                  <a:schemeClr val="tx2"/>
                </a:solidFill>
                <a:latin typeface="+mn-lt"/>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dirty="0"/>
              <a:t>Name Surname  </a:t>
            </a:r>
          </a:p>
          <a:p>
            <a:pPr lvl="1"/>
            <a:r>
              <a:rPr lang="en-GB" dirty="0"/>
              <a:t>Job title goes here </a:t>
            </a:r>
          </a:p>
        </p:txBody>
      </p:sp>
      <p:grpSp>
        <p:nvGrpSpPr>
          <p:cNvPr id="3" name="Group 4">
            <a:extLst>
              <a:ext uri="{FF2B5EF4-FFF2-40B4-BE49-F238E27FC236}">
                <a16:creationId xmlns:a16="http://schemas.microsoft.com/office/drawing/2014/main" id="{CDCD37AB-9601-EBD9-1B6B-54CB3A57C2EE}"/>
              </a:ext>
            </a:extLst>
          </p:cNvPr>
          <p:cNvGrpSpPr>
            <a:grpSpLocks noChangeAspect="1"/>
          </p:cNvGrpSpPr>
          <p:nvPr/>
        </p:nvGrpSpPr>
        <p:grpSpPr bwMode="auto">
          <a:xfrm>
            <a:off x="288131" y="288131"/>
            <a:ext cx="640080" cy="640080"/>
            <a:chOff x="1680" y="0"/>
            <a:chExt cx="4320" cy="4320"/>
          </a:xfrm>
        </p:grpSpPr>
        <p:sp>
          <p:nvSpPr>
            <p:cNvPr id="5" name="Oval 5">
              <a:extLst>
                <a:ext uri="{FF2B5EF4-FFF2-40B4-BE49-F238E27FC236}">
                  <a16:creationId xmlns:a16="http://schemas.microsoft.com/office/drawing/2014/main" id="{1D37302F-155B-0591-ACE5-5DE590F2416E}"/>
                </a:ext>
              </a:extLst>
            </p:cNvPr>
            <p:cNvSpPr>
              <a:spLocks noChangeArrowheads="1"/>
            </p:cNvSpPr>
            <p:nvPr userDrawn="1"/>
          </p:nvSpPr>
          <p:spPr bwMode="auto">
            <a:xfrm>
              <a:off x="1680" y="0"/>
              <a:ext cx="4320" cy="4320"/>
            </a:xfrm>
            <a:prstGeom prst="ellipse">
              <a:avLst/>
            </a:prstGeom>
            <a:solidFill>
              <a:srgbClr val="000A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dirty="0"/>
            </a:p>
          </p:txBody>
        </p:sp>
        <p:sp>
          <p:nvSpPr>
            <p:cNvPr id="6" name="Freeform 6">
              <a:extLst>
                <a:ext uri="{FF2B5EF4-FFF2-40B4-BE49-F238E27FC236}">
                  <a16:creationId xmlns:a16="http://schemas.microsoft.com/office/drawing/2014/main" id="{2D09E821-2B6C-60B7-FB34-18F4FF382EDB}"/>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Tree>
    <p:extLst>
      <p:ext uri="{BB962C8B-B14F-4D97-AF65-F5344CB8AC3E}">
        <p14:creationId xmlns:p14="http://schemas.microsoft.com/office/powerpoint/2010/main" val="630481245"/>
      </p:ext>
    </p:extLst>
  </p:cSld>
  <p:clrMapOvr>
    <a:overrideClrMapping bg1="lt1" tx1="dk1" bg2="lt2" tx2="dk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C13523F9-BC40-4B8B-9714-3ECA872DED5D}" type="slidenum">
              <a:rPr lang="en-US" smtClean="0"/>
              <a:t>‹#›</a:t>
            </a:fld>
            <a:endParaRPr lang="en-US"/>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5190019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6" y="4833894"/>
            <a:ext cx="5904706" cy="136525"/>
          </a:xfrm>
        </p:spPr>
        <p:txBody>
          <a:bodyPr lIns="0" rIns="0" bIns="0" anchor="ctr"/>
          <a:lstStyle/>
          <a:p>
            <a:endParaRPr lang="en-US"/>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33894"/>
            <a:ext cx="355607" cy="136525"/>
          </a:xfrm>
        </p:spPr>
        <p:txBody>
          <a:bodyPr lIns="0" rIns="0" bIns="0" anchor="ctr"/>
          <a:lstStyle/>
          <a:p>
            <a:fld id="{C13523F9-BC40-4B8B-9714-3ECA872DED5D}" type="slidenum">
              <a:rPr lang="en-US" smtClean="0"/>
              <a:t>‹#›</a:t>
            </a:fld>
            <a:endParaRPr lang="en-US"/>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endParaRPr lang="en-US" dirty="0"/>
          </a:p>
        </p:txBody>
      </p:sp>
      <p:pic>
        <p:nvPicPr>
          <p:cNvPr id="3" name="ivz_logo">
            <a:extLst>
              <a:ext uri="{FF2B5EF4-FFF2-40B4-BE49-F238E27FC236}">
                <a16:creationId xmlns:a16="http://schemas.microsoft.com/office/drawing/2014/main" id="{2E5F1712-21DD-84E5-A274-42138CF62F74}"/>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60419884"/>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bg1"/>
                </a:solidFill>
              </a:defRPr>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bg1"/>
                </a:solidFill>
              </a:defRPr>
            </a:lvl1pPr>
          </a:lstStyle>
          <a:p>
            <a:fld id="{C13523F9-BC40-4B8B-9714-3ECA872DED5D}" type="slidenum">
              <a:rPr lang="en-US" smtClean="0"/>
              <a:t>‹#›</a:t>
            </a:fld>
            <a:endParaRPr lang="en-US"/>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mn-lt"/>
              </a:defRPr>
            </a:lvl1pPr>
            <a:lvl2pPr>
              <a:defRPr sz="1200" spc="0">
                <a:solidFill>
                  <a:schemeClr val="tx2"/>
                </a:solidFill>
              </a:defRPr>
            </a:lvl2pPr>
            <a:lvl3pPr>
              <a:defRPr sz="1000" spc="0">
                <a:solidFill>
                  <a:schemeClr val="tx2"/>
                </a:solidFill>
              </a:defRPr>
            </a:lvl3pPr>
            <a:lvl4pPr>
              <a:defRPr sz="1000" spc="0">
                <a:solidFill>
                  <a:schemeClr val="tx2"/>
                </a:solidFill>
              </a:defRPr>
            </a:lvl4pPr>
            <a:lvl5pPr>
              <a:defRPr sz="1000" spc="0">
                <a:solidFill>
                  <a:schemeClr val="tx2"/>
                </a:solidFill>
              </a:defRPr>
            </a:lvl5pPr>
          </a:lstStyle>
          <a:p>
            <a:pPr lvl="0"/>
            <a:r>
              <a:rPr lang="en-US" dirty="0" err="1"/>
              <a:t>Bigtext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dirty="0"/>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4106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tx2"/>
                </a:solidFill>
              </a:defRPr>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tx2"/>
                </a:solidFill>
              </a:defRPr>
            </a:lvl1pPr>
          </a:lstStyle>
          <a:p>
            <a:fld id="{C13523F9-BC40-4B8B-9714-3ECA872DED5D}" type="slidenum">
              <a:rPr lang="en-US" smtClean="0"/>
              <a:t>‹#›</a:t>
            </a:fld>
            <a:endParaRPr lang="en-US"/>
          </a:p>
        </p:txBody>
      </p:sp>
      <p:pic>
        <p:nvPicPr>
          <p:cNvPr id="6" name="ivz_logo">
            <a:extLst>
              <a:ext uri="{FF2B5EF4-FFF2-40B4-BE49-F238E27FC236}">
                <a16:creationId xmlns:a16="http://schemas.microsoft.com/office/drawing/2014/main" id="{B747199B-439D-4DEC-0DE6-5E9C129A4FE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5771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Title Blue 3x text (2/3+1/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F60AEC-4E02-410B-5FCC-7ED55B56B7C2}"/>
              </a:ext>
            </a:extLst>
          </p:cNvPr>
          <p:cNvSpPr>
            <a:spLocks/>
          </p:cNvSpPr>
          <p:nvPr/>
        </p:nvSpPr>
        <p:spPr>
          <a:xfrm>
            <a:off x="0" y="1052513"/>
            <a:ext cx="9144000" cy="4090988"/>
          </a:xfrm>
          <a:prstGeom prst="rect">
            <a:avLst/>
          </a:prstGeom>
          <a:solidFill>
            <a:srgbClr val="CFFA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3" name="Content Placeholder 1"/>
          <p:cNvSpPr>
            <a:spLocks noGrp="1"/>
          </p:cNvSpPr>
          <p:nvPr>
            <p:ph idx="1"/>
          </p:nvPr>
        </p:nvSpPr>
        <p:spPr>
          <a:xfrm>
            <a:off x="288131" y="1280160"/>
            <a:ext cx="5614416" cy="2652078"/>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9" name="Straight Connector 8">
            <a:extLst>
              <a:ext uri="{FF2B5EF4-FFF2-40B4-BE49-F238E27FC236}">
                <a16:creationId xmlns:a16="http://schemas.microsoft.com/office/drawing/2014/main" id="{C0411AF9-8A25-BD6B-51DF-21A51F7AF7FF}"/>
              </a:ext>
            </a:extLst>
          </p:cNvPr>
          <p:cNvCxnSpPr>
            <a:cxnSpLocks/>
          </p:cNvCxnSpPr>
          <p:nvPr/>
        </p:nvCxnSpPr>
        <p:spPr>
          <a:xfrm>
            <a:off x="6049736" y="1280160"/>
            <a:ext cx="0" cy="265207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5"/>
          </p:nvPr>
        </p:nvSpPr>
        <p:spPr>
          <a:xfrm>
            <a:off x="6196925" y="1280160"/>
            <a:ext cx="2660904" cy="2652078"/>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solidFill>
                  <a:schemeClr val="tx2"/>
                </a:solidFill>
              </a:defRPr>
            </a:lvl1pPr>
          </a:lstStyle>
          <a:p>
            <a:fld id="{C13523F9-BC40-4B8B-9714-3ECA872DED5D}" type="slidenum">
              <a:rPr lang="en-US" smtClean="0"/>
              <a:t>‹#›</a:t>
            </a:fld>
            <a:endParaRPr lang="en-US"/>
          </a:p>
        </p:txBody>
      </p:sp>
      <p:pic>
        <p:nvPicPr>
          <p:cNvPr id="11" name="ivz_logo">
            <a:extLst>
              <a:ext uri="{FF2B5EF4-FFF2-40B4-BE49-F238E27FC236}">
                <a16:creationId xmlns:a16="http://schemas.microsoft.com/office/drawing/2014/main" id="{A5EF0AE8-F8A0-0FCE-967E-9048D3C44D95}"/>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1462497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1/3 Content+ 2/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3" name="Content Placeholder 1"/>
          <p:cNvSpPr>
            <a:spLocks noGrp="1"/>
          </p:cNvSpPr>
          <p:nvPr>
            <p:ph idx="1"/>
          </p:nvPr>
        </p:nvSpPr>
        <p:spPr>
          <a:xfrm>
            <a:off x="288131" y="1052513"/>
            <a:ext cx="266090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3238499" y="1052513"/>
            <a:ext cx="5617369"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C13523F9-BC40-4B8B-9714-3ECA872DED5D}" type="slidenum">
              <a:rPr lang="en-US" smtClean="0"/>
              <a:t>‹#›</a:t>
            </a:fld>
            <a:endParaRPr lang="en-US"/>
          </a:p>
        </p:txBody>
      </p:sp>
    </p:spTree>
    <p:extLst>
      <p:ext uri="{BB962C8B-B14F-4D97-AF65-F5344CB8AC3E}">
        <p14:creationId xmlns:p14="http://schemas.microsoft.com/office/powerpoint/2010/main" val="3814354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Slider + 2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1"/>
          </p:nvPr>
        </p:nvSpPr>
        <p:spPr>
          <a:xfrm>
            <a:off x="1763116" y="4833894"/>
            <a:ext cx="6583680" cy="136525"/>
          </a:xfrm>
        </p:spPr>
        <p:txBody>
          <a:bodyPr lIns="0" rIns="0" bIns="0" anchor="ctr"/>
          <a:lstStyle>
            <a:lvl1pPr>
              <a:defRPr sz="800"/>
            </a:lvl1pPr>
          </a:lstStyle>
          <a:p>
            <a:r>
              <a:rPr lang="en-US"/>
              <a:t>FOR INSTITUTIONAL INVESTOR USE ONLY - NOT FOR USE WITH THE PUBLIC</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B013D17A-F1A2-4EC8-B129-1FB27AD2B9A2}"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Content Placeholder 1">
            <a:extLst>
              <a:ext uri="{FF2B5EF4-FFF2-40B4-BE49-F238E27FC236}">
                <a16:creationId xmlns:a16="http://schemas.microsoft.com/office/drawing/2014/main" id="{F1350B5E-AF2B-4111-BB97-F4DD6D4124C1}"/>
              </a:ext>
            </a:extLst>
          </p:cNvPr>
          <p:cNvSpPr>
            <a:spLocks noGrp="1"/>
          </p:cNvSpPr>
          <p:nvPr>
            <p:ph idx="23"/>
          </p:nvPr>
        </p:nvSpPr>
        <p:spPr>
          <a:xfrm>
            <a:off x="288131" y="1052513"/>
            <a:ext cx="8567928" cy="228600"/>
          </a:xfrm>
        </p:spPr>
        <p:txBody>
          <a:bodyPr lIns="0" rIns="0" bIns="0" numCol="1">
            <a:noAutofit/>
          </a:bodyPr>
          <a:lstStyle>
            <a:lvl2pPr marL="0" indent="0">
              <a:buNone/>
              <a:defRPr/>
            </a:lvl2pPr>
          </a:lstStyle>
          <a:p>
            <a:pPr lvl="0"/>
            <a:r>
              <a:rPr lang="en-US"/>
              <a:t>Click to edit Master text styles</a:t>
            </a:r>
          </a:p>
        </p:txBody>
      </p:sp>
      <p:sp>
        <p:nvSpPr>
          <p:cNvPr id="6" name="Content Placeholder 5">
            <a:extLst>
              <a:ext uri="{FF2B5EF4-FFF2-40B4-BE49-F238E27FC236}">
                <a16:creationId xmlns:a16="http://schemas.microsoft.com/office/drawing/2014/main" id="{3D45A5D0-ACBB-4C80-8E90-8570746AAE7B}"/>
              </a:ext>
            </a:extLst>
          </p:cNvPr>
          <p:cNvSpPr>
            <a:spLocks noGrp="1"/>
          </p:cNvSpPr>
          <p:nvPr>
            <p:ph sz="quarter" idx="25"/>
          </p:nvPr>
        </p:nvSpPr>
        <p:spPr>
          <a:xfrm>
            <a:off x="292608" y="1417638"/>
            <a:ext cx="4141787"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47C11113-3611-4FC3-868C-0AC2EF249FDD}"/>
              </a:ext>
            </a:extLst>
          </p:cNvPr>
          <p:cNvSpPr>
            <a:spLocks noGrp="1"/>
          </p:cNvSpPr>
          <p:nvPr>
            <p:ph sz="quarter" idx="26"/>
          </p:nvPr>
        </p:nvSpPr>
        <p:spPr>
          <a:xfrm>
            <a:off x="4714272" y="1417320"/>
            <a:ext cx="4141787" cy="2468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6183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Slider + Case study">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a:p>
            <a:pPr lvl="1"/>
            <a:r>
              <a:rPr lang="en-US"/>
              <a:t>Source: set in 6pt</a:t>
            </a:r>
            <a:endParaRPr lang="en-GB"/>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FOR ONE-ON-ONE INSTITUTIONAL DUE DILIGENCE USE ONLY – NOT FOR FURTHER DISTRIBUTION OR RETAIL USE</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B013D17A-F1A2-4EC8-B129-1FB27AD2B9A2}"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9" name="Content Placeholder 1">
            <a:extLst>
              <a:ext uri="{FF2B5EF4-FFF2-40B4-BE49-F238E27FC236}">
                <a16:creationId xmlns:a16="http://schemas.microsoft.com/office/drawing/2014/main" id="{11C4A551-2738-4AF2-9BB9-83F14448C9F9}"/>
              </a:ext>
            </a:extLst>
          </p:cNvPr>
          <p:cNvSpPr>
            <a:spLocks noGrp="1"/>
          </p:cNvSpPr>
          <p:nvPr>
            <p:ph idx="1"/>
          </p:nvPr>
        </p:nvSpPr>
        <p:spPr>
          <a:xfrm>
            <a:off x="288131" y="1417320"/>
            <a:ext cx="2660904" cy="2468880"/>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
            <a:extLst>
              <a:ext uri="{FF2B5EF4-FFF2-40B4-BE49-F238E27FC236}">
                <a16:creationId xmlns:a16="http://schemas.microsoft.com/office/drawing/2014/main" id="{F1350B5E-AF2B-4111-BB97-F4DD6D4124C1}"/>
              </a:ext>
            </a:extLst>
          </p:cNvPr>
          <p:cNvSpPr>
            <a:spLocks noGrp="1"/>
          </p:cNvSpPr>
          <p:nvPr>
            <p:ph idx="23"/>
          </p:nvPr>
        </p:nvSpPr>
        <p:spPr>
          <a:xfrm>
            <a:off x="288131" y="1052513"/>
            <a:ext cx="8567928" cy="228600"/>
          </a:xfrm>
        </p:spPr>
        <p:txBody>
          <a:bodyPr lIns="0" rIns="0" bIns="0" numCol="1">
            <a:noAutofit/>
          </a:bodyPr>
          <a:lstStyle>
            <a:lvl2pPr marL="0" indent="0">
              <a:buNone/>
              <a:defRPr/>
            </a:lvl2pPr>
          </a:lstStyle>
          <a:p>
            <a:pPr lvl="0"/>
            <a:r>
              <a:rPr lang="en-US"/>
              <a:t>Click to edit Master text styles</a:t>
            </a:r>
          </a:p>
        </p:txBody>
      </p:sp>
      <p:sp>
        <p:nvSpPr>
          <p:cNvPr id="15" name="Content Placeholder 1">
            <a:extLst>
              <a:ext uri="{FF2B5EF4-FFF2-40B4-BE49-F238E27FC236}">
                <a16:creationId xmlns:a16="http://schemas.microsoft.com/office/drawing/2014/main" id="{CAA80E4F-C5C9-42FB-859F-D5304D5AF027}"/>
              </a:ext>
            </a:extLst>
          </p:cNvPr>
          <p:cNvSpPr>
            <a:spLocks noGrp="1"/>
          </p:cNvSpPr>
          <p:nvPr>
            <p:ph idx="24"/>
          </p:nvPr>
        </p:nvSpPr>
        <p:spPr>
          <a:xfrm>
            <a:off x="3241643" y="1417320"/>
            <a:ext cx="5614416" cy="365760"/>
          </a:xfrm>
        </p:spPr>
        <p:txBody>
          <a:bodyPr lIns="0" rIns="0" bIns="0" numCol="1">
            <a:noAutofit/>
          </a:bodyPr>
          <a:lstStyle>
            <a:lvl1pPr>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126385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309819627"/>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288900"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a:t>Presenter name </a:t>
            </a:r>
          </a:p>
          <a:p>
            <a:pPr lvl="1"/>
            <a:r>
              <a:rPr lang="en-US"/>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4710883"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800" spc="0"/>
            </a:lvl3pPr>
            <a:lvl4pPr>
              <a:spcBef>
                <a:spcPts val="0"/>
              </a:spcBef>
              <a:defRPr sz="800" spc="0"/>
            </a:lvl4pPr>
            <a:lvl5pPr>
              <a:spcBef>
                <a:spcPts val="0"/>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ivz_logo">
            <a:extLst>
              <a:ext uri="{FF2B5EF4-FFF2-40B4-BE49-F238E27FC236}">
                <a16:creationId xmlns:a16="http://schemas.microsoft.com/office/drawing/2014/main" id="{2771E153-67D4-E8B8-2A5F-6D2862D23C26}"/>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29557106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r>
              <a:rPr lang="en-US"/>
              <a:t>Confidential: This document is intended to be used only by the eligible persons to whom Invesco has directly provided. Not for further distribution.</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FEF11CB1-F7CE-4DFC-A843-A08A6982BE22}"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6310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endParaRPr lang="en-GB"/>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p>
        </p:txBody>
      </p:sp>
    </p:spTree>
    <p:extLst>
      <p:ext uri="{BB962C8B-B14F-4D97-AF65-F5344CB8AC3E}">
        <p14:creationId xmlns:p14="http://schemas.microsoft.com/office/powerpoint/2010/main" val="8934100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Divider">
    <p:bg>
      <p:bgPr>
        <a:solidFill>
          <a:srgbClr val="5FF0FF">
            <a:alpha val="30000"/>
          </a:srgbClr>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r>
              <a:rPr lang="en-US"/>
              <a:t>Confidential: This document is intended to be used only by the eligible persons to whom Invesco has directly provided. Not for further distribution.</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FEF11CB1-F7CE-4DFC-A843-A08A6982BE22}" type="slidenum">
              <a:rPr lang="en-US" smtClean="0"/>
              <a:t>‹#›</a:t>
            </a:fld>
            <a:endParaRPr lang="en-US"/>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Tree>
    <p:extLst>
      <p:ext uri="{BB962C8B-B14F-4D97-AF65-F5344CB8AC3E}">
        <p14:creationId xmlns:p14="http://schemas.microsoft.com/office/powerpoint/2010/main" val="25110883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6588040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42460357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1799005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3627054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Tree>
    <p:extLst>
      <p:ext uri="{BB962C8B-B14F-4D97-AF65-F5344CB8AC3E}">
        <p14:creationId xmlns:p14="http://schemas.microsoft.com/office/powerpoint/2010/main" val="33575373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a:t>Click box to paste in table from Excel</a:t>
            </a:r>
            <a:endParaRPr lang="en-GB"/>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FEF11CB1-F7CE-4DFC-A843-A08A6982BE22}" type="slidenum">
              <a:rPr lang="en-US" smtClean="0"/>
              <a:t>‹#›</a:t>
            </a:fld>
            <a:endParaRPr lang="en-US"/>
          </a:p>
        </p:txBody>
      </p:sp>
    </p:spTree>
    <p:extLst>
      <p:ext uri="{BB962C8B-B14F-4D97-AF65-F5344CB8AC3E}">
        <p14:creationId xmlns:p14="http://schemas.microsoft.com/office/powerpoint/2010/main" val="2240682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41" name="Picture Placeholder 1"/>
          <p:cNvSpPr>
            <a:spLocks noGrp="1"/>
          </p:cNvSpPr>
          <p:nvPr>
            <p:ph type="pic" sz="quarter" idx="44"/>
          </p:nvPr>
        </p:nvSpPr>
        <p:spPr>
          <a:xfrm>
            <a:off x="286943"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42" name="Text Placeholder 1"/>
          <p:cNvSpPr>
            <a:spLocks noGrp="1"/>
          </p:cNvSpPr>
          <p:nvPr>
            <p:ph type="body" sz="quarter" idx="45"/>
          </p:nvPr>
        </p:nvSpPr>
        <p:spPr>
          <a:xfrm>
            <a:off x="2889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85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006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573434537"/>
      </p:ext>
    </p:extLst>
  </p:cSld>
  <p:clrMapOvr>
    <a:masterClrMapping/>
  </p:clrMapOvr>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1775195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182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7695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a:t>Callout text</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6860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7152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678184"/>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3852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514301"/>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079624573"/>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2094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dirty="0"/>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40403672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83952773"/>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41" name="Picture Placeholder 1"/>
          <p:cNvSpPr>
            <a:spLocks noGrp="1"/>
          </p:cNvSpPr>
          <p:nvPr>
            <p:ph type="pic" sz="quarter" idx="44"/>
          </p:nvPr>
        </p:nvSpPr>
        <p:spPr>
          <a:xfrm>
            <a:off x="286943"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9" name="Picture Placeholder 2"/>
          <p:cNvSpPr>
            <a:spLocks noGrp="1"/>
          </p:cNvSpPr>
          <p:nvPr>
            <p:ph type="pic" sz="quarter" idx="42"/>
          </p:nvPr>
        </p:nvSpPr>
        <p:spPr>
          <a:xfrm>
            <a:off x="323850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7" name="Picture Placeholder 3"/>
          <p:cNvSpPr>
            <a:spLocks noGrp="1"/>
          </p:cNvSpPr>
          <p:nvPr>
            <p:ph type="pic" sz="quarter" idx="40"/>
          </p:nvPr>
        </p:nvSpPr>
        <p:spPr>
          <a:xfrm>
            <a:off x="619006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42" name="Text Placeholder 1"/>
          <p:cNvSpPr>
            <a:spLocks noGrp="1"/>
          </p:cNvSpPr>
          <p:nvPr>
            <p:ph type="body" sz="quarter" idx="45"/>
          </p:nvPr>
        </p:nvSpPr>
        <p:spPr>
          <a:xfrm>
            <a:off x="2889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85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006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3754922159"/>
      </p:ext>
    </p:extLst>
  </p:cSld>
  <p:clrMapOvr>
    <a:masterClrMapping/>
  </p:clrMapOvr>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cons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41" name="Picture Placeholder 1"/>
          <p:cNvSpPr>
            <a:spLocks noGrp="1"/>
          </p:cNvSpPr>
          <p:nvPr>
            <p:ph type="pic" sz="quarter" idx="44"/>
          </p:nvPr>
        </p:nvSpPr>
        <p:spPr>
          <a:xfrm>
            <a:off x="978804" y="1059628"/>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9" name="Picture Placeholder 2"/>
          <p:cNvSpPr>
            <a:spLocks noGrp="1"/>
          </p:cNvSpPr>
          <p:nvPr>
            <p:ph type="pic" sz="quarter" idx="42"/>
          </p:nvPr>
        </p:nvSpPr>
        <p:spPr>
          <a:xfrm>
            <a:off x="3161343" y="1059628"/>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7" name="Picture Placeholder 3"/>
          <p:cNvSpPr>
            <a:spLocks noGrp="1"/>
          </p:cNvSpPr>
          <p:nvPr>
            <p:ph type="pic" sz="quarter" idx="40"/>
          </p:nvPr>
        </p:nvSpPr>
        <p:spPr>
          <a:xfrm>
            <a:off x="5343882" y="1059628"/>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9" name="Picture Placeholder 2">
            <a:extLst>
              <a:ext uri="{FF2B5EF4-FFF2-40B4-BE49-F238E27FC236}">
                <a16:creationId xmlns:a16="http://schemas.microsoft.com/office/drawing/2014/main" id="{886A6A5E-812A-22BA-FF77-2717CDA1BC80}"/>
              </a:ext>
            </a:extLst>
          </p:cNvPr>
          <p:cNvSpPr>
            <a:spLocks noGrp="1"/>
          </p:cNvSpPr>
          <p:nvPr>
            <p:ph type="pic" sz="quarter" idx="103"/>
          </p:nvPr>
        </p:nvSpPr>
        <p:spPr>
          <a:xfrm>
            <a:off x="7526422" y="1059628"/>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6" name="Content Placeholder 1">
            <a:extLst>
              <a:ext uri="{FF2B5EF4-FFF2-40B4-BE49-F238E27FC236}">
                <a16:creationId xmlns:a16="http://schemas.microsoft.com/office/drawing/2014/main" id="{781292D2-D62E-36B1-9392-287B08A0ED23}"/>
              </a:ext>
            </a:extLst>
          </p:cNvPr>
          <p:cNvSpPr>
            <a:spLocks noGrp="1"/>
          </p:cNvSpPr>
          <p:nvPr>
            <p:ph idx="13"/>
          </p:nvPr>
        </p:nvSpPr>
        <p:spPr>
          <a:xfrm>
            <a:off x="291306" y="1764572"/>
            <a:ext cx="2011628" cy="2172428"/>
          </a:xfrm>
          <a:noFill/>
        </p:spPr>
        <p:txBody>
          <a:bodyPr lIns="0" rIns="0" bIns="0" anchor="ctr"/>
          <a:lstStyle>
            <a:lvl1pPr>
              <a:defRPr sz="1000" b="0" spc="0">
                <a:latin typeface="+mn-lt"/>
              </a:defRPr>
            </a:lvl1pPr>
          </a:lstStyle>
          <a:p>
            <a:pPr lvl="0"/>
            <a:r>
              <a:rPr lang="en-US"/>
              <a:t>Click to edit Master text styles</a:t>
            </a:r>
          </a:p>
        </p:txBody>
      </p:sp>
      <p:sp>
        <p:nvSpPr>
          <p:cNvPr id="38" name="Content Title Placeholder 1">
            <a:extLst>
              <a:ext uri="{FF2B5EF4-FFF2-40B4-BE49-F238E27FC236}">
                <a16:creationId xmlns:a16="http://schemas.microsoft.com/office/drawing/2014/main" id="{2B0B7D8A-73F9-2BE7-616D-5CE8AA731402}"/>
              </a:ext>
            </a:extLst>
          </p:cNvPr>
          <p:cNvSpPr>
            <a:spLocks noGrp="1"/>
          </p:cNvSpPr>
          <p:nvPr>
            <p:ph type="body" idx="17"/>
          </p:nvPr>
        </p:nvSpPr>
        <p:spPr>
          <a:xfrm>
            <a:off x="288131" y="1761872"/>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2">
            <a:extLst>
              <a:ext uri="{FF2B5EF4-FFF2-40B4-BE49-F238E27FC236}">
                <a16:creationId xmlns:a16="http://schemas.microsoft.com/office/drawing/2014/main" id="{74DDA107-04BD-43C8-D313-2F26DD4C7EB6}"/>
              </a:ext>
            </a:extLst>
          </p:cNvPr>
          <p:cNvSpPr>
            <a:spLocks noGrp="1"/>
          </p:cNvSpPr>
          <p:nvPr>
            <p:ph idx="18"/>
          </p:nvPr>
        </p:nvSpPr>
        <p:spPr>
          <a:xfrm>
            <a:off x="2473845" y="1764572"/>
            <a:ext cx="2011628" cy="2172428"/>
          </a:xfrm>
          <a:noFill/>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a:extLst>
              <a:ext uri="{FF2B5EF4-FFF2-40B4-BE49-F238E27FC236}">
                <a16:creationId xmlns:a16="http://schemas.microsoft.com/office/drawing/2014/main" id="{8DCE8B30-05A7-BEB0-30CE-536DF2F9DF2E}"/>
              </a:ext>
            </a:extLst>
          </p:cNvPr>
          <p:cNvSpPr>
            <a:spLocks noGrp="1"/>
          </p:cNvSpPr>
          <p:nvPr>
            <p:ph type="body" idx="25"/>
          </p:nvPr>
        </p:nvSpPr>
        <p:spPr>
          <a:xfrm>
            <a:off x="2473845" y="1761872"/>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3" name="Content Placeholder 3">
            <a:extLst>
              <a:ext uri="{FF2B5EF4-FFF2-40B4-BE49-F238E27FC236}">
                <a16:creationId xmlns:a16="http://schemas.microsoft.com/office/drawing/2014/main" id="{BA27453B-94C6-B476-6019-60810D082B9E}"/>
              </a:ext>
            </a:extLst>
          </p:cNvPr>
          <p:cNvSpPr>
            <a:spLocks noGrp="1"/>
          </p:cNvSpPr>
          <p:nvPr>
            <p:ph idx="20"/>
          </p:nvPr>
        </p:nvSpPr>
        <p:spPr>
          <a:xfrm>
            <a:off x="4656384" y="1764572"/>
            <a:ext cx="2011628" cy="2172428"/>
          </a:xfrm>
          <a:noFill/>
        </p:spPr>
        <p:txBody>
          <a:bodyPr lIns="0" rIns="0" bIns="0" anchor="ctr"/>
          <a:lstStyle>
            <a:lvl1pPr>
              <a:defRPr sz="1000" b="0" spc="0">
                <a:latin typeface="+mn-lt"/>
              </a:defRPr>
            </a:lvl1pPr>
          </a:lstStyle>
          <a:p>
            <a:pPr lvl="0"/>
            <a:r>
              <a:rPr lang="en-US"/>
              <a:t>Click to edit Master text styles</a:t>
            </a:r>
          </a:p>
        </p:txBody>
      </p:sp>
      <p:sp>
        <p:nvSpPr>
          <p:cNvPr id="44" name="Content Title Placeholder 3">
            <a:extLst>
              <a:ext uri="{FF2B5EF4-FFF2-40B4-BE49-F238E27FC236}">
                <a16:creationId xmlns:a16="http://schemas.microsoft.com/office/drawing/2014/main" id="{00FE1406-F02C-B569-3F32-6E281E56288B}"/>
              </a:ext>
            </a:extLst>
          </p:cNvPr>
          <p:cNvSpPr>
            <a:spLocks noGrp="1"/>
          </p:cNvSpPr>
          <p:nvPr>
            <p:ph type="body" idx="26"/>
          </p:nvPr>
        </p:nvSpPr>
        <p:spPr>
          <a:xfrm>
            <a:off x="4656384" y="1761872"/>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5" name="Content Placeholder 4">
            <a:extLst>
              <a:ext uri="{FF2B5EF4-FFF2-40B4-BE49-F238E27FC236}">
                <a16:creationId xmlns:a16="http://schemas.microsoft.com/office/drawing/2014/main" id="{43DE913F-C5EA-D888-7CBC-9251B3D64C70}"/>
              </a:ext>
            </a:extLst>
          </p:cNvPr>
          <p:cNvSpPr>
            <a:spLocks noGrp="1"/>
          </p:cNvSpPr>
          <p:nvPr>
            <p:ph idx="31"/>
          </p:nvPr>
        </p:nvSpPr>
        <p:spPr>
          <a:xfrm>
            <a:off x="6838924" y="1764572"/>
            <a:ext cx="2011628" cy="2172428"/>
          </a:xfrm>
          <a:noFill/>
        </p:spPr>
        <p:txBody>
          <a:bodyPr lIns="0" rIns="0" bIns="0" anchor="ctr"/>
          <a:lstStyle>
            <a:lvl1pPr>
              <a:defRPr sz="1000" b="0" spc="0">
                <a:latin typeface="+mn-lt"/>
              </a:defRPr>
            </a:lvl1pPr>
          </a:lstStyle>
          <a:p>
            <a:pPr lvl="0"/>
            <a:r>
              <a:rPr lang="en-US"/>
              <a:t>Click to edit Master text styles</a:t>
            </a:r>
          </a:p>
        </p:txBody>
      </p:sp>
      <p:sp>
        <p:nvSpPr>
          <p:cNvPr id="46" name="Content Title Placeholder 4">
            <a:extLst>
              <a:ext uri="{FF2B5EF4-FFF2-40B4-BE49-F238E27FC236}">
                <a16:creationId xmlns:a16="http://schemas.microsoft.com/office/drawing/2014/main" id="{7C0C97D3-1C07-19E0-DC7A-36C22B71D4DD}"/>
              </a:ext>
            </a:extLst>
          </p:cNvPr>
          <p:cNvSpPr>
            <a:spLocks noGrp="1"/>
          </p:cNvSpPr>
          <p:nvPr>
            <p:ph type="body" idx="32"/>
          </p:nvPr>
        </p:nvSpPr>
        <p:spPr>
          <a:xfrm>
            <a:off x="6838924" y="1761872"/>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cxnSp>
        <p:nvCxnSpPr>
          <p:cNvPr id="47" name="top_border">
            <a:extLst>
              <a:ext uri="{FF2B5EF4-FFF2-40B4-BE49-F238E27FC236}">
                <a16:creationId xmlns:a16="http://schemas.microsoft.com/office/drawing/2014/main" id="{D6AC1AC4-A87A-7FA1-2CE7-C28795659672}"/>
              </a:ext>
            </a:extLst>
          </p:cNvPr>
          <p:cNvCxnSpPr>
            <a:cxnSpLocks/>
          </p:cNvCxnSpPr>
          <p:nvPr userDrawn="1"/>
        </p:nvCxnSpPr>
        <p:spPr>
          <a:xfrm>
            <a:off x="288131" y="1758685"/>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8" name="top_border">
            <a:extLst>
              <a:ext uri="{FF2B5EF4-FFF2-40B4-BE49-F238E27FC236}">
                <a16:creationId xmlns:a16="http://schemas.microsoft.com/office/drawing/2014/main" id="{CF1B2822-EF71-166F-7CE1-365B1E67A99A}"/>
              </a:ext>
            </a:extLst>
          </p:cNvPr>
          <p:cNvCxnSpPr>
            <a:cxnSpLocks/>
          </p:cNvCxnSpPr>
          <p:nvPr userDrawn="1"/>
        </p:nvCxnSpPr>
        <p:spPr>
          <a:xfrm>
            <a:off x="2473845" y="1758685"/>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9" name="top_border">
            <a:extLst>
              <a:ext uri="{FF2B5EF4-FFF2-40B4-BE49-F238E27FC236}">
                <a16:creationId xmlns:a16="http://schemas.microsoft.com/office/drawing/2014/main" id="{E89E2AAC-C618-0F48-2EFD-1CAE8E15FD7F}"/>
              </a:ext>
            </a:extLst>
          </p:cNvPr>
          <p:cNvCxnSpPr>
            <a:cxnSpLocks/>
          </p:cNvCxnSpPr>
          <p:nvPr userDrawn="1"/>
        </p:nvCxnSpPr>
        <p:spPr>
          <a:xfrm>
            <a:off x="4656384" y="1758685"/>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278B6B13-BDE2-DBE9-14F6-BEA4E11A80E0}"/>
              </a:ext>
            </a:extLst>
          </p:cNvPr>
          <p:cNvCxnSpPr>
            <a:cxnSpLocks/>
          </p:cNvCxnSpPr>
          <p:nvPr userDrawn="1"/>
        </p:nvCxnSpPr>
        <p:spPr>
          <a:xfrm>
            <a:off x="6838924" y="1758685"/>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616193"/>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87060041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FEF11CB1-F7CE-4DFC-A843-A08A6982BE22}" type="slidenum">
              <a:rPr lang="en-US" smtClean="0"/>
              <a:t>‹#›</a:t>
            </a:fld>
            <a:endParaRPr lang="en-US"/>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6915840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r>
              <a:rPr lang="en-US"/>
              <a:t>Confidential: This document is intended to be used only by the eligible persons to whom Invesco has directly provided. Not for further distribution.</a:t>
            </a:r>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FEF11CB1-F7CE-4DFC-A843-A08A6982BE22}" type="slidenum">
              <a:rPr lang="en-US" smtClean="0"/>
              <a:t>‹#›</a:t>
            </a:fld>
            <a:endParaRPr lang="en-US"/>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8443979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a:t>Invesco department </a:t>
            </a:r>
          </a:p>
          <a:p>
            <a:pPr lvl="1"/>
            <a:r>
              <a:rPr lang="en-US"/>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r>
              <a:rPr lang="en-US"/>
              <a:t>Confidential: This document is intended to be used only by the eligible persons to whom Invesco has directly provided. Not for further distribution.</a:t>
            </a:r>
          </a:p>
        </p:txBody>
      </p:sp>
      <p:pic>
        <p:nvPicPr>
          <p:cNvPr id="4" name="ivz_logo">
            <a:extLst>
              <a:ext uri="{FF2B5EF4-FFF2-40B4-BE49-F238E27FC236}">
                <a16:creationId xmlns:a16="http://schemas.microsoft.com/office/drawing/2014/main" id="{45AAD572-FACD-CD1C-9918-4176147F6BDD}"/>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2750269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a:t>Master title style</a:t>
            </a:r>
          </a:p>
        </p:txBody>
      </p:sp>
      <p:pic>
        <p:nvPicPr>
          <p:cNvPr id="5" name="ivz_logo">
            <a:extLst>
              <a:ext uri="{FF2B5EF4-FFF2-40B4-BE49-F238E27FC236}">
                <a16:creationId xmlns:a16="http://schemas.microsoft.com/office/drawing/2014/main" id="{5EE46FA6-8B9C-9392-A3D7-08C52CD36F52}"/>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6" name="Footer Placeholder 5">
            <a:extLst>
              <a:ext uri="{FF2B5EF4-FFF2-40B4-BE49-F238E27FC236}">
                <a16:creationId xmlns:a16="http://schemas.microsoft.com/office/drawing/2014/main" id="{25DE0623-53FE-E510-1AA3-C6B1B6422D5A}"/>
              </a:ext>
            </a:extLst>
          </p:cNvPr>
          <p:cNvSpPr>
            <a:spLocks noGrp="1"/>
          </p:cNvSpPr>
          <p:nvPr>
            <p:ph type="ftr" sz="quarter" idx="11"/>
          </p:nvPr>
        </p:nvSpPr>
        <p:spPr>
          <a:xfrm>
            <a:off x="1763116" y="4833894"/>
            <a:ext cx="5904706" cy="136525"/>
          </a:xfrm>
        </p:spPr>
        <p:txBody>
          <a:bodyPr lIns="0" rIns="0" bIns="0" anchor="ctr"/>
          <a:lstStyle/>
          <a:p>
            <a:r>
              <a:rPr lang="en-US"/>
              <a:t>Confidential: This document is intended to be used only by the eligible persons to whom Invesco has directly provided. Not for further distribution.</a:t>
            </a:r>
            <a:endParaRPr lang="en-US" dirty="0"/>
          </a:p>
        </p:txBody>
      </p:sp>
      <p:sp>
        <p:nvSpPr>
          <p:cNvPr id="7" name="Slide Number Placeholder 6">
            <a:extLst>
              <a:ext uri="{FF2B5EF4-FFF2-40B4-BE49-F238E27FC236}">
                <a16:creationId xmlns:a16="http://schemas.microsoft.com/office/drawing/2014/main" id="{DF4FE2D2-D4D7-B43E-BE78-3EFF7746BEF9}"/>
              </a:ext>
            </a:extLst>
          </p:cNvPr>
          <p:cNvSpPr>
            <a:spLocks noGrp="1"/>
          </p:cNvSpPr>
          <p:nvPr>
            <p:ph type="sldNum" sz="quarter" idx="12"/>
          </p:nvPr>
        </p:nvSpPr>
        <p:spPr>
          <a:xfrm>
            <a:off x="8501452" y="4833894"/>
            <a:ext cx="355607" cy="136525"/>
          </a:xfrm>
        </p:spPr>
        <p:txBody>
          <a:bodyPr lIns="0" rIns="0" bIns="0" anchor="ctr"/>
          <a:lstStyle/>
          <a:p>
            <a:fld id="{FEF11CB1-F7CE-4DFC-A843-A08A6982BE22}" type="slidenum">
              <a:rPr lang="en-US" smtClean="0"/>
              <a:t>‹#›</a:t>
            </a:fld>
            <a:endParaRPr lang="en-US" dirty="0"/>
          </a:p>
        </p:txBody>
      </p:sp>
    </p:spTree>
    <p:extLst>
      <p:ext uri="{BB962C8B-B14F-4D97-AF65-F5344CB8AC3E}">
        <p14:creationId xmlns:p14="http://schemas.microsoft.com/office/powerpoint/2010/main" val="1437663207"/>
      </p:ext>
    </p:extLst>
  </p:cSld>
  <p:clrMapOvr>
    <a:overrideClrMapping bg1="dk1" tx1="lt1" bg2="dk2" tx2="lt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E727FC14-4533-4764-A267-4146885A5049}"/>
              </a:ext>
            </a:extLst>
          </p:cNvPr>
          <p:cNvGrpSpPr>
            <a:grpSpLocks noChangeAspect="1"/>
          </p:cNvGrpSpPr>
          <p:nvPr/>
        </p:nvGrpSpPr>
        <p:grpSpPr bwMode="auto">
          <a:xfrm>
            <a:off x="288131" y="288131"/>
            <a:ext cx="640080" cy="640080"/>
            <a:chOff x="1680" y="0"/>
            <a:chExt cx="4320" cy="4320"/>
          </a:xfrm>
        </p:grpSpPr>
        <p:sp>
          <p:nvSpPr>
            <p:cNvPr id="12" name="Oval 5">
              <a:extLst>
                <a:ext uri="{FF2B5EF4-FFF2-40B4-BE49-F238E27FC236}">
                  <a16:creationId xmlns:a16="http://schemas.microsoft.com/office/drawing/2014/main" id="{AC6B816B-CEAB-43FF-B144-7F260D084628}"/>
                </a:ext>
              </a:extLst>
            </p:cNvPr>
            <p:cNvSpPr>
              <a:spLocks noChangeArrowheads="1"/>
            </p:cNvSpPr>
            <p:nvPr userDrawn="1"/>
          </p:nvSpPr>
          <p:spPr bwMode="auto">
            <a:xfrm>
              <a:off x="1680" y="0"/>
              <a:ext cx="4320" cy="4320"/>
            </a:xfrm>
            <a:prstGeom prst="ellipse">
              <a:avLst/>
            </a:prstGeom>
            <a:solidFill>
              <a:srgbClr val="FF4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sp>
          <p:nvSpPr>
            <p:cNvPr id="13" name="Freeform 6">
              <a:extLst>
                <a:ext uri="{FF2B5EF4-FFF2-40B4-BE49-F238E27FC236}">
                  <a16:creationId xmlns:a16="http://schemas.microsoft.com/office/drawing/2014/main" id="{E5A92843-7936-44DA-B506-AB7A18149BC7}"/>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a:solidFill>
                  <a:schemeClr val="tx2"/>
                </a:solidFill>
              </a:defRPr>
            </a:lvl1pPr>
          </a:lstStyle>
          <a:p>
            <a:r>
              <a:rPr lang="en-US"/>
              <a:t>Confidential: This document is intended to be used only by the eligible persons to whom Invesco has directly provided. Not for further distribution.</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a:solidFill>
                  <a:schemeClr val="tx2"/>
                </a:solidFill>
              </a:defRPr>
            </a:lvl1pPr>
          </a:lstStyle>
          <a:p>
            <a:fld id="{FEF11CB1-F7CE-4DFC-A843-A08A6982BE22}"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1" spc="0" baseline="0">
                <a:solidFill>
                  <a:schemeClr val="tx2"/>
                </a:solidFill>
                <a:latin typeface="+mn-lt"/>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a:t>Name Surname  </a:t>
            </a:r>
          </a:p>
          <a:p>
            <a:pPr lvl="1"/>
            <a:r>
              <a:rPr lang="en-GB"/>
              <a:t>Job title goes here </a:t>
            </a:r>
          </a:p>
        </p:txBody>
      </p:sp>
    </p:spTree>
    <p:extLst>
      <p:ext uri="{BB962C8B-B14F-4D97-AF65-F5344CB8AC3E}">
        <p14:creationId xmlns:p14="http://schemas.microsoft.com/office/powerpoint/2010/main" val="3088428166"/>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p>
        </p:txBody>
      </p:sp>
      <p:sp>
        <p:nvSpPr>
          <p:cNvPr id="4" name="Footer Placeholder 3"/>
          <p:cNvSpPr>
            <a:spLocks noGrp="1"/>
          </p:cNvSpPr>
          <p:nvPr>
            <p:ph type="ftr" sz="quarter" idx="19"/>
          </p:nvPr>
        </p:nvSpPr>
        <p:spPr>
          <a:xfrm>
            <a:off x="1763116" y="4833894"/>
            <a:ext cx="5904706" cy="136525"/>
          </a:xfrm>
        </p:spPr>
        <p:txBody>
          <a:bodyPr lIns="0" rIns="0" bIns="0" anchor="ct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FEF11CB1-F7CE-4DFC-A843-A08A6982BE22}" type="slidenum">
              <a:rPr lang="en-US" smtClean="0"/>
              <a:t>‹#›</a:t>
            </a:fld>
            <a:endParaRPr lang="en-US"/>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p>
        </p:txBody>
      </p:sp>
    </p:spTree>
    <p:extLst>
      <p:ext uri="{BB962C8B-B14F-4D97-AF65-F5344CB8AC3E}">
        <p14:creationId xmlns:p14="http://schemas.microsoft.com/office/powerpoint/2010/main" val="3000840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4487195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6" y="4833894"/>
            <a:ext cx="5904706" cy="136525"/>
          </a:xfrm>
        </p:spPr>
        <p:txBody>
          <a:bodyPr lIns="0" rIns="0" bIns="0" anchor="ctr"/>
          <a:lstStyle/>
          <a:p>
            <a:r>
              <a:rPr lang="en-US"/>
              <a:t>Confidential: This document is intended to be used only by the eligible persons to whom Invesco has directly provided. Not for further distribution.</a:t>
            </a:r>
            <a:endParaRPr lang="en-US" dirty="0"/>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33894"/>
            <a:ext cx="355607" cy="136525"/>
          </a:xfrm>
        </p:spPr>
        <p:txBody>
          <a:bodyPr lIns="0" rIns="0" bIns="0" anchor="ctr"/>
          <a:lstStyle/>
          <a:p>
            <a:fld id="{FEF11CB1-F7CE-4DFC-A843-A08A6982BE22}" type="slidenum">
              <a:rPr lang="en-US" smtClean="0"/>
              <a:t>‹#›</a:t>
            </a:fld>
            <a:endParaRPr lang="en-US" dirty="0"/>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p>
        </p:txBody>
      </p:sp>
      <p:pic>
        <p:nvPicPr>
          <p:cNvPr id="3" name="ivz_logo">
            <a:extLst>
              <a:ext uri="{FF2B5EF4-FFF2-40B4-BE49-F238E27FC236}">
                <a16:creationId xmlns:a16="http://schemas.microsoft.com/office/drawing/2014/main" id="{AE6F1168-69C6-28A7-A611-03DCCAF5A7C1}"/>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8907692"/>
      </p:ext>
    </p:extLst>
  </p:cSld>
  <p:clrMapOvr>
    <a:overrideClrMapping bg1="dk1" tx1="lt1" bg2="dk2" tx2="lt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bg1"/>
                </a:solidFill>
              </a:defRPr>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bg1"/>
                </a:solidFill>
              </a:defRPr>
            </a:lvl1pPr>
          </a:lstStyle>
          <a:p>
            <a:fld id="{FEF11CB1-F7CE-4DFC-A843-A08A6982BE22}" type="slidenum">
              <a:rPr lang="en-US" smtClean="0"/>
              <a:t>‹#›</a:t>
            </a:fld>
            <a:endParaRPr lang="en-US"/>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mn-lt"/>
              </a:defRPr>
            </a:lvl1pPr>
            <a:lvl2pPr>
              <a:defRPr sz="1200" spc="0">
                <a:solidFill>
                  <a:schemeClr val="tx2"/>
                </a:solidFill>
              </a:defRPr>
            </a:lvl2pPr>
            <a:lvl3pPr>
              <a:defRPr sz="1000" spc="0">
                <a:solidFill>
                  <a:schemeClr val="tx2"/>
                </a:solidFill>
              </a:defRPr>
            </a:lvl3pPr>
            <a:lvl4pPr>
              <a:defRPr sz="1000" spc="0">
                <a:solidFill>
                  <a:schemeClr val="tx2"/>
                </a:solidFill>
              </a:defRPr>
            </a:lvl4pPr>
            <a:lvl5pPr>
              <a:defRPr sz="1000" spc="0">
                <a:solidFill>
                  <a:schemeClr val="tx2"/>
                </a:solidFill>
              </a:defRPr>
            </a:lvl5pPr>
          </a:lstStyle>
          <a:p>
            <a:pPr lvl="0"/>
            <a:r>
              <a:rPr lang="en-US" err="1"/>
              <a:t>Bigtext</a:t>
            </a:r>
            <a:endParaRPr lang="en-US"/>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24399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tx2"/>
                </a:solidFill>
              </a:defRPr>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tx2"/>
                </a:solidFill>
              </a:defRPr>
            </a:lvl1pPr>
          </a:lstStyle>
          <a:p>
            <a:fld id="{FEF11CB1-F7CE-4DFC-A843-A08A6982BE22}" type="slidenum">
              <a:rPr lang="en-US" smtClean="0"/>
              <a:t>‹#›</a:t>
            </a:fld>
            <a:endParaRPr lang="en-US"/>
          </a:p>
        </p:txBody>
      </p:sp>
      <p:pic>
        <p:nvPicPr>
          <p:cNvPr id="6" name="ivz_logo">
            <a:extLst>
              <a:ext uri="{FF2B5EF4-FFF2-40B4-BE49-F238E27FC236}">
                <a16:creationId xmlns:a16="http://schemas.microsoft.com/office/drawing/2014/main" id="{FE163D56-7FE2-412D-0D6B-15F930445AF3}"/>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56968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4 Content+ 3/4 Content">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2" y="261731"/>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8" y="4833896"/>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4" y="4833896"/>
            <a:ext cx="355607" cy="136525"/>
          </a:xfrm>
        </p:spPr>
        <p:txBody>
          <a:bodyPr lIns="0" rIns="0" bIns="0" anchor="ctr"/>
          <a:lstStyle>
            <a:lvl1pPr>
              <a:defRPr sz="800" b="0"/>
            </a:lvl1pPr>
          </a:lstStyle>
          <a:p>
            <a:fld id="{B013D17A-F1A2-4EC8-B129-1FB27AD2B9A2}" type="slidenum">
              <a:rPr lang="en-US" smtClean="0"/>
              <a:t>‹#›</a:t>
            </a:fld>
            <a:endParaRPr lang="en-US"/>
          </a:p>
        </p:txBody>
      </p:sp>
      <p:sp>
        <p:nvSpPr>
          <p:cNvPr id="12" name="Content Placeholder 1">
            <a:extLst>
              <a:ext uri="{FF2B5EF4-FFF2-40B4-BE49-F238E27FC236}">
                <a16:creationId xmlns:a16="http://schemas.microsoft.com/office/drawing/2014/main" id="{2EE09F40-FF67-4D4D-9348-4EA26713C950}"/>
              </a:ext>
            </a:extLst>
          </p:cNvPr>
          <p:cNvSpPr>
            <a:spLocks noGrp="1"/>
          </p:cNvSpPr>
          <p:nvPr>
            <p:ph idx="1"/>
          </p:nvPr>
        </p:nvSpPr>
        <p:spPr>
          <a:xfrm>
            <a:off x="288130" y="1052515"/>
            <a:ext cx="1920240"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1">
            <a:extLst>
              <a:ext uri="{FF2B5EF4-FFF2-40B4-BE49-F238E27FC236}">
                <a16:creationId xmlns:a16="http://schemas.microsoft.com/office/drawing/2014/main" id="{B7C8D22D-9D95-4B35-ADA9-EE82FD8AB41E}"/>
              </a:ext>
            </a:extLst>
          </p:cNvPr>
          <p:cNvSpPr>
            <a:spLocks noGrp="1"/>
          </p:cNvSpPr>
          <p:nvPr>
            <p:ph idx="21"/>
          </p:nvPr>
        </p:nvSpPr>
        <p:spPr>
          <a:xfrm>
            <a:off x="2502750" y="1052513"/>
            <a:ext cx="6355080" cy="2880360"/>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533455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3 Content+ 1/3 Content">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B013D17A-F1A2-4EC8-B129-1FB27AD2B9A2}" type="slidenum">
              <a:rPr lang="en-US" smtClean="0"/>
              <a:t>‹#›</a:t>
            </a:fld>
            <a:endParaRPr lang="en-US"/>
          </a:p>
        </p:txBody>
      </p:sp>
      <p:sp>
        <p:nvSpPr>
          <p:cNvPr id="12" name="Content Placeholder 1">
            <a:extLst>
              <a:ext uri="{FF2B5EF4-FFF2-40B4-BE49-F238E27FC236}">
                <a16:creationId xmlns:a16="http://schemas.microsoft.com/office/drawing/2014/main" id="{2EE09F40-FF67-4D4D-9348-4EA26713C950}"/>
              </a:ext>
            </a:extLst>
          </p:cNvPr>
          <p:cNvSpPr>
            <a:spLocks noGrp="1"/>
          </p:cNvSpPr>
          <p:nvPr>
            <p:ph idx="1"/>
          </p:nvPr>
        </p:nvSpPr>
        <p:spPr>
          <a:xfrm>
            <a:off x="288130" y="1052513"/>
            <a:ext cx="5614416"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
            <a:extLst>
              <a:ext uri="{FF2B5EF4-FFF2-40B4-BE49-F238E27FC236}">
                <a16:creationId xmlns:a16="http://schemas.microsoft.com/office/drawing/2014/main" id="{727C1D9B-D69A-4738-B1DD-C90B02D34A63}"/>
              </a:ext>
            </a:extLst>
          </p:cNvPr>
          <p:cNvSpPr>
            <a:spLocks noGrp="1"/>
          </p:cNvSpPr>
          <p:nvPr>
            <p:ph idx="21"/>
          </p:nvPr>
        </p:nvSpPr>
        <p:spPr>
          <a:xfrm>
            <a:off x="6196925" y="1052513"/>
            <a:ext cx="266090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92879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5 Content+ 4/5 Content">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1" y="4090989"/>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1" y="261730"/>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7" y="4833895"/>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3" y="4833895"/>
            <a:ext cx="355607" cy="136525"/>
          </a:xfrm>
        </p:spPr>
        <p:txBody>
          <a:bodyPr lIns="0" rIns="0" bIns="0" anchor="ctr"/>
          <a:lstStyle>
            <a:lvl1pPr>
              <a:defRPr sz="800" b="0"/>
            </a:lvl1pPr>
          </a:lstStyle>
          <a:p>
            <a:fld id="{B013D17A-F1A2-4EC8-B129-1FB27AD2B9A2}" type="slidenum">
              <a:rPr lang="en-US" smtClean="0"/>
              <a:t>‹#›</a:t>
            </a:fld>
            <a:endParaRPr lang="en-US"/>
          </a:p>
        </p:txBody>
      </p:sp>
      <p:sp>
        <p:nvSpPr>
          <p:cNvPr id="12" name="Content Placeholder 1">
            <a:extLst>
              <a:ext uri="{FF2B5EF4-FFF2-40B4-BE49-F238E27FC236}">
                <a16:creationId xmlns:a16="http://schemas.microsoft.com/office/drawing/2014/main" id="{2EE09F40-FF67-4D4D-9348-4EA26713C950}"/>
              </a:ext>
            </a:extLst>
          </p:cNvPr>
          <p:cNvSpPr>
            <a:spLocks noGrp="1"/>
          </p:cNvSpPr>
          <p:nvPr>
            <p:ph idx="1"/>
          </p:nvPr>
        </p:nvSpPr>
        <p:spPr>
          <a:xfrm>
            <a:off x="288130" y="1052514"/>
            <a:ext cx="1481328"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
            <a:extLst>
              <a:ext uri="{FF2B5EF4-FFF2-40B4-BE49-F238E27FC236}">
                <a16:creationId xmlns:a16="http://schemas.microsoft.com/office/drawing/2014/main" id="{727C1D9B-D69A-4738-B1DD-C90B02D34A63}"/>
              </a:ext>
            </a:extLst>
          </p:cNvPr>
          <p:cNvSpPr>
            <a:spLocks noGrp="1"/>
          </p:cNvSpPr>
          <p:nvPr>
            <p:ph idx="21"/>
          </p:nvPr>
        </p:nvSpPr>
        <p:spPr>
          <a:xfrm>
            <a:off x="2054694" y="1052514"/>
            <a:ext cx="6803136"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312546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Performance + regime">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a:p>
            <a:pPr lvl="1"/>
            <a:r>
              <a:rPr lang="en-US"/>
              <a:t>Source: set in 6pt</a:t>
            </a:r>
            <a:endParaRPr lang="en-GB"/>
          </a:p>
        </p:txBody>
      </p:sp>
      <p:sp>
        <p:nvSpPr>
          <p:cNvPr id="10" name="Content Placeholder 1"/>
          <p:cNvSpPr>
            <a:spLocks noGrp="1"/>
          </p:cNvSpPr>
          <p:nvPr>
            <p:ph idx="13"/>
          </p:nvPr>
        </p:nvSpPr>
        <p:spPr>
          <a:xfrm>
            <a:off x="288131" y="1058400"/>
            <a:ext cx="8567100" cy="1645920"/>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B013D17A-F1A2-4EC8-B129-1FB27AD2B9A2}"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1">
            <a:extLst>
              <a:ext uri="{FF2B5EF4-FFF2-40B4-BE49-F238E27FC236}">
                <a16:creationId xmlns:a16="http://schemas.microsoft.com/office/drawing/2014/main" id="{6C0465E1-EEC1-4B28-B249-E70104D7F2B0}"/>
              </a:ext>
            </a:extLst>
          </p:cNvPr>
          <p:cNvSpPr>
            <a:spLocks noGrp="1"/>
          </p:cNvSpPr>
          <p:nvPr>
            <p:ph idx="1"/>
          </p:nvPr>
        </p:nvSpPr>
        <p:spPr>
          <a:xfrm>
            <a:off x="288131" y="2788920"/>
            <a:ext cx="8567928" cy="1188720"/>
          </a:xfrm>
        </p:spPr>
        <p:txBody>
          <a:bodyPr lIns="0" rIns="0" bIns="0" numCol="1">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120859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Right 2 chart plus tabl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6738715" y="1057209"/>
            <a:ext cx="2112264" cy="147762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F212992-A5C8-46B9-ACE5-21CFA2BA13A1}"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3" name="Content Placeholder 1">
            <a:extLst>
              <a:ext uri="{FF2B5EF4-FFF2-40B4-BE49-F238E27FC236}">
                <a16:creationId xmlns:a16="http://schemas.microsoft.com/office/drawing/2014/main" id="{27A7BE00-64A9-9315-1E54-07C21AF54638}"/>
              </a:ext>
            </a:extLst>
          </p:cNvPr>
          <p:cNvSpPr>
            <a:spLocks noGrp="1"/>
          </p:cNvSpPr>
          <p:nvPr>
            <p:ph idx="23"/>
          </p:nvPr>
        </p:nvSpPr>
        <p:spPr>
          <a:xfrm>
            <a:off x="288130" y="2557389"/>
            <a:ext cx="8567738" cy="1514540"/>
          </a:xfrm>
          <a:noFill/>
        </p:spPr>
        <p:txBody>
          <a:bodyPr lIns="0" rIns="0" bIns="0" anchor="ctr" anchorCtr="0"/>
          <a:lstStyle>
            <a:lvl1pPr>
              <a:defRPr sz="1000" b="0" spc="0">
                <a:latin typeface="+mn-lt"/>
              </a:defRPr>
            </a:lvl1pPr>
          </a:lstStyle>
          <a:p>
            <a:pPr lvl="0"/>
            <a:r>
              <a:rPr lang="en-US"/>
              <a:t>Click to edit Master text styles</a:t>
            </a:r>
          </a:p>
        </p:txBody>
      </p:sp>
      <p:sp>
        <p:nvSpPr>
          <p:cNvPr id="6" name="Content Placeholder 1">
            <a:extLst>
              <a:ext uri="{FF2B5EF4-FFF2-40B4-BE49-F238E27FC236}">
                <a16:creationId xmlns:a16="http://schemas.microsoft.com/office/drawing/2014/main" id="{C4D58ED8-FE17-BFFD-7067-E65EBD59AA88}"/>
              </a:ext>
            </a:extLst>
          </p:cNvPr>
          <p:cNvSpPr>
            <a:spLocks noGrp="1"/>
          </p:cNvSpPr>
          <p:nvPr>
            <p:ph idx="24"/>
          </p:nvPr>
        </p:nvSpPr>
        <p:spPr>
          <a:xfrm>
            <a:off x="292741" y="1060704"/>
            <a:ext cx="6417472" cy="1477623"/>
          </a:xfrm>
          <a:noFill/>
        </p:spPr>
        <p:txBody>
          <a:bodyPr lIns="0" rIns="0" bIns="0" anchor="ctr" anchorCtr="0"/>
          <a:lstStyle>
            <a:lvl1pPr>
              <a:defRPr sz="1000" b="0" spc="0">
                <a:latin typeface="+mn-lt"/>
              </a:defRPr>
            </a:lvl1pPr>
          </a:lstStyle>
          <a:p>
            <a:pPr lvl="0"/>
            <a:r>
              <a:rPr lang="en-US"/>
              <a:t>Click to edit Master text styles</a:t>
            </a:r>
          </a:p>
        </p:txBody>
      </p:sp>
    </p:spTree>
    <p:extLst>
      <p:ext uri="{BB962C8B-B14F-4D97-AF65-F5344CB8AC3E}">
        <p14:creationId xmlns:p14="http://schemas.microsoft.com/office/powerpoint/2010/main" val="36991070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Left 2 chart plus tabl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29" y="1057209"/>
            <a:ext cx="2112264" cy="147762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Confidential: This document is intended to be used only by the eligible persons to whom Invesco has directly provided. Not for further distribution.</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8F212992-A5C8-46B9-ACE5-21CFA2BA13A1}"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3" name="Content Placeholder 1">
            <a:extLst>
              <a:ext uri="{FF2B5EF4-FFF2-40B4-BE49-F238E27FC236}">
                <a16:creationId xmlns:a16="http://schemas.microsoft.com/office/drawing/2014/main" id="{27A7BE00-64A9-9315-1E54-07C21AF54638}"/>
              </a:ext>
            </a:extLst>
          </p:cNvPr>
          <p:cNvSpPr>
            <a:spLocks noGrp="1"/>
          </p:cNvSpPr>
          <p:nvPr>
            <p:ph idx="23"/>
          </p:nvPr>
        </p:nvSpPr>
        <p:spPr>
          <a:xfrm>
            <a:off x="288130" y="2557389"/>
            <a:ext cx="8567738" cy="1514540"/>
          </a:xfrm>
          <a:noFill/>
        </p:spPr>
        <p:txBody>
          <a:bodyPr lIns="0" rIns="0" bIns="0" anchor="ctr" anchorCtr="0"/>
          <a:lstStyle>
            <a:lvl1pPr>
              <a:defRPr sz="1000" b="0" spc="0">
                <a:latin typeface="+mn-lt"/>
              </a:defRPr>
            </a:lvl1pPr>
          </a:lstStyle>
          <a:p>
            <a:pPr lvl="0"/>
            <a:r>
              <a:rPr lang="en-US"/>
              <a:t>Click to edit Master text styles</a:t>
            </a:r>
          </a:p>
        </p:txBody>
      </p:sp>
      <p:sp>
        <p:nvSpPr>
          <p:cNvPr id="6" name="Content Placeholder 1">
            <a:extLst>
              <a:ext uri="{FF2B5EF4-FFF2-40B4-BE49-F238E27FC236}">
                <a16:creationId xmlns:a16="http://schemas.microsoft.com/office/drawing/2014/main" id="{C4D58ED8-FE17-BFFD-7067-E65EBD59AA88}"/>
              </a:ext>
            </a:extLst>
          </p:cNvPr>
          <p:cNvSpPr>
            <a:spLocks noGrp="1"/>
          </p:cNvSpPr>
          <p:nvPr>
            <p:ph idx="24"/>
          </p:nvPr>
        </p:nvSpPr>
        <p:spPr>
          <a:xfrm>
            <a:off x="2438400" y="1060704"/>
            <a:ext cx="6417472" cy="1477623"/>
          </a:xfrm>
          <a:noFill/>
        </p:spPr>
        <p:txBody>
          <a:bodyPr lIns="0" rIns="0" bIns="0" anchor="ctr" anchorCtr="0"/>
          <a:lstStyle>
            <a:lvl1pPr>
              <a:defRPr sz="1000" b="0" spc="0">
                <a:latin typeface="+mn-lt"/>
              </a:defRPr>
            </a:lvl1pPr>
          </a:lstStyle>
          <a:p>
            <a:pPr lvl="0"/>
            <a:r>
              <a:rPr lang="en-US"/>
              <a:t>Click to edit Master text styles</a:t>
            </a:r>
          </a:p>
        </p:txBody>
      </p:sp>
    </p:spTree>
    <p:extLst>
      <p:ext uri="{BB962C8B-B14F-4D97-AF65-F5344CB8AC3E}">
        <p14:creationId xmlns:p14="http://schemas.microsoft.com/office/powerpoint/2010/main" val="10277129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endParaRPr lang="en-US"/>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288900"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a:t>Presenter name </a:t>
            </a:r>
          </a:p>
          <a:p>
            <a:pPr lvl="1"/>
            <a:r>
              <a:rPr lang="en-US"/>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4710883"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800" spc="0"/>
            </a:lvl3pPr>
            <a:lvl4pPr>
              <a:spcBef>
                <a:spcPts val="0"/>
              </a:spcBef>
              <a:defRPr sz="800" spc="0"/>
            </a:lvl4pPr>
            <a:lvl5pPr>
              <a:spcBef>
                <a:spcPts val="0"/>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ivz_logo">
            <a:extLst>
              <a:ext uri="{FF2B5EF4-FFF2-40B4-BE49-F238E27FC236}">
                <a16:creationId xmlns:a16="http://schemas.microsoft.com/office/drawing/2014/main" id="{0AB3330B-AF24-8D00-5169-B4B306D55BBB}"/>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32342131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r>
              <a:rPr lang="en-US"/>
              <a:t>Optional footer</a:t>
            </a:r>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526B5688-D42A-45FB-B3CA-010D9157EB38}" type="slidenum">
              <a:rPr lang="en-US" smtClean="0"/>
              <a:t>‹#›</a:t>
            </a:fld>
            <a:endParaRPr lang="en-US"/>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41670871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6180A134-9283-4BDD-BCD2-00122D959F71}"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588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endParaRPr lang="en-GB"/>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p>
        </p:txBody>
      </p:sp>
    </p:spTree>
    <p:extLst>
      <p:ext uri="{BB962C8B-B14F-4D97-AF65-F5344CB8AC3E}">
        <p14:creationId xmlns:p14="http://schemas.microsoft.com/office/powerpoint/2010/main" val="36707940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Divider">
    <p:bg>
      <p:bgPr>
        <a:solidFill>
          <a:srgbClr val="5FF0FF">
            <a:alpha val="30000"/>
          </a:srgbClr>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6180A134-9283-4BDD-BCD2-00122D959F71}" type="slidenum">
              <a:rPr lang="en-US" smtClean="0"/>
              <a:t>‹#›</a:t>
            </a:fld>
            <a:endParaRPr lang="en-US"/>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Tree>
    <p:extLst>
      <p:ext uri="{BB962C8B-B14F-4D97-AF65-F5344CB8AC3E}">
        <p14:creationId xmlns:p14="http://schemas.microsoft.com/office/powerpoint/2010/main" val="39763750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endParaRPr lang="en-US"/>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0170407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265391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8280898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6390370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endParaRPr lang="en-US"/>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Tree>
    <p:extLst>
      <p:ext uri="{BB962C8B-B14F-4D97-AF65-F5344CB8AC3E}">
        <p14:creationId xmlns:p14="http://schemas.microsoft.com/office/powerpoint/2010/main" val="38022100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a:t>Click box to paste in table from Excel</a:t>
            </a:r>
            <a:endParaRPr lang="en-GB"/>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6180A134-9283-4BDD-BCD2-00122D959F71}" type="slidenum">
              <a:rPr lang="en-US" smtClean="0"/>
              <a:t>‹#›</a:t>
            </a:fld>
            <a:endParaRPr lang="en-US"/>
          </a:p>
        </p:txBody>
      </p:sp>
    </p:spTree>
    <p:extLst>
      <p:ext uri="{BB962C8B-B14F-4D97-AF65-F5344CB8AC3E}">
        <p14:creationId xmlns:p14="http://schemas.microsoft.com/office/powerpoint/2010/main" val="9721723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859969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dirty="0"/>
              <a:t>Invesco department </a:t>
            </a:r>
          </a:p>
          <a:p>
            <a:pPr lvl="1"/>
            <a:r>
              <a:rPr lang="en-US" dirty="0"/>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r>
              <a:rPr lang="en-US"/>
              <a:t>Optional footer</a:t>
            </a:r>
          </a:p>
        </p:txBody>
      </p:sp>
      <p:pic>
        <p:nvPicPr>
          <p:cNvPr id="4" name="ivz_logo">
            <a:extLst>
              <a:ext uri="{FF2B5EF4-FFF2-40B4-BE49-F238E27FC236}">
                <a16:creationId xmlns:a16="http://schemas.microsoft.com/office/drawing/2014/main" id="{71579FA6-2E9A-408E-9461-9308D74ED4A5}"/>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710527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3071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7168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a:t>Callout text</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2817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99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437813"/>
      </p:ext>
    </p:extLst>
  </p:cSld>
  <p:clrMapOvr>
    <a:masterClrMapping/>
  </p:clrMapOvr>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endParaRPr lang="en-US"/>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6067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endParaRPr lang="en-US"/>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56683"/>
      </p:ext>
    </p:extLst>
  </p:cSld>
  <p:clrMapOvr>
    <a:masterClrMapping/>
  </p:clrMapOvr>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459401635"/>
      </p:ext>
    </p:extLst>
  </p:cSld>
  <p:clrMapOvr>
    <a:masterClrMapping/>
  </p:clrMapOvr>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839577"/>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58472197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dirty="0"/>
              <a:t>Master title style</a:t>
            </a:r>
          </a:p>
        </p:txBody>
      </p:sp>
      <p:pic>
        <p:nvPicPr>
          <p:cNvPr id="5" name="ivz_logo">
            <a:extLst>
              <a:ext uri="{FF2B5EF4-FFF2-40B4-BE49-F238E27FC236}">
                <a16:creationId xmlns:a16="http://schemas.microsoft.com/office/drawing/2014/main" id="{DE3D6A30-C404-48D1-8360-F381B9B878EF}"/>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634235900"/>
      </p:ext>
    </p:extLst>
  </p:cSld>
  <p:clrMapOvr>
    <a:overrideClrMapping bg1="dk1" tx1="lt1" bg2="dk2" tx2="lt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41" name="Picture Placeholder 1"/>
          <p:cNvSpPr>
            <a:spLocks noGrp="1"/>
          </p:cNvSpPr>
          <p:nvPr>
            <p:ph type="pic" sz="quarter" idx="44"/>
          </p:nvPr>
        </p:nvSpPr>
        <p:spPr>
          <a:xfrm>
            <a:off x="286943"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9" name="Picture Placeholder 2"/>
          <p:cNvSpPr>
            <a:spLocks noGrp="1"/>
          </p:cNvSpPr>
          <p:nvPr>
            <p:ph type="pic" sz="quarter" idx="42"/>
          </p:nvPr>
        </p:nvSpPr>
        <p:spPr>
          <a:xfrm>
            <a:off x="323850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7" name="Picture Placeholder 3"/>
          <p:cNvSpPr>
            <a:spLocks noGrp="1"/>
          </p:cNvSpPr>
          <p:nvPr>
            <p:ph type="pic" sz="quarter" idx="40"/>
          </p:nvPr>
        </p:nvSpPr>
        <p:spPr>
          <a:xfrm>
            <a:off x="619006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42" name="Text Placeholder 1"/>
          <p:cNvSpPr>
            <a:spLocks noGrp="1"/>
          </p:cNvSpPr>
          <p:nvPr>
            <p:ph type="body" sz="quarter" idx="45"/>
          </p:nvPr>
        </p:nvSpPr>
        <p:spPr>
          <a:xfrm>
            <a:off x="2889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85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006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2682817305"/>
      </p:ext>
    </p:extLst>
  </p:cSld>
  <p:clrMapOvr>
    <a:masterClrMapping/>
  </p:clrMapOvr>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9253171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6955546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endParaRPr lang="en-US"/>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6180A134-9283-4BDD-BCD2-00122D959F71}" type="slidenum">
              <a:rPr lang="en-US" smtClean="0"/>
              <a:t>‹#›</a:t>
            </a:fld>
            <a:endParaRPr lang="en-US"/>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18420470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a:t>Invesco department </a:t>
            </a:r>
          </a:p>
          <a:p>
            <a:pPr lvl="1"/>
            <a:r>
              <a:rPr lang="en-US"/>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endParaRPr lang="en-US"/>
          </a:p>
        </p:txBody>
      </p:sp>
      <p:pic>
        <p:nvPicPr>
          <p:cNvPr id="4" name="ivz_logo">
            <a:extLst>
              <a:ext uri="{FF2B5EF4-FFF2-40B4-BE49-F238E27FC236}">
                <a16:creationId xmlns:a16="http://schemas.microsoft.com/office/drawing/2014/main" id="{390CDC09-C7DC-0FBB-1117-400AC3A86A7D}"/>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4037923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a:t>Master title style</a:t>
            </a:r>
          </a:p>
        </p:txBody>
      </p:sp>
      <p:pic>
        <p:nvPicPr>
          <p:cNvPr id="5" name="ivz_logo">
            <a:extLst>
              <a:ext uri="{FF2B5EF4-FFF2-40B4-BE49-F238E27FC236}">
                <a16:creationId xmlns:a16="http://schemas.microsoft.com/office/drawing/2014/main" id="{AE5E9E97-FB21-5234-D7D0-2CC52847BFBA}"/>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1029125559"/>
      </p:ext>
    </p:extLst>
  </p:cSld>
  <p:clrMapOvr>
    <a:overrideClrMapping bg1="dk1" tx1="lt1" bg2="dk2" tx2="lt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a:solidFill>
                  <a:schemeClr val="tx2"/>
                </a:solidFill>
              </a:defRPr>
            </a:lvl1pPr>
          </a:lstStyle>
          <a:p>
            <a:fld id="{6180A134-9283-4BDD-BCD2-00122D959F71}"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1" spc="0" baseline="0">
                <a:solidFill>
                  <a:schemeClr val="tx2"/>
                </a:solidFill>
                <a:latin typeface="+mn-lt"/>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a:t>Name Surname  </a:t>
            </a:r>
          </a:p>
          <a:p>
            <a:pPr lvl="1"/>
            <a:r>
              <a:rPr lang="en-GB"/>
              <a:t>Job title goes here </a:t>
            </a:r>
          </a:p>
        </p:txBody>
      </p:sp>
      <p:grpSp>
        <p:nvGrpSpPr>
          <p:cNvPr id="3" name="Group 4">
            <a:extLst>
              <a:ext uri="{FF2B5EF4-FFF2-40B4-BE49-F238E27FC236}">
                <a16:creationId xmlns:a16="http://schemas.microsoft.com/office/drawing/2014/main" id="{F1CBCB38-48AC-FB0F-429D-5962CE73A428}"/>
              </a:ext>
            </a:extLst>
          </p:cNvPr>
          <p:cNvGrpSpPr>
            <a:grpSpLocks noChangeAspect="1"/>
          </p:cNvGrpSpPr>
          <p:nvPr/>
        </p:nvGrpSpPr>
        <p:grpSpPr bwMode="auto">
          <a:xfrm>
            <a:off x="288131" y="288131"/>
            <a:ext cx="640080" cy="640080"/>
            <a:chOff x="1680" y="0"/>
            <a:chExt cx="4320" cy="4320"/>
          </a:xfrm>
        </p:grpSpPr>
        <p:sp>
          <p:nvSpPr>
            <p:cNvPr id="5" name="Oval 5">
              <a:extLst>
                <a:ext uri="{FF2B5EF4-FFF2-40B4-BE49-F238E27FC236}">
                  <a16:creationId xmlns:a16="http://schemas.microsoft.com/office/drawing/2014/main" id="{03EA3AF0-6284-1533-9221-C3EF43847900}"/>
                </a:ext>
              </a:extLst>
            </p:cNvPr>
            <p:cNvSpPr>
              <a:spLocks noChangeArrowheads="1"/>
            </p:cNvSpPr>
            <p:nvPr userDrawn="1"/>
          </p:nvSpPr>
          <p:spPr bwMode="auto">
            <a:xfrm>
              <a:off x="1680" y="0"/>
              <a:ext cx="4320" cy="4320"/>
            </a:xfrm>
            <a:prstGeom prst="ellipse">
              <a:avLst/>
            </a:prstGeom>
            <a:solidFill>
              <a:srgbClr val="000A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sp>
          <p:nvSpPr>
            <p:cNvPr id="6" name="Freeform 6">
              <a:extLst>
                <a:ext uri="{FF2B5EF4-FFF2-40B4-BE49-F238E27FC236}">
                  <a16:creationId xmlns:a16="http://schemas.microsoft.com/office/drawing/2014/main" id="{29D143FA-AD34-AD87-36CF-6F920F4CCAE4}"/>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Tree>
    <p:extLst>
      <p:ext uri="{BB962C8B-B14F-4D97-AF65-F5344CB8AC3E}">
        <p14:creationId xmlns:p14="http://schemas.microsoft.com/office/powerpoint/2010/main" val="221599501"/>
      </p:ext>
    </p:extLst>
  </p:cSld>
  <p:clrMapOvr>
    <a:overrideClrMapping bg1="lt1" tx1="dk1" bg2="lt2" tx2="dk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p>
        </p:txBody>
      </p:sp>
      <p:sp>
        <p:nvSpPr>
          <p:cNvPr id="4" name="Footer Placeholder 3"/>
          <p:cNvSpPr>
            <a:spLocks noGrp="1"/>
          </p:cNvSpPr>
          <p:nvPr>
            <p:ph type="ftr" sz="quarter" idx="19"/>
          </p:nvPr>
        </p:nvSpPr>
        <p:spPr>
          <a:xfrm>
            <a:off x="1763116" y="4833894"/>
            <a:ext cx="5904706" cy="136525"/>
          </a:xfrm>
        </p:spPr>
        <p:txBody>
          <a:bodyPr lIns="0" rIns="0" bIns="0" anchor="ct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6180A134-9283-4BDD-BCD2-00122D959F71}" type="slidenum">
              <a:rPr lang="en-US" smtClean="0"/>
              <a:t>‹#›</a:t>
            </a:fld>
            <a:endParaRPr lang="en-US"/>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p>
        </p:txBody>
      </p:sp>
    </p:spTree>
    <p:extLst>
      <p:ext uri="{BB962C8B-B14F-4D97-AF65-F5344CB8AC3E}">
        <p14:creationId xmlns:p14="http://schemas.microsoft.com/office/powerpoint/2010/main" val="40691770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6" y="4833894"/>
            <a:ext cx="5904706" cy="136525"/>
          </a:xfrm>
        </p:spPr>
        <p:txBody>
          <a:bodyPr lIns="0" rIns="0" bIns="0" anchor="ctr"/>
          <a:lstStyle/>
          <a:p>
            <a:endParaRPr lang="en-US"/>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33894"/>
            <a:ext cx="355607" cy="136525"/>
          </a:xfrm>
        </p:spPr>
        <p:txBody>
          <a:bodyPr lIns="0" rIns="0" bIns="0" anchor="ctr"/>
          <a:lstStyle/>
          <a:p>
            <a:fld id="{6180A134-9283-4BDD-BCD2-00122D959F71}" type="slidenum">
              <a:rPr lang="en-US" smtClean="0"/>
              <a:t>‹#›</a:t>
            </a:fld>
            <a:endParaRPr lang="en-US"/>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p>
        </p:txBody>
      </p:sp>
      <p:pic>
        <p:nvPicPr>
          <p:cNvPr id="3" name="ivz_logo">
            <a:extLst>
              <a:ext uri="{FF2B5EF4-FFF2-40B4-BE49-F238E27FC236}">
                <a16:creationId xmlns:a16="http://schemas.microsoft.com/office/drawing/2014/main" id="{B1674E2C-176F-9158-2302-18F99E2D4B8E}"/>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59679697"/>
      </p:ext>
    </p:extLst>
  </p:cSld>
  <p:clrMapOvr>
    <a:overrideClrMapping bg1="dk1" tx1="lt1" bg2="dk2" tx2="lt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bg1"/>
                </a:solidFill>
              </a:defRPr>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bg1"/>
                </a:solidFill>
              </a:defRPr>
            </a:lvl1pPr>
          </a:lstStyle>
          <a:p>
            <a:fld id="{6180A134-9283-4BDD-BCD2-00122D959F71}" type="slidenum">
              <a:rPr lang="en-US" smtClean="0"/>
              <a:t>‹#›</a:t>
            </a:fld>
            <a:endParaRPr lang="en-US"/>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mn-lt"/>
              </a:defRPr>
            </a:lvl1pPr>
            <a:lvl2pPr>
              <a:defRPr sz="1200" spc="0">
                <a:solidFill>
                  <a:schemeClr val="tx2"/>
                </a:solidFill>
              </a:defRPr>
            </a:lvl2pPr>
            <a:lvl3pPr>
              <a:defRPr sz="1000" spc="0">
                <a:solidFill>
                  <a:schemeClr val="tx2"/>
                </a:solidFill>
              </a:defRPr>
            </a:lvl3pPr>
            <a:lvl4pPr>
              <a:defRPr sz="1000" spc="0">
                <a:solidFill>
                  <a:schemeClr val="tx2"/>
                </a:solidFill>
              </a:defRPr>
            </a:lvl4pPr>
            <a:lvl5pPr>
              <a:defRPr sz="1000" spc="0">
                <a:solidFill>
                  <a:schemeClr val="tx2"/>
                </a:solidFill>
              </a:defRPr>
            </a:lvl5pPr>
          </a:lstStyle>
          <a:p>
            <a:pPr lvl="0"/>
            <a:r>
              <a:rPr lang="en-US" err="1"/>
              <a:t>Bigtext</a:t>
            </a:r>
            <a:endParaRPr lang="en-US"/>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452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E727FC14-4533-4764-A267-4146885A5049}"/>
              </a:ext>
            </a:extLst>
          </p:cNvPr>
          <p:cNvGrpSpPr>
            <a:grpSpLocks noChangeAspect="1"/>
          </p:cNvGrpSpPr>
          <p:nvPr/>
        </p:nvGrpSpPr>
        <p:grpSpPr bwMode="auto">
          <a:xfrm>
            <a:off x="288131" y="288131"/>
            <a:ext cx="640080" cy="640080"/>
            <a:chOff x="1680" y="0"/>
            <a:chExt cx="4320" cy="4320"/>
          </a:xfrm>
        </p:grpSpPr>
        <p:sp>
          <p:nvSpPr>
            <p:cNvPr id="12" name="Oval 5">
              <a:extLst>
                <a:ext uri="{FF2B5EF4-FFF2-40B4-BE49-F238E27FC236}">
                  <a16:creationId xmlns:a16="http://schemas.microsoft.com/office/drawing/2014/main" id="{AC6B816B-CEAB-43FF-B144-7F260D084628}"/>
                </a:ext>
              </a:extLst>
            </p:cNvPr>
            <p:cNvSpPr>
              <a:spLocks noChangeArrowheads="1"/>
            </p:cNvSpPr>
            <p:nvPr userDrawn="1"/>
          </p:nvSpPr>
          <p:spPr bwMode="auto">
            <a:xfrm>
              <a:off x="1680" y="0"/>
              <a:ext cx="4320" cy="4320"/>
            </a:xfrm>
            <a:prstGeom prst="ellipse">
              <a:avLst/>
            </a:prstGeom>
            <a:solidFill>
              <a:srgbClr val="FF4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sp>
          <p:nvSpPr>
            <p:cNvPr id="13" name="Freeform 6">
              <a:extLst>
                <a:ext uri="{FF2B5EF4-FFF2-40B4-BE49-F238E27FC236}">
                  <a16:creationId xmlns:a16="http://schemas.microsoft.com/office/drawing/2014/main" id="{E5A92843-7936-44DA-B506-AB7A18149BC7}"/>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a:solidFill>
                  <a:schemeClr val="tx2"/>
                </a:solidFill>
              </a:defRPr>
            </a:lvl1pPr>
          </a:lstStyle>
          <a:p>
            <a:r>
              <a:rPr lang="en-US"/>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a:solidFill>
                  <a:schemeClr val="tx2"/>
                </a:solidFill>
              </a:defRPr>
            </a:lvl1pPr>
          </a:lstStyle>
          <a:p>
            <a:fld id="{526B5688-D42A-45FB-B3CA-010D9157EB38}"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1" spc="0" baseline="0">
                <a:solidFill>
                  <a:schemeClr val="tx2"/>
                </a:solidFill>
                <a:latin typeface="+mn-lt"/>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dirty="0"/>
              <a:t>Name Surname  </a:t>
            </a:r>
          </a:p>
          <a:p>
            <a:pPr lvl="1"/>
            <a:r>
              <a:rPr lang="en-GB" dirty="0"/>
              <a:t>Job title goes here </a:t>
            </a:r>
          </a:p>
        </p:txBody>
      </p:sp>
    </p:spTree>
    <p:extLst>
      <p:ext uri="{BB962C8B-B14F-4D97-AF65-F5344CB8AC3E}">
        <p14:creationId xmlns:p14="http://schemas.microsoft.com/office/powerpoint/2010/main" val="1751776700"/>
      </p:ext>
    </p:extLst>
  </p:cSld>
  <p:clrMapOvr>
    <a:overrideClrMapping bg1="lt1" tx1="dk1" bg2="lt2" tx2="dk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tx2"/>
                </a:solidFill>
              </a:defRPr>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tx2"/>
                </a:solidFill>
              </a:defRPr>
            </a:lvl1pPr>
          </a:lstStyle>
          <a:p>
            <a:fld id="{6180A134-9283-4BDD-BCD2-00122D959F71}" type="slidenum">
              <a:rPr lang="en-US" smtClean="0"/>
              <a:t>‹#›</a:t>
            </a:fld>
            <a:endParaRPr lang="en-US"/>
          </a:p>
        </p:txBody>
      </p:sp>
      <p:pic>
        <p:nvPicPr>
          <p:cNvPr id="6" name="ivz_logo">
            <a:extLst>
              <a:ext uri="{FF2B5EF4-FFF2-40B4-BE49-F238E27FC236}">
                <a16:creationId xmlns:a16="http://schemas.microsoft.com/office/drawing/2014/main" id="{3B6F5CEC-BC14-C864-E679-15249AB86A9A}"/>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686022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1/4 Content+ 3/4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1920240"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p:cNvSpPr>
            <a:spLocks noGrp="1"/>
          </p:cNvSpPr>
          <p:nvPr>
            <p:ph idx="15"/>
          </p:nvPr>
        </p:nvSpPr>
        <p:spPr>
          <a:xfrm>
            <a:off x="2500471" y="1052513"/>
            <a:ext cx="6355398"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7053812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Chart x 4 - top and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91306" y="1058400"/>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36" name="Content Placeholder 2"/>
          <p:cNvSpPr>
            <a:spLocks noGrp="1"/>
          </p:cNvSpPr>
          <p:nvPr>
            <p:ph idx="18"/>
          </p:nvPr>
        </p:nvSpPr>
        <p:spPr>
          <a:xfrm>
            <a:off x="4719465" y="1058400"/>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40" name="Content Placeholder 3"/>
          <p:cNvSpPr>
            <a:spLocks noGrp="1"/>
          </p:cNvSpPr>
          <p:nvPr>
            <p:ph idx="20"/>
          </p:nvPr>
        </p:nvSpPr>
        <p:spPr>
          <a:xfrm>
            <a:off x="291306" y="2574766"/>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18" name="Content Placeholder 4"/>
          <p:cNvSpPr>
            <a:spLocks noGrp="1"/>
          </p:cNvSpPr>
          <p:nvPr>
            <p:ph idx="31"/>
          </p:nvPr>
        </p:nvSpPr>
        <p:spPr>
          <a:xfrm>
            <a:off x="4719466" y="2574766"/>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0" y="1055700"/>
            <a:ext cx="4142184" cy="184666"/>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4719464" y="1055700"/>
            <a:ext cx="4142184" cy="184666"/>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291305" y="2572066"/>
            <a:ext cx="4142184" cy="184666"/>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4719465" y="2572066"/>
            <a:ext cx="4142184" cy="184666"/>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0"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471946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291305" y="2568879"/>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4719465" y="2568879"/>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704464"/>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Chart_large with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8131" y="1057209"/>
            <a:ext cx="8567738" cy="2686508"/>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3" name="Text Placeholder 6">
            <a:extLst>
              <a:ext uri="{FF2B5EF4-FFF2-40B4-BE49-F238E27FC236}">
                <a16:creationId xmlns:a16="http://schemas.microsoft.com/office/drawing/2014/main" id="{3B14610C-8B7A-4856-1D44-A38786108B36}"/>
              </a:ext>
            </a:extLst>
          </p:cNvPr>
          <p:cNvSpPr>
            <a:spLocks noGrp="1"/>
          </p:cNvSpPr>
          <p:nvPr>
            <p:ph type="body" sz="quarter" idx="23"/>
          </p:nvPr>
        </p:nvSpPr>
        <p:spPr>
          <a:xfrm>
            <a:off x="292608" y="3743727"/>
            <a:ext cx="8567737" cy="192024"/>
          </a:xfrm>
          <a:solidFill>
            <a:srgbClr val="CFFAFF"/>
          </a:solidFill>
        </p:spPr>
        <p:txBody>
          <a:bodyPr anchor="ctr" anchorCtr="0"/>
          <a:lstStyle>
            <a:lvl1pPr algn="ctr">
              <a:defRPr sz="1000" b="1"/>
            </a:lvl1pPr>
          </a:lstStyle>
          <a:p>
            <a:pPr lvl="0"/>
            <a:r>
              <a:rPr lang="en-US"/>
              <a:t>Click to edit Master text styles</a:t>
            </a:r>
          </a:p>
        </p:txBody>
      </p:sp>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1421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Chart x 3 with blue boxes">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9334" y="1058400"/>
            <a:ext cx="2662200" cy="21971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3255500"/>
            <a:ext cx="2664620" cy="685800"/>
          </a:xfrm>
          <a:solidFill>
            <a:srgbClr val="CFFAFF"/>
          </a:solidFill>
        </p:spPr>
        <p:txBody>
          <a:bodyPr lIns="73152" tIns="73152" rIns="73152" bIns="73152">
            <a:noAutofit/>
          </a:bodyPr>
          <a:lstStyle>
            <a:lvl1pPr>
              <a:spcBef>
                <a:spcPts val="0"/>
              </a:spcBef>
              <a:defRPr sz="1200" b="0"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1971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3255500"/>
            <a:ext cx="2664620" cy="685800"/>
          </a:xfrm>
          <a:solidFill>
            <a:srgbClr val="CFFAFF"/>
          </a:solidFill>
        </p:spPr>
        <p:txBody>
          <a:bodyPr lIns="73152" tIns="73152" rIns="73152" bIns="73152">
            <a:noAutofit/>
          </a:bodyPr>
          <a:lstStyle>
            <a:lvl1pPr>
              <a:spcBef>
                <a:spcPts val="0"/>
              </a:spcBef>
              <a:defRPr sz="1200" b="0"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1971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3255500"/>
            <a:ext cx="2664620" cy="685800"/>
          </a:xfrm>
          <a:solidFill>
            <a:srgbClr val="CFFAFF"/>
          </a:solidFill>
        </p:spPr>
        <p:txBody>
          <a:bodyPr lIns="73152" tIns="73152" rIns="73152" bIns="73152">
            <a:noAutofit/>
          </a:bodyPr>
          <a:lstStyle>
            <a:lvl1pPr>
              <a:spcBef>
                <a:spcPts val="0"/>
              </a:spcBef>
              <a:defRPr sz="1200" b="0"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9838452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itle Blue 3x text (2/3+1/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F60AEC-4E02-410B-5FCC-7ED55B56B7C2}"/>
              </a:ext>
            </a:extLst>
          </p:cNvPr>
          <p:cNvSpPr>
            <a:spLocks/>
          </p:cNvSpPr>
          <p:nvPr/>
        </p:nvSpPr>
        <p:spPr>
          <a:xfrm>
            <a:off x="0" y="1052513"/>
            <a:ext cx="9144000" cy="4090988"/>
          </a:xfrm>
          <a:prstGeom prst="rect">
            <a:avLst/>
          </a:prstGeom>
          <a:solidFill>
            <a:srgbClr val="CFFA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3" name="Content Placeholder 1"/>
          <p:cNvSpPr>
            <a:spLocks noGrp="1"/>
          </p:cNvSpPr>
          <p:nvPr>
            <p:ph idx="1"/>
          </p:nvPr>
        </p:nvSpPr>
        <p:spPr>
          <a:xfrm>
            <a:off x="288131" y="1280160"/>
            <a:ext cx="5614416" cy="2652078"/>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C0411AF9-8A25-BD6B-51DF-21A51F7AF7FF}"/>
              </a:ext>
            </a:extLst>
          </p:cNvPr>
          <p:cNvCxnSpPr>
            <a:cxnSpLocks/>
          </p:cNvCxnSpPr>
          <p:nvPr/>
        </p:nvCxnSpPr>
        <p:spPr>
          <a:xfrm>
            <a:off x="6049736" y="1280160"/>
            <a:ext cx="0" cy="265207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5"/>
          </p:nvPr>
        </p:nvSpPr>
        <p:spPr>
          <a:xfrm>
            <a:off x="6196925" y="1280160"/>
            <a:ext cx="2660904" cy="2652078"/>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solidFill>
                  <a:schemeClr val="tx2"/>
                </a:solidFill>
              </a:defRPr>
            </a:lvl1pPr>
          </a:lstStyle>
          <a:p>
            <a:fld id="{6180A134-9283-4BDD-BCD2-00122D959F71}" type="slidenum">
              <a:rPr lang="en-US" smtClean="0"/>
              <a:t>‹#›</a:t>
            </a:fld>
            <a:endParaRPr lang="en-US"/>
          </a:p>
        </p:txBody>
      </p:sp>
      <p:pic>
        <p:nvPicPr>
          <p:cNvPr id="11" name="ivz_logo">
            <a:extLst>
              <a:ext uri="{FF2B5EF4-FFF2-40B4-BE49-F238E27FC236}">
                <a16:creationId xmlns:a16="http://schemas.microsoft.com/office/drawing/2014/main" id="{B2FCE7EA-891E-EDDB-F14F-D50ED509AF0F}"/>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36542960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Dashbo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1" y="261730"/>
            <a:ext cx="8568929" cy="571499"/>
          </a:xfrm>
        </p:spPr>
        <p:txBody>
          <a:bodyPr lIns="0" rIns="0" bIns="0"/>
          <a:lstStyle/>
          <a:p>
            <a:r>
              <a:rPr lang="en-US"/>
              <a:t>Click to edit Master title style</a:t>
            </a:r>
          </a:p>
        </p:txBody>
      </p:sp>
      <p:sp>
        <p:nvSpPr>
          <p:cNvPr id="16" name="Content Placeholder 1">
            <a:extLst>
              <a:ext uri="{FF2B5EF4-FFF2-40B4-BE49-F238E27FC236}">
                <a16:creationId xmlns:a16="http://schemas.microsoft.com/office/drawing/2014/main" id="{48358392-8578-40F2-A0C5-80A34C47F946}"/>
              </a:ext>
            </a:extLst>
          </p:cNvPr>
          <p:cNvSpPr>
            <a:spLocks noGrp="1"/>
          </p:cNvSpPr>
          <p:nvPr>
            <p:ph idx="30"/>
          </p:nvPr>
        </p:nvSpPr>
        <p:spPr>
          <a:xfrm>
            <a:off x="7029029" y="521208"/>
            <a:ext cx="1828800" cy="137160"/>
          </a:xfrm>
        </p:spPr>
        <p:txBody>
          <a:bodyPr lIns="0" rIns="0" bIns="0" numCol="1">
            <a:noAutofit/>
          </a:bodyPr>
          <a:lstStyle>
            <a:lvl1pPr algn="r">
              <a:defRPr sz="900"/>
            </a:lvl1pPr>
            <a:lvl2pPr marL="0" indent="0">
              <a:buNone/>
              <a:defRPr/>
            </a:lvl2pPr>
          </a:lstStyle>
          <a:p>
            <a:pPr lvl="0"/>
            <a:r>
              <a:rPr lang="en-US"/>
              <a:t>Click to edit Master text styles</a:t>
            </a:r>
          </a:p>
        </p:txBody>
      </p:sp>
      <p:sp>
        <p:nvSpPr>
          <p:cNvPr id="13" name="Content Placeholder 1">
            <a:extLst>
              <a:ext uri="{FF2B5EF4-FFF2-40B4-BE49-F238E27FC236}">
                <a16:creationId xmlns:a16="http://schemas.microsoft.com/office/drawing/2014/main" id="{4FDE2BB2-7FFD-4401-B14B-F843A9DB5E2A}"/>
              </a:ext>
            </a:extLst>
          </p:cNvPr>
          <p:cNvSpPr>
            <a:spLocks noGrp="1"/>
          </p:cNvSpPr>
          <p:nvPr>
            <p:ph idx="29"/>
          </p:nvPr>
        </p:nvSpPr>
        <p:spPr>
          <a:xfrm>
            <a:off x="288131" y="1052513"/>
            <a:ext cx="8567928" cy="228600"/>
          </a:xfrm>
          <a:solidFill>
            <a:schemeClr val="tx2"/>
          </a:solidFill>
        </p:spPr>
        <p:txBody>
          <a:bodyPr lIns="0" rIns="0" bIns="0" numCol="1" anchor="ctr" anchorCtr="0">
            <a:noAutofit/>
          </a:bodyPr>
          <a:lstStyle>
            <a:lvl1pPr algn="ctr">
              <a:defRPr sz="1000" b="1">
                <a:solidFill>
                  <a:schemeClr val="bg1"/>
                </a:solidFill>
              </a:defRPr>
            </a:lvl1pPr>
            <a:lvl2pPr marL="0" indent="0">
              <a:buNone/>
              <a:defRPr/>
            </a:lvl2pPr>
          </a:lstStyle>
          <a:p>
            <a:pPr lvl="0"/>
            <a:r>
              <a:rPr lang="en-US"/>
              <a:t>Click to edit Master text styles</a:t>
            </a:r>
          </a:p>
        </p:txBody>
      </p:sp>
      <p:sp>
        <p:nvSpPr>
          <p:cNvPr id="10" name="Content Placeholder 1"/>
          <p:cNvSpPr>
            <a:spLocks noGrp="1"/>
          </p:cNvSpPr>
          <p:nvPr>
            <p:ph idx="13"/>
          </p:nvPr>
        </p:nvSpPr>
        <p:spPr>
          <a:xfrm>
            <a:off x="288130" y="1353312"/>
            <a:ext cx="4142184" cy="2651760"/>
          </a:xfrm>
          <a:noFill/>
        </p:spPr>
        <p:txBody>
          <a:bodyPr lIns="0" rIns="0" bIns="0" anchor="ctr"/>
          <a:lstStyle>
            <a:lvl1pPr>
              <a:defRPr sz="900" b="0" spc="0">
                <a:latin typeface="+mn-lt"/>
              </a:defRPr>
            </a:lvl1pPr>
          </a:lstStyle>
          <a:p>
            <a:pPr lvl="0"/>
            <a:r>
              <a:rPr lang="en-US"/>
              <a:t>Click to edit Master text styles</a:t>
            </a:r>
          </a:p>
        </p:txBody>
      </p:sp>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1" y="4090989"/>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7"/>
          </p:nvPr>
        </p:nvSpPr>
        <p:spPr>
          <a:xfrm>
            <a:off x="1763117" y="4833895"/>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8"/>
          </p:nvPr>
        </p:nvSpPr>
        <p:spPr>
          <a:xfrm>
            <a:off x="8501453" y="4833895"/>
            <a:ext cx="355607" cy="136525"/>
          </a:xfrm>
        </p:spPr>
        <p:txBody>
          <a:bodyPr lIns="0" rIns="0" bIns="0" anchor="ctr"/>
          <a:lstStyle>
            <a:lvl1pPr>
              <a:defRPr sz="800"/>
            </a:lvl1pPr>
          </a:lstStyle>
          <a:p>
            <a:fld id="{6180A134-9283-4BDD-BCD2-00122D959F71}" type="slidenum">
              <a:rPr lang="en-US" smtClean="0"/>
              <a:t>‹#›</a:t>
            </a:fld>
            <a:endParaRPr lang="en-US"/>
          </a:p>
        </p:txBody>
      </p:sp>
    </p:spTree>
    <p:extLst>
      <p:ext uri="{BB962C8B-B14F-4D97-AF65-F5344CB8AC3E}">
        <p14:creationId xmlns:p14="http://schemas.microsoft.com/office/powerpoint/2010/main" val="28398890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1/3 Content+ 2/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3" name="Content Placeholder 1"/>
          <p:cNvSpPr>
            <a:spLocks noGrp="1"/>
          </p:cNvSpPr>
          <p:nvPr>
            <p:ph idx="1"/>
          </p:nvPr>
        </p:nvSpPr>
        <p:spPr>
          <a:xfrm>
            <a:off x="288131" y="1052513"/>
            <a:ext cx="266090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p:cNvSpPr>
            <a:spLocks noGrp="1"/>
          </p:cNvSpPr>
          <p:nvPr>
            <p:ph idx="15"/>
          </p:nvPr>
        </p:nvSpPr>
        <p:spPr>
          <a:xfrm>
            <a:off x="3238499" y="1052513"/>
            <a:ext cx="5617369"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Tree>
    <p:extLst>
      <p:ext uri="{BB962C8B-B14F-4D97-AF65-F5344CB8AC3E}">
        <p14:creationId xmlns:p14="http://schemas.microsoft.com/office/powerpoint/2010/main" val="15226457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Chart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t"/>
          <a:lstStyle>
            <a:lvl1pPr>
              <a:defRPr sz="1400" b="0" spc="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9868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Performance + regime">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1" y="1058400"/>
            <a:ext cx="8567100" cy="1645920"/>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776818"/>
            <a:ext cx="8567100" cy="1155420"/>
          </a:xfrm>
          <a:noFill/>
        </p:spPr>
        <p:txBody>
          <a:bodyPr lIns="0" rIns="0" bIns="0" anchor="t" anchorCtr="0"/>
          <a:lstStyle>
            <a:lvl1pPr>
              <a:defRPr sz="1400" b="0" spc="0">
                <a:latin typeface="+mn-lt"/>
              </a:defRPr>
            </a:lvl1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94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endParaRPr lang="en-US" dirty="0"/>
          </a:p>
        </p:txBody>
      </p:sp>
    </p:spTree>
    <p:extLst>
      <p:ext uri="{BB962C8B-B14F-4D97-AF65-F5344CB8AC3E}">
        <p14:creationId xmlns:p14="http://schemas.microsoft.com/office/powerpoint/2010/main" val="431682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526B5688-D42A-45FB-B3CA-010D9157EB38}" type="slidenum">
              <a:rPr lang="en-US" smtClean="0"/>
              <a:t>‹#›</a:t>
            </a:fld>
            <a:endParaRPr lang="en-US"/>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4353954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Chart small _ Sideba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9334" y="1058400"/>
            <a:ext cx="2990088"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990088"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567742" y="1058400"/>
            <a:ext cx="2990088"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567742" y="1055700"/>
            <a:ext cx="2990088"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846149" y="1058400"/>
            <a:ext cx="2011680" cy="2882900"/>
          </a:xfrm>
          <a:noFill/>
        </p:spPr>
        <p:txBody>
          <a:bodyPr lIns="0" rIns="0" bIns="0" anchor="t"/>
          <a:lstStyle>
            <a:lvl1pPr>
              <a:defRPr sz="1400" b="0" spc="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9900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567742" y="1052513"/>
            <a:ext cx="29900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6824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3/4 Chart + 1/4 Chart and Table">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9334" y="1058400"/>
            <a:ext cx="6355398" cy="1959298"/>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6355398"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6937589" y="1058400"/>
            <a:ext cx="1920240" cy="1959298"/>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6937589" y="1055700"/>
            <a:ext cx="192024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288925" y="3053707"/>
            <a:ext cx="8567738" cy="878532"/>
          </a:xfrm>
          <a:noFill/>
        </p:spPr>
        <p:txBody>
          <a:bodyPr lIns="0" rIns="0" bIns="0" anchor="ctr"/>
          <a:lstStyle>
            <a:lvl1pPr>
              <a:defRPr sz="1000" b="0"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7763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2 small, 1 large chart">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9334" y="1058400"/>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289334" y="2589681"/>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289334" y="2586981"/>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4715645"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4715645"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289334" y="2583794"/>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4715645"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6540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4 chart + 3/4 chart, 2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8131" y="1058400"/>
            <a:ext cx="192024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DA216B61-3ACD-A5A1-055E-AB843C47858B}"/>
              </a:ext>
            </a:extLst>
          </p:cNvPr>
          <p:cNvSpPr>
            <a:spLocks noGrp="1"/>
          </p:cNvSpPr>
          <p:nvPr>
            <p:ph idx="25"/>
          </p:nvPr>
        </p:nvSpPr>
        <p:spPr>
          <a:xfrm>
            <a:off x="2500469" y="1058400"/>
            <a:ext cx="6355398"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DBFE9E14-4604-4701-83B9-AA40A0EDD4B5}"/>
              </a:ext>
            </a:extLst>
          </p:cNvPr>
          <p:cNvSpPr>
            <a:spLocks noGrp="1"/>
          </p:cNvSpPr>
          <p:nvPr>
            <p:ph idx="23"/>
          </p:nvPr>
        </p:nvSpPr>
        <p:spPr>
          <a:xfrm>
            <a:off x="288131" y="2574766"/>
            <a:ext cx="192024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6" name="Content Placeholder 4">
            <a:extLst>
              <a:ext uri="{FF2B5EF4-FFF2-40B4-BE49-F238E27FC236}">
                <a16:creationId xmlns:a16="http://schemas.microsoft.com/office/drawing/2014/main" id="{E8E809A6-8D37-0C02-FD52-9BB86B8C01AD}"/>
              </a:ext>
            </a:extLst>
          </p:cNvPr>
          <p:cNvSpPr>
            <a:spLocks noGrp="1"/>
          </p:cNvSpPr>
          <p:nvPr>
            <p:ph idx="26"/>
          </p:nvPr>
        </p:nvSpPr>
        <p:spPr>
          <a:xfrm>
            <a:off x="2500469" y="2574766"/>
            <a:ext cx="6355398"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1686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8131" y="1058400"/>
            <a:ext cx="8567100" cy="1426464"/>
          </a:xfrm>
          <a:noFill/>
        </p:spPr>
        <p:txBody>
          <a:bodyPr lIns="0" rIns="0" bIns="0" anchor="ctr" anchorCtr="0"/>
          <a:lstStyle>
            <a:lvl1pPr>
              <a:defRPr sz="1000" b="0"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04730"/>
            <a:ext cx="8567100" cy="1426464"/>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180A134-9283-4BDD-BCD2-00122D959F71}" type="slidenum">
              <a:rPr lang="en-US" smtClean="0"/>
              <a:t>‹#›</a:t>
            </a:fld>
            <a:endParaRPr lang="en-US"/>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34543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r>
              <a:rPr lang="en-US"/>
              <a:t>Optional footer</a:t>
            </a:r>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288900"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a:t>Presenter name </a:t>
            </a:r>
          </a:p>
          <a:p>
            <a:pPr lvl="1"/>
            <a:r>
              <a:rPr lang="en-US"/>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4710883"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800" spc="0"/>
            </a:lvl3pPr>
            <a:lvl4pPr>
              <a:spcBef>
                <a:spcPts val="0"/>
              </a:spcBef>
              <a:defRPr sz="800" spc="0"/>
            </a:lvl4pPr>
            <a:lvl5pPr>
              <a:spcBef>
                <a:spcPts val="0"/>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ivz_logo">
            <a:extLst>
              <a:ext uri="{FF2B5EF4-FFF2-40B4-BE49-F238E27FC236}">
                <a16:creationId xmlns:a16="http://schemas.microsoft.com/office/drawing/2014/main" id="{0C64BD57-3F29-4CF5-A89E-8814C2379BD6}"/>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3883498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r>
              <a:rPr lang="en-US"/>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526B5688-D42A-45FB-B3CA-010D9157EB38}"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7962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endParaRPr lang="en-GB"/>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p>
        </p:txBody>
      </p:sp>
    </p:spTree>
    <p:extLst>
      <p:ext uri="{BB962C8B-B14F-4D97-AF65-F5344CB8AC3E}">
        <p14:creationId xmlns:p14="http://schemas.microsoft.com/office/powerpoint/2010/main" val="41898509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Divider">
    <p:bg>
      <p:bgPr>
        <a:solidFill>
          <a:srgbClr val="5FF0FF">
            <a:alpha val="30000"/>
          </a:srgbClr>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r>
              <a:rPr lang="en-US"/>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526B5688-D42A-45FB-B3CA-010D9157EB38}" type="slidenum">
              <a:rPr lang="en-US" smtClean="0"/>
              <a:t>‹#›</a:t>
            </a:fld>
            <a:endParaRPr lang="en-US"/>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Tree>
    <p:extLst>
      <p:ext uri="{BB962C8B-B14F-4D97-AF65-F5344CB8AC3E}">
        <p14:creationId xmlns:p14="http://schemas.microsoft.com/office/powerpoint/2010/main" val="42510195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r>
              <a:rPr lang="en-US"/>
              <a:t>Optional footer</a:t>
            </a:r>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071465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6" y="4833894"/>
            <a:ext cx="5904706" cy="136525"/>
          </a:xfrm>
        </p:spPr>
        <p:txBody>
          <a:bodyPr lIns="0" rIns="0" bIns="0" anchor="ctr"/>
          <a:lstStyle/>
          <a:p>
            <a:r>
              <a:rPr lang="en-US"/>
              <a:t>Optional footer</a:t>
            </a:r>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33894"/>
            <a:ext cx="355607" cy="136525"/>
          </a:xfrm>
        </p:spPr>
        <p:txBody>
          <a:bodyPr lIns="0" rIns="0" bIns="0" anchor="ctr"/>
          <a:lstStyle/>
          <a:p>
            <a:fld id="{526B5688-D42A-45FB-B3CA-010D9157EB38}" type="slidenum">
              <a:rPr lang="en-US" smtClean="0"/>
              <a:t>‹#›</a:t>
            </a:fld>
            <a:endParaRPr lang="en-US"/>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endParaRPr lang="en-US" dirty="0"/>
          </a:p>
        </p:txBody>
      </p:sp>
      <p:pic>
        <p:nvPicPr>
          <p:cNvPr id="3" name="ivz_logo">
            <a:extLst>
              <a:ext uri="{FF2B5EF4-FFF2-40B4-BE49-F238E27FC236}">
                <a16:creationId xmlns:a16="http://schemas.microsoft.com/office/drawing/2014/main" id="{2944B602-14EE-4B3F-A5C3-F92685113E47}"/>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47549878"/>
      </p:ext>
    </p:extLst>
  </p:cSld>
  <p:clrMapOvr>
    <a:overrideClrMapping bg1="dk1" tx1="lt1" bg2="dk2" tx2="lt2" accent1="accent1" accent2="accent2" accent3="accent3" accent4="accent4" accent5="accent5" accent6="accent6" hlink="hlink" folHlink="folHlink"/>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4622523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8491240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94214916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r>
              <a:rPr lang="en-US"/>
              <a:t>Optional footer</a:t>
            </a:r>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Tree>
    <p:extLst>
      <p:ext uri="{BB962C8B-B14F-4D97-AF65-F5344CB8AC3E}">
        <p14:creationId xmlns:p14="http://schemas.microsoft.com/office/powerpoint/2010/main" val="29261310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a:t>Click box to paste in table from Excel</a:t>
            </a:r>
            <a:endParaRPr lang="en-GB"/>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526B5688-D42A-45FB-B3CA-010D9157EB38}" type="slidenum">
              <a:rPr lang="en-US" smtClean="0"/>
              <a:t>‹#›</a:t>
            </a:fld>
            <a:endParaRPr lang="en-US"/>
          </a:p>
        </p:txBody>
      </p:sp>
    </p:spTree>
    <p:extLst>
      <p:ext uri="{BB962C8B-B14F-4D97-AF65-F5344CB8AC3E}">
        <p14:creationId xmlns:p14="http://schemas.microsoft.com/office/powerpoint/2010/main" val="4958084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407373574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824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54582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a:t>Callout text</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9870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0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bg1"/>
                </a:solidFill>
              </a:defRPr>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bg1"/>
                </a:solidFill>
              </a:defRPr>
            </a:lvl1pPr>
          </a:lstStyle>
          <a:p>
            <a:fld id="{526B5688-D42A-45FB-B3CA-010D9157EB38}" type="slidenum">
              <a:rPr lang="en-US" smtClean="0"/>
              <a:t>‹#›</a:t>
            </a:fld>
            <a:endParaRPr lang="en-US"/>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mn-lt"/>
              </a:defRPr>
            </a:lvl1pPr>
            <a:lvl2pPr>
              <a:defRPr sz="1200" spc="0">
                <a:solidFill>
                  <a:schemeClr val="tx2"/>
                </a:solidFill>
              </a:defRPr>
            </a:lvl2pPr>
            <a:lvl3pPr>
              <a:defRPr sz="1000" spc="0">
                <a:solidFill>
                  <a:schemeClr val="tx2"/>
                </a:solidFill>
              </a:defRPr>
            </a:lvl3pPr>
            <a:lvl4pPr>
              <a:defRPr sz="1000" spc="0">
                <a:solidFill>
                  <a:schemeClr val="tx2"/>
                </a:solidFill>
              </a:defRPr>
            </a:lvl4pPr>
            <a:lvl5pPr>
              <a:defRPr sz="1000" spc="0">
                <a:solidFill>
                  <a:schemeClr val="tx2"/>
                </a:solidFill>
              </a:defRPr>
            </a:lvl5pPr>
          </a:lstStyle>
          <a:p>
            <a:pPr lvl="0"/>
            <a:r>
              <a:rPr lang="en-US" dirty="0" err="1"/>
              <a:t>Bigtext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dirty="0"/>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87126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957946"/>
      </p:ext>
    </p:extLst>
  </p:cSld>
  <p:clrMapOvr>
    <a:masterClrMapping/>
  </p:clrMapOvr>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r>
              <a:rPr lang="en-US"/>
              <a:t>Optional footer</a:t>
            </a:r>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6059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r>
              <a:rPr lang="en-US"/>
              <a:t>Optional footer</a:t>
            </a:r>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70142"/>
      </p:ext>
    </p:extLst>
  </p:cSld>
  <p:clrMapOvr>
    <a:masterClrMapping/>
  </p:clrMapOvr>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879854959"/>
      </p:ext>
    </p:extLst>
  </p:cSld>
  <p:clrMapOvr>
    <a:masterClrMapping/>
  </p:clrMapOvr>
  <p:extLst>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18870"/>
      </p:ext>
    </p:extLst>
  </p:cSld>
  <p:clrMapOvr>
    <a:masterClrMapping/>
  </p:clrMapOvr>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2642346859"/>
      </p:ext>
    </p:extLst>
  </p:cSld>
  <p:clrMapOvr>
    <a:masterClrMapping/>
  </p:clrMapOvr>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41" name="Picture Placeholder 1"/>
          <p:cNvSpPr>
            <a:spLocks noGrp="1"/>
          </p:cNvSpPr>
          <p:nvPr>
            <p:ph type="pic" sz="quarter" idx="44"/>
          </p:nvPr>
        </p:nvSpPr>
        <p:spPr>
          <a:xfrm>
            <a:off x="286943"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9" name="Picture Placeholder 2"/>
          <p:cNvSpPr>
            <a:spLocks noGrp="1"/>
          </p:cNvSpPr>
          <p:nvPr>
            <p:ph type="pic" sz="quarter" idx="42"/>
          </p:nvPr>
        </p:nvSpPr>
        <p:spPr>
          <a:xfrm>
            <a:off x="323850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37" name="Picture Placeholder 3"/>
          <p:cNvSpPr>
            <a:spLocks noGrp="1"/>
          </p:cNvSpPr>
          <p:nvPr>
            <p:ph type="pic" sz="quarter" idx="40"/>
          </p:nvPr>
        </p:nvSpPr>
        <p:spPr>
          <a:xfrm>
            <a:off x="619006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a:p>
        </p:txBody>
      </p:sp>
      <p:sp>
        <p:nvSpPr>
          <p:cNvPr id="42" name="Text Placeholder 1"/>
          <p:cNvSpPr>
            <a:spLocks noGrp="1"/>
          </p:cNvSpPr>
          <p:nvPr>
            <p:ph type="body" sz="quarter" idx="45"/>
          </p:nvPr>
        </p:nvSpPr>
        <p:spPr>
          <a:xfrm>
            <a:off x="2889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85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006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3156026232"/>
      </p:ext>
    </p:extLst>
  </p:cSld>
  <p:clrMapOvr>
    <a:masterClrMapping/>
  </p:clrMapOvr>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7911379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16961047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r>
              <a:rPr lang="en-US"/>
              <a:t>Optional footer</a:t>
            </a:r>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526B5688-D42A-45FB-B3CA-010D9157EB38}" type="slidenum">
              <a:rPr lang="en-US" smtClean="0"/>
              <a:t>‹#›</a:t>
            </a:fld>
            <a:endParaRPr lang="en-US"/>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a:t>Source: set in 8pt</a:t>
            </a:r>
          </a:p>
        </p:txBody>
      </p:sp>
    </p:spTree>
    <p:extLst>
      <p:ext uri="{BB962C8B-B14F-4D97-AF65-F5344CB8AC3E}">
        <p14:creationId xmlns:p14="http://schemas.microsoft.com/office/powerpoint/2010/main" val="872429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tx2"/>
                </a:solidFill>
              </a:defRPr>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tx2"/>
                </a:solidFill>
              </a:defRPr>
            </a:lvl1pPr>
          </a:lstStyle>
          <a:p>
            <a:fld id="{526B5688-D42A-45FB-B3CA-010D9157EB38}" type="slidenum">
              <a:rPr lang="en-US" smtClean="0"/>
              <a:t>‹#›</a:t>
            </a:fld>
            <a:endParaRPr lang="en-US"/>
          </a:p>
        </p:txBody>
      </p:sp>
      <p:pic>
        <p:nvPicPr>
          <p:cNvPr id="6" name="ivz_logo">
            <a:extLst>
              <a:ext uri="{FF2B5EF4-FFF2-40B4-BE49-F238E27FC236}">
                <a16:creationId xmlns:a16="http://schemas.microsoft.com/office/drawing/2014/main" id="{585C641D-074E-4CFC-AD04-F1BD996CA32F}"/>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89997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a:t>Invesco department </a:t>
            </a:r>
          </a:p>
          <a:p>
            <a:pPr lvl="1"/>
            <a:r>
              <a:rPr lang="en-US"/>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r>
              <a:rPr lang="en-US"/>
              <a:t>Optional footer</a:t>
            </a:r>
          </a:p>
        </p:txBody>
      </p:sp>
      <p:pic>
        <p:nvPicPr>
          <p:cNvPr id="4" name="ivz_logo">
            <a:extLst>
              <a:ext uri="{FF2B5EF4-FFF2-40B4-BE49-F238E27FC236}">
                <a16:creationId xmlns:a16="http://schemas.microsoft.com/office/drawing/2014/main" id="{71579FA6-2E9A-408E-9461-9308D74ED4A5}"/>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808808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a:t>Master title style</a:t>
            </a:r>
          </a:p>
        </p:txBody>
      </p:sp>
      <p:pic>
        <p:nvPicPr>
          <p:cNvPr id="5" name="ivz_logo">
            <a:extLst>
              <a:ext uri="{FF2B5EF4-FFF2-40B4-BE49-F238E27FC236}">
                <a16:creationId xmlns:a16="http://schemas.microsoft.com/office/drawing/2014/main" id="{DE3D6A30-C404-48D1-8360-F381B9B878EF}"/>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3499144768"/>
      </p:ext>
    </p:extLst>
  </p:cSld>
  <p:clrMapOvr>
    <a:overrideClrMapping bg1="dk1" tx1="lt1" bg2="dk2" tx2="lt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E727FC14-4533-4764-A267-4146885A5049}"/>
              </a:ext>
            </a:extLst>
          </p:cNvPr>
          <p:cNvGrpSpPr>
            <a:grpSpLocks noChangeAspect="1"/>
          </p:cNvGrpSpPr>
          <p:nvPr/>
        </p:nvGrpSpPr>
        <p:grpSpPr bwMode="auto">
          <a:xfrm>
            <a:off x="288131" y="288131"/>
            <a:ext cx="640080" cy="640080"/>
            <a:chOff x="1680" y="0"/>
            <a:chExt cx="4320" cy="4320"/>
          </a:xfrm>
        </p:grpSpPr>
        <p:sp>
          <p:nvSpPr>
            <p:cNvPr id="12" name="Oval 5">
              <a:extLst>
                <a:ext uri="{FF2B5EF4-FFF2-40B4-BE49-F238E27FC236}">
                  <a16:creationId xmlns:a16="http://schemas.microsoft.com/office/drawing/2014/main" id="{AC6B816B-CEAB-43FF-B144-7F260D084628}"/>
                </a:ext>
              </a:extLst>
            </p:cNvPr>
            <p:cNvSpPr>
              <a:spLocks noChangeArrowheads="1"/>
            </p:cNvSpPr>
            <p:nvPr userDrawn="1"/>
          </p:nvSpPr>
          <p:spPr bwMode="auto">
            <a:xfrm>
              <a:off x="1680" y="0"/>
              <a:ext cx="4320" cy="4320"/>
            </a:xfrm>
            <a:prstGeom prst="ellipse">
              <a:avLst/>
            </a:prstGeom>
            <a:solidFill>
              <a:srgbClr val="FF4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sp>
          <p:nvSpPr>
            <p:cNvPr id="13" name="Freeform 6">
              <a:extLst>
                <a:ext uri="{FF2B5EF4-FFF2-40B4-BE49-F238E27FC236}">
                  <a16:creationId xmlns:a16="http://schemas.microsoft.com/office/drawing/2014/main" id="{E5A92843-7936-44DA-B506-AB7A18149BC7}"/>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a:solidFill>
                  <a:schemeClr val="tx2"/>
                </a:solidFill>
              </a:defRPr>
            </a:lvl1pPr>
          </a:lstStyle>
          <a:p>
            <a:r>
              <a:rPr lang="en-US"/>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a:solidFill>
                  <a:schemeClr val="tx2"/>
                </a:solidFill>
              </a:defRPr>
            </a:lvl1pPr>
          </a:lstStyle>
          <a:p>
            <a:fld id="{526B5688-D42A-45FB-B3CA-010D9157EB38}"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1" spc="0" baseline="0">
                <a:solidFill>
                  <a:schemeClr val="tx2"/>
                </a:solidFill>
                <a:latin typeface="+mn-lt"/>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a:t>Name Surname  </a:t>
            </a:r>
          </a:p>
          <a:p>
            <a:pPr lvl="1"/>
            <a:r>
              <a:rPr lang="en-GB"/>
              <a:t>Job title goes here </a:t>
            </a:r>
          </a:p>
        </p:txBody>
      </p:sp>
    </p:spTree>
    <p:extLst>
      <p:ext uri="{BB962C8B-B14F-4D97-AF65-F5344CB8AC3E}">
        <p14:creationId xmlns:p14="http://schemas.microsoft.com/office/powerpoint/2010/main" val="3558609774"/>
      </p:ext>
    </p:extLst>
  </p:cSld>
  <p:clrMapOvr>
    <a:overrideClrMapping bg1="lt1" tx1="dk1" bg2="lt2" tx2="dk2" accent1="accent1" accent2="accent2" accent3="accent3" accent4="accent4" accent5="accent5" accent6="accent6" hlink="hlink" folHlink="folHlink"/>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p>
        </p:txBody>
      </p:sp>
      <p:sp>
        <p:nvSpPr>
          <p:cNvPr id="4" name="Footer Placeholder 3"/>
          <p:cNvSpPr>
            <a:spLocks noGrp="1"/>
          </p:cNvSpPr>
          <p:nvPr>
            <p:ph type="ftr" sz="quarter" idx="19"/>
          </p:nvPr>
        </p:nvSpPr>
        <p:spPr>
          <a:xfrm>
            <a:off x="1763116" y="4833894"/>
            <a:ext cx="5904706" cy="136525"/>
          </a:xfrm>
        </p:spPr>
        <p:txBody>
          <a:bodyPr lIns="0" rIns="0" bIns="0" anchor="ct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526B5688-D42A-45FB-B3CA-010D9157EB38}" type="slidenum">
              <a:rPr lang="en-US" smtClean="0"/>
              <a:t>‹#›</a:t>
            </a:fld>
            <a:endParaRPr lang="en-US"/>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p>
        </p:txBody>
      </p:sp>
    </p:spTree>
    <p:extLst>
      <p:ext uri="{BB962C8B-B14F-4D97-AF65-F5344CB8AC3E}">
        <p14:creationId xmlns:p14="http://schemas.microsoft.com/office/powerpoint/2010/main" val="41534383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6" y="4833894"/>
            <a:ext cx="5904706" cy="136525"/>
          </a:xfrm>
        </p:spPr>
        <p:txBody>
          <a:bodyPr lIns="0" rIns="0" bIns="0" anchor="ctr"/>
          <a:lstStyle/>
          <a:p>
            <a:r>
              <a:rPr lang="en-US"/>
              <a:t>Optional footer</a:t>
            </a:r>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33894"/>
            <a:ext cx="355607" cy="136525"/>
          </a:xfrm>
        </p:spPr>
        <p:txBody>
          <a:bodyPr lIns="0" rIns="0" bIns="0" anchor="ctr"/>
          <a:lstStyle/>
          <a:p>
            <a:fld id="{526B5688-D42A-45FB-B3CA-010D9157EB38}" type="slidenum">
              <a:rPr lang="en-US" smtClean="0"/>
              <a:t>‹#›</a:t>
            </a:fld>
            <a:endParaRPr lang="en-US"/>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p>
        </p:txBody>
      </p:sp>
      <p:pic>
        <p:nvPicPr>
          <p:cNvPr id="3" name="ivz_logo">
            <a:extLst>
              <a:ext uri="{FF2B5EF4-FFF2-40B4-BE49-F238E27FC236}">
                <a16:creationId xmlns:a16="http://schemas.microsoft.com/office/drawing/2014/main" id="{2944B602-14EE-4B3F-A5C3-F92685113E47}"/>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214472"/>
      </p:ext>
    </p:extLst>
  </p:cSld>
  <p:clrMapOvr>
    <a:overrideClrMapping bg1="dk1" tx1="lt1" bg2="dk2" tx2="lt2" accent1="accent1" accent2="accent2" accent3="accent3" accent4="accent4" accent5="accent5" accent6="accent6" hlink="hlink" folHlink="folHlink"/>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bg1"/>
                </a:solidFill>
              </a:defRPr>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bg1"/>
                </a:solidFill>
              </a:defRPr>
            </a:lvl1pPr>
          </a:lstStyle>
          <a:p>
            <a:fld id="{526B5688-D42A-45FB-B3CA-010D9157EB38}" type="slidenum">
              <a:rPr lang="en-US" smtClean="0"/>
              <a:t>‹#›</a:t>
            </a:fld>
            <a:endParaRPr lang="en-US"/>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mn-lt"/>
              </a:defRPr>
            </a:lvl1pPr>
            <a:lvl2pPr>
              <a:defRPr sz="1200" spc="0">
                <a:solidFill>
                  <a:schemeClr val="tx2"/>
                </a:solidFill>
              </a:defRPr>
            </a:lvl2pPr>
            <a:lvl3pPr>
              <a:defRPr sz="1000" spc="0">
                <a:solidFill>
                  <a:schemeClr val="tx2"/>
                </a:solidFill>
              </a:defRPr>
            </a:lvl3pPr>
            <a:lvl4pPr>
              <a:defRPr sz="1000" spc="0">
                <a:solidFill>
                  <a:schemeClr val="tx2"/>
                </a:solidFill>
              </a:defRPr>
            </a:lvl4pPr>
            <a:lvl5pPr>
              <a:defRPr sz="1000" spc="0">
                <a:solidFill>
                  <a:schemeClr val="tx2"/>
                </a:solidFill>
              </a:defRPr>
            </a:lvl5pPr>
          </a:lstStyle>
          <a:p>
            <a:pPr lvl="0"/>
            <a:r>
              <a:rPr lang="en-US" err="1"/>
              <a:t>Bigtext</a:t>
            </a:r>
            <a:endParaRPr lang="en-US"/>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716938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tx2"/>
                </a:solidFill>
              </a:defRPr>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tx2"/>
                </a:solidFill>
              </a:defRPr>
            </a:lvl1pPr>
          </a:lstStyle>
          <a:p>
            <a:fld id="{526B5688-D42A-45FB-B3CA-010D9157EB38}" type="slidenum">
              <a:rPr lang="en-US" smtClean="0"/>
              <a:t>‹#›</a:t>
            </a:fld>
            <a:endParaRPr lang="en-US"/>
          </a:p>
        </p:txBody>
      </p:sp>
      <p:pic>
        <p:nvPicPr>
          <p:cNvPr id="6" name="ivz_logo">
            <a:extLst>
              <a:ext uri="{FF2B5EF4-FFF2-40B4-BE49-F238E27FC236}">
                <a16:creationId xmlns:a16="http://schemas.microsoft.com/office/drawing/2014/main" id="{585C641D-074E-4CFC-AD04-F1BD996CA32F}"/>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168063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1_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CDEAF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tx2"/>
                </a:solidFill>
              </a:defRPr>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tx2"/>
                </a:solidFill>
              </a:defRPr>
            </a:lvl1pPr>
          </a:lstStyle>
          <a:p>
            <a:fld id="{526B5688-D42A-45FB-B3CA-010D9157EB38}" type="slidenum">
              <a:rPr lang="en-US" smtClean="0"/>
              <a:t>‹#›</a:t>
            </a:fld>
            <a:endParaRPr lang="en-US"/>
          </a:p>
        </p:txBody>
      </p:sp>
      <p:pic>
        <p:nvPicPr>
          <p:cNvPr id="6" name="ivz_logo">
            <a:extLst>
              <a:ext uri="{FF2B5EF4-FFF2-40B4-BE49-F238E27FC236}">
                <a16:creationId xmlns:a16="http://schemas.microsoft.com/office/drawing/2014/main" id="{585C641D-074E-4CFC-AD04-F1BD996CA32F}"/>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16244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2" y="991431"/>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2" y="1557144"/>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4" indent="0" algn="ctr">
              <a:buNone/>
              <a:defRPr sz="900"/>
            </a:lvl7pPr>
            <a:lvl8pPr marL="1800135" indent="0" algn="ctr">
              <a:buNone/>
              <a:defRPr sz="900"/>
            </a:lvl8pPr>
            <a:lvl9pPr marL="2057297" indent="0" algn="ctr">
              <a:buNone/>
              <a:defRPr sz="900"/>
            </a:lvl9pPr>
          </a:lstStyle>
          <a:p>
            <a:r>
              <a:rPr lang="en-US"/>
              <a:t>Click to edit Master subtitle style</a:t>
            </a:r>
            <a:endParaRPr lang="en-GB" dirty="0"/>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6"/>
            <a:ext cx="5904706" cy="136525"/>
          </a:xfrm>
        </p:spPr>
        <p:txBody>
          <a:bodyPr lIns="0" rIns="0" bIns="0" anchor="ctr"/>
          <a:lstStyle>
            <a:lvl1pPr>
              <a:defRPr sz="800"/>
            </a:lvl1pPr>
          </a:lstStyle>
          <a:p>
            <a:r>
              <a:rPr lang="en-GB"/>
              <a:t>Optional footer</a:t>
            </a:r>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288901" y="3362577"/>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dirty="0"/>
              <a:t>Presenter name </a:t>
            </a:r>
          </a:p>
          <a:p>
            <a:pPr lvl="1"/>
            <a:r>
              <a:rPr lang="en-US" dirty="0"/>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4710885" y="3359646"/>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800" spc="0"/>
            </a:lvl3pPr>
            <a:lvl4pPr>
              <a:spcBef>
                <a:spcPts val="0"/>
              </a:spcBef>
              <a:defRPr sz="800" spc="0"/>
            </a:lvl4pPr>
            <a:lvl5pPr>
              <a:spcBef>
                <a:spcPts val="0"/>
              </a:spcBef>
              <a:defRPr sz="8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vz_logo">
            <a:extLst>
              <a:ext uri="{FF2B5EF4-FFF2-40B4-BE49-F238E27FC236}">
                <a16:creationId xmlns:a16="http://schemas.microsoft.com/office/drawing/2014/main" id="{D29A9108-4C46-6050-DACB-A18E94F71B86}"/>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3" y="286943"/>
            <a:ext cx="1190201" cy="208429"/>
          </a:xfrm>
          <a:prstGeom prst="rect">
            <a:avLst/>
          </a:prstGeom>
        </p:spPr>
      </p:pic>
    </p:spTree>
    <p:extLst>
      <p:ext uri="{BB962C8B-B14F-4D97-AF65-F5344CB8AC3E}">
        <p14:creationId xmlns:p14="http://schemas.microsoft.com/office/powerpoint/2010/main" val="25493253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8" y="4833896"/>
            <a:ext cx="5904706" cy="136525"/>
          </a:xfrm>
        </p:spPr>
        <p:txBody>
          <a:bodyPr lIns="0" rIns="0" bIns="0" anchor="ctr"/>
          <a:lstStyle>
            <a:lvl1pPr>
              <a:defRPr sz="800">
                <a:solidFill>
                  <a:schemeClr val="tx2"/>
                </a:solidFill>
              </a:defRPr>
            </a:lvl1pPr>
          </a:lstStyle>
          <a:p>
            <a:r>
              <a:rPr lang="en-GB"/>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4" y="4833896"/>
            <a:ext cx="355607" cy="136525"/>
          </a:xfrm>
        </p:spPr>
        <p:txBody>
          <a:bodyPr lIns="0" rIns="0" bIns="0" anchor="ctr"/>
          <a:lstStyle>
            <a:lvl1pPr>
              <a:defRPr sz="800">
                <a:solidFill>
                  <a:schemeClr val="tx2"/>
                </a:solidFill>
              </a:defRPr>
            </a:lvl1pPr>
          </a:lstStyle>
          <a:p>
            <a:fld id="{3829C222-C3D2-46DB-9CB7-2FD3EFEC6C9E}"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2"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588" indent="-228588">
              <a:spcBef>
                <a:spcPts val="0"/>
              </a:spcBef>
              <a:defRPr sz="1800" b="0" spc="0">
                <a:solidFill>
                  <a:schemeClr val="tx2"/>
                </a:solidFill>
              </a:defRPr>
            </a:lvl3pPr>
            <a:lvl4pPr marL="514325" indent="-285736">
              <a:spcBef>
                <a:spcPts val="0"/>
              </a:spcBef>
              <a:tabLst/>
              <a:defRPr sz="1800" b="0" spc="0">
                <a:solidFill>
                  <a:schemeClr val="tx2"/>
                </a:solidFill>
              </a:defRPr>
            </a:lvl4pPr>
            <a:lvl5pPr marL="801648" indent="-285736">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3351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7" name="solid_bg">
            <a:extLst>
              <a:ext uri="{FF2B5EF4-FFF2-40B4-BE49-F238E27FC236}">
                <a16:creationId xmlns:a16="http://schemas.microsoft.com/office/drawing/2014/main" id="{E5F17FF8-541C-49DD-A25A-E180B7681B86}"/>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80B0ABE3-E657-4356-AF7A-982F7AA04C16}"/>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7B9160A9-8E40-43A2-86C8-A3E5804EE646}"/>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0" name="Footer Placeholder 8">
            <a:extLst>
              <a:ext uri="{FF2B5EF4-FFF2-40B4-BE49-F238E27FC236}">
                <a16:creationId xmlns:a16="http://schemas.microsoft.com/office/drawing/2014/main" id="{22C615AF-37E1-4544-8938-A6036672C69E}"/>
              </a:ext>
            </a:extLst>
          </p:cNvPr>
          <p:cNvSpPr>
            <a:spLocks noGrp="1"/>
          </p:cNvSpPr>
          <p:nvPr>
            <p:ph type="ftr" sz="quarter" idx="19"/>
          </p:nvPr>
        </p:nvSpPr>
        <p:spPr>
          <a:xfrm>
            <a:off x="288900" y="4833894"/>
            <a:ext cx="5900763" cy="136525"/>
          </a:xfrm>
        </p:spPr>
        <p:txBody>
          <a:bodyPr lIns="0" rIns="0" bIns="0" anchor="ctr"/>
          <a:lstStyle>
            <a:lvl1pPr>
              <a:defRPr sz="800"/>
            </a:lvl1pPr>
          </a:lstStyle>
          <a:p>
            <a:endParaRPr lang="en-GB"/>
          </a:p>
        </p:txBody>
      </p:sp>
      <p:sp>
        <p:nvSpPr>
          <p:cNvPr id="19" name="Presenter Name">
            <a:extLst>
              <a:ext uri="{FF2B5EF4-FFF2-40B4-BE49-F238E27FC236}">
                <a16:creationId xmlns:a16="http://schemas.microsoft.com/office/drawing/2014/main" id="{B429C8AC-5DA6-4427-BBFC-1E6235DFBE74}"/>
              </a:ext>
            </a:extLst>
          </p:cNvPr>
          <p:cNvSpPr>
            <a:spLocks noGrp="1"/>
          </p:cNvSpPr>
          <p:nvPr>
            <p:ph type="body" sz="quarter" idx="18" hasCustomPrompt="1"/>
          </p:nvPr>
        </p:nvSpPr>
        <p:spPr>
          <a:xfrm>
            <a:off x="288900" y="3361500"/>
            <a:ext cx="2664619" cy="1238890"/>
          </a:xfrm>
        </p:spPr>
        <p:txBody>
          <a:bodyPr wrap="square" lIns="0" rIns="0" bIns="0" anchor="b" anchorCtr="0">
            <a:noAutofit/>
          </a:bodyPr>
          <a:lstStyle>
            <a:lvl1pPr>
              <a:spcBef>
                <a:spcPts val="675"/>
              </a:spcBef>
              <a:defRPr sz="1200" b="1" spc="0" baseline="0">
                <a:solidFill>
                  <a:schemeClr val="tx2"/>
                </a:solidFill>
                <a:latin typeface="+mj-lt"/>
              </a:defRPr>
            </a:lvl1pPr>
            <a:lvl2pPr marL="0" indent="0">
              <a:spcBef>
                <a:spcPts val="0"/>
              </a:spcBef>
              <a:buNone/>
              <a:defRPr sz="1200" spc="0" baseline="0">
                <a:solidFill>
                  <a:schemeClr val="tx2"/>
                </a:solidFill>
              </a:defRPr>
            </a:lvl2pPr>
          </a:lstStyle>
          <a:p>
            <a:r>
              <a:rPr lang="en-US" dirty="0"/>
              <a:t>Presenter name </a:t>
            </a:r>
          </a:p>
          <a:p>
            <a:pPr lvl="1"/>
            <a:r>
              <a:rPr lang="en-US" dirty="0"/>
              <a:t>Presenter title</a:t>
            </a:r>
          </a:p>
        </p:txBody>
      </p:sp>
      <p:pic>
        <p:nvPicPr>
          <p:cNvPr id="3" name="ivz_logo">
            <a:extLst>
              <a:ext uri="{FF2B5EF4-FFF2-40B4-BE49-F238E27FC236}">
                <a16:creationId xmlns:a16="http://schemas.microsoft.com/office/drawing/2014/main" id="{95A51C41-86AB-49BB-902D-141A983FCCEE}"/>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007078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20" name="Content Placeholder 1"/>
          <p:cNvSpPr>
            <a:spLocks noGrp="1"/>
          </p:cNvSpPr>
          <p:nvPr>
            <p:ph idx="13"/>
          </p:nvPr>
        </p:nvSpPr>
        <p:spPr>
          <a:xfrm>
            <a:off x="288133" y="1052514"/>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8" y="4833896"/>
            <a:ext cx="5904706" cy="136525"/>
          </a:xfrm>
        </p:spPr>
        <p:txBody>
          <a:bodyPr lIns="0" rIns="0" bIns="0" anchor="ctr"/>
          <a:lstStyle>
            <a:lvl1pPr>
              <a:defRPr sz="800"/>
            </a:lvl1pPr>
          </a:lstStyle>
          <a:p>
            <a:r>
              <a:rPr lang="en-GB"/>
              <a:t>Optional footer</a:t>
            </a:r>
          </a:p>
        </p:txBody>
      </p:sp>
      <p:sp>
        <p:nvSpPr>
          <p:cNvPr id="6" name="Slide Number Placeholder 5"/>
          <p:cNvSpPr>
            <a:spLocks noGrp="1"/>
          </p:cNvSpPr>
          <p:nvPr>
            <p:ph type="sldNum" sz="quarter" idx="20"/>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2" y="261731"/>
            <a:ext cx="8568929" cy="571499"/>
          </a:xfrm>
        </p:spPr>
        <p:txBody>
          <a:bodyPr/>
          <a:lstStyle/>
          <a:p>
            <a:r>
              <a:rPr lang="en-US"/>
              <a:t>Click to edit Master title style</a:t>
            </a:r>
            <a:endParaRPr lang="en-US" dirty="0"/>
          </a:p>
        </p:txBody>
      </p:sp>
    </p:spTree>
    <p:extLst>
      <p:ext uri="{BB962C8B-B14F-4D97-AF65-F5344CB8AC3E}">
        <p14:creationId xmlns:p14="http://schemas.microsoft.com/office/powerpoint/2010/main" val="11706140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Divider">
    <p:bg>
      <p:bgPr>
        <a:solidFill>
          <a:srgbClr val="5FF0FF">
            <a:alpha val="30000"/>
          </a:srgbClr>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2"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8" y="4833896"/>
            <a:ext cx="5904706" cy="136525"/>
          </a:xfrm>
        </p:spPr>
        <p:txBody>
          <a:bodyPr lIns="0" rIns="0" bIns="0" anchor="ctr"/>
          <a:lstStyle>
            <a:lvl1pPr>
              <a:defRPr sz="800">
                <a:solidFill>
                  <a:schemeClr val="tx2"/>
                </a:solidFill>
              </a:defRPr>
            </a:lvl1pPr>
          </a:lstStyle>
          <a:p>
            <a:r>
              <a:rPr lang="en-GB"/>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4" y="4833896"/>
            <a:ext cx="355607" cy="136525"/>
          </a:xfrm>
        </p:spPr>
        <p:txBody>
          <a:bodyPr lIns="0" rIns="0" bIns="0" anchor="ctr"/>
          <a:lstStyle>
            <a:lvl1pPr>
              <a:defRPr sz="800">
                <a:solidFill>
                  <a:schemeClr val="tx2"/>
                </a:solidFill>
              </a:defRPr>
            </a:lvl1pPr>
          </a:lstStyle>
          <a:p>
            <a:fld id="{3829C222-C3D2-46DB-9CB7-2FD3EFEC6C9E}" type="slidenum">
              <a:rPr lang="en-GB" smtClean="0"/>
              <a:t>‹#›</a:t>
            </a:fld>
            <a:endParaRPr lang="en-GB"/>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2" y="289324"/>
            <a:ext cx="8572673" cy="1084463"/>
          </a:xfrm>
        </p:spPr>
        <p:txBody>
          <a:bodyPr lIns="0" rIns="0" bIns="0" anchor="b" anchorCtr="0"/>
          <a:lstStyle>
            <a:lvl1pPr>
              <a:defRPr sz="2700" spc="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2" y="1388670"/>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4" indent="0" algn="ctr">
              <a:buNone/>
              <a:defRPr sz="900"/>
            </a:lvl7pPr>
            <a:lvl8pPr marL="1800135" indent="0" algn="ctr">
              <a:buNone/>
              <a:defRPr sz="900"/>
            </a:lvl8pPr>
            <a:lvl9pPr marL="2057297"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19417794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Footer Placeholder 2"/>
          <p:cNvSpPr>
            <a:spLocks noGrp="1"/>
          </p:cNvSpPr>
          <p:nvPr>
            <p:ph type="ftr" sz="quarter" idx="20"/>
          </p:nvPr>
        </p:nvSpPr>
        <p:spPr>
          <a:xfrm>
            <a:off x="1763118" y="4833896"/>
            <a:ext cx="5904706" cy="136525"/>
          </a:xfrm>
        </p:spPr>
        <p:txBody>
          <a:bodyPr lIns="0" rIns="0" bIns="0" anchor="ctr"/>
          <a:lstStyle>
            <a:lvl1pPr>
              <a:defRPr sz="800"/>
            </a:lvl1pPr>
          </a:lstStyle>
          <a:p>
            <a:r>
              <a:rPr lang="en-GB"/>
              <a:t>Optional footer</a:t>
            </a:r>
          </a:p>
        </p:txBody>
      </p:sp>
      <p:sp>
        <p:nvSpPr>
          <p:cNvPr id="4" name="Slide Number Placeholder 3"/>
          <p:cNvSpPr>
            <a:spLocks noGrp="1"/>
          </p:cNvSpPr>
          <p:nvPr>
            <p:ph type="sldNum" sz="quarter" idx="21"/>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2" y="261731"/>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28578851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3" y="1052515"/>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20"/>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2" y="261731"/>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50896104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3" y="1052515"/>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20"/>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2" y="261731"/>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06255210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2" y="1052515"/>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4713687" y="1052515"/>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22"/>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2" y="261731"/>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54342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2" y="1273631"/>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7" y="1273631"/>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62"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4" indent="0">
              <a:buNone/>
              <a:defRPr sz="900" b="1"/>
            </a:lvl7pPr>
            <a:lvl8pPr marL="1800135" indent="0">
              <a:buNone/>
              <a:defRPr sz="900" b="1"/>
            </a:lvl8pPr>
            <a:lvl9pPr marL="2057297"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6" y="829945"/>
            <a:ext cx="4140993" cy="380702"/>
          </a:xfrm>
        </p:spPr>
        <p:txBody>
          <a:bodyPr lIns="0" rIns="0" bIns="0" anchor="b"/>
          <a:lstStyle>
            <a:lvl1pPr marL="0" indent="0">
              <a:buNone/>
              <a:defRPr sz="1400" b="0" spc="0">
                <a:solidFill>
                  <a:schemeClr val="tx2"/>
                </a:solidFill>
              </a:defRPr>
            </a:lvl1pPr>
            <a:lvl2pPr marL="257162"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4" indent="0">
              <a:buNone/>
              <a:defRPr sz="900" b="1"/>
            </a:lvl7pPr>
            <a:lvl8pPr marL="1800135" indent="0">
              <a:buNone/>
              <a:defRPr sz="900" b="1"/>
            </a:lvl8pPr>
            <a:lvl9pPr marL="2057297"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2" y="261731"/>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8" y="4833896"/>
            <a:ext cx="5904706" cy="136525"/>
          </a:xfrm>
        </p:spPr>
        <p:txBody>
          <a:bodyPr lIns="0" rIns="0" bIns="0" anchor="ctr"/>
          <a:lstStyle>
            <a:lvl1pPr>
              <a:defRPr sz="800"/>
            </a:lvl1pPr>
          </a:lstStyle>
          <a:p>
            <a:r>
              <a:rPr lang="en-GB"/>
              <a:t>Optional footer</a:t>
            </a:r>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Tree>
    <p:extLst>
      <p:ext uri="{BB962C8B-B14F-4D97-AF65-F5344CB8AC3E}">
        <p14:creationId xmlns:p14="http://schemas.microsoft.com/office/powerpoint/2010/main" val="363708796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8" name="Table Placeholder 1"/>
          <p:cNvSpPr>
            <a:spLocks noGrp="1"/>
          </p:cNvSpPr>
          <p:nvPr>
            <p:ph type="tbl" sz="quarter" idx="13" hasCustomPrompt="1"/>
          </p:nvPr>
        </p:nvSpPr>
        <p:spPr>
          <a:xfrm>
            <a:off x="288132" y="1052515"/>
            <a:ext cx="8568929" cy="2880122"/>
          </a:xfrm>
        </p:spPr>
        <p:txBody>
          <a:bodyPr lIns="0" rIns="0" bIns="0"/>
          <a:lstStyle>
            <a:lvl1pPr>
              <a:defRPr sz="900" spc="0"/>
            </a:lvl1pPr>
          </a:lstStyle>
          <a:p>
            <a:r>
              <a:rPr lang="en-US" dirty="0"/>
              <a:t>Click box to paste in table from Excel</a:t>
            </a:r>
            <a:endParaRPr lang="en-GB" dirty="0"/>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2" y="261731"/>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8" y="4833896"/>
            <a:ext cx="5904706" cy="136525"/>
          </a:xfrm>
        </p:spPr>
        <p:txBody>
          <a:bodyPr lIns="0" rIns="0" bIns="0" anchor="ctr"/>
          <a:lstStyle>
            <a:lvl1pPr>
              <a:defRPr sz="800"/>
            </a:lvl1pPr>
          </a:lstStyle>
          <a:p>
            <a:r>
              <a:rPr lang="en-GB"/>
              <a:t>Optional footer</a:t>
            </a:r>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4" y="4833896"/>
            <a:ext cx="355607" cy="136525"/>
          </a:xfrm>
        </p:spPr>
        <p:txBody>
          <a:bodyPr lIns="0" rIns="0" bIns="0" anchor="ctr"/>
          <a:lstStyle>
            <a:lvl1pPr>
              <a:defRPr sz="800" b="0"/>
            </a:lvl1pPr>
          </a:lstStyle>
          <a:p>
            <a:fld id="{3829C222-C3D2-46DB-9CB7-2FD3EFEC6C9E}" type="slidenum">
              <a:rPr lang="en-GB" smtClean="0"/>
              <a:t>‹#›</a:t>
            </a:fld>
            <a:endParaRPr lang="en-GB"/>
          </a:p>
        </p:txBody>
      </p:sp>
    </p:spTree>
    <p:extLst>
      <p:ext uri="{BB962C8B-B14F-4D97-AF65-F5344CB8AC3E}">
        <p14:creationId xmlns:p14="http://schemas.microsoft.com/office/powerpoint/2010/main" val="34375799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3"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2" y="1055702"/>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22"/>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3"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2" y="261731"/>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4039982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0" y="1058401"/>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2"/>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1"/>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2"/>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28"/>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2" y="261731"/>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763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legal">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endParaRPr lang="en-GB"/>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6189663"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dirty="0"/>
              <a:t>Presenter name </a:t>
            </a:r>
          </a:p>
          <a:p>
            <a:pPr lvl="1"/>
            <a:r>
              <a:rPr lang="en-US" dirty="0"/>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288900"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900" spc="0"/>
            </a:lvl3pPr>
            <a:lvl4pPr>
              <a:spcBef>
                <a:spcPts val="0"/>
              </a:spcBef>
              <a:defRPr sz="825" spc="0"/>
            </a:lvl4pPr>
            <a:lvl5pPr>
              <a:spcBef>
                <a:spcPts val="0"/>
              </a:spcBef>
              <a:defRPr sz="825"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vz_logo">
            <a:extLst>
              <a:ext uri="{FF2B5EF4-FFF2-40B4-BE49-F238E27FC236}">
                <a16:creationId xmlns:a16="http://schemas.microsoft.com/office/drawing/2014/main" id="{22924AF8-6874-470C-AF82-1FC9A5FC0BAE}"/>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40756785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8401"/>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2" y="1055702"/>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2" y="2576389"/>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22"/>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2" y="261731"/>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3"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3"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0713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0" y="1058401"/>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2"/>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3" y="1045166"/>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22"/>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23"/>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2" y="261731"/>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4474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0" y="1058400"/>
            <a:ext cx="6126480" cy="14400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2"/>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3" y="1045166"/>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4"/>
          <p:cNvSpPr>
            <a:spLocks noGrp="1"/>
          </p:cNvSpPr>
          <p:nvPr>
            <p:ph type="sldNum" sz="quarter" idx="23"/>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2" y="261731"/>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6" name="Content Placeholder 1">
            <a:extLst>
              <a:ext uri="{FF2B5EF4-FFF2-40B4-BE49-F238E27FC236}">
                <a16:creationId xmlns:a16="http://schemas.microsoft.com/office/drawing/2014/main" id="{CB5AA6FF-2B4A-5DD2-497E-172BE13B41AE}"/>
              </a:ext>
            </a:extLst>
          </p:cNvPr>
          <p:cNvSpPr>
            <a:spLocks noGrp="1"/>
          </p:cNvSpPr>
          <p:nvPr>
            <p:ph sz="quarter" idx="24"/>
          </p:nvPr>
        </p:nvSpPr>
        <p:spPr>
          <a:xfrm>
            <a:off x="288130" y="2542948"/>
            <a:ext cx="6126480" cy="1440000"/>
          </a:xfrm>
          <a:noFill/>
        </p:spPr>
        <p:txBody>
          <a:bodyPr lIns="0" rIns="0" bIns="0" anchor="ctr" anchorCtr="0"/>
          <a:lstStyle>
            <a:lvl1pPr>
              <a:defRPr sz="1000" b="0" spc="0">
                <a:latin typeface="+mn-lt"/>
              </a:defRPr>
            </a:lvl1pPr>
          </a:lstStyle>
          <a:p>
            <a:pPr lvl="0"/>
            <a:r>
              <a:rPr lang="en-US"/>
              <a:t>Click to edit Master text styles</a:t>
            </a:r>
          </a:p>
        </p:txBody>
      </p:sp>
    </p:spTree>
    <p:extLst>
      <p:ext uri="{BB962C8B-B14F-4D97-AF65-F5344CB8AC3E}">
        <p14:creationId xmlns:p14="http://schemas.microsoft.com/office/powerpoint/2010/main" val="23536297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9334" y="1058401"/>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3" y="1055702"/>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1"/>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1" y="1055702"/>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1"/>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2"/>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30"/>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2" y="261731"/>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5"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1"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0575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9"/>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30"/>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10" name="Content Placeholder 1"/>
          <p:cNvSpPr>
            <a:spLocks noGrp="1"/>
          </p:cNvSpPr>
          <p:nvPr>
            <p:ph idx="13"/>
          </p:nvPr>
        </p:nvSpPr>
        <p:spPr>
          <a:xfrm>
            <a:off x="291307" y="1058401"/>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1"/>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6" y="1058401"/>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7" y="1055701"/>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5" y="1058401"/>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6" y="1055701"/>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1"/>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5" y="1055701"/>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2" y="261731"/>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7"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6"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652378"/>
      </p:ext>
    </p:extLst>
  </p:cSld>
  <p:clrMapOvr>
    <a:masterClrMapping/>
  </p:clrMapOvr>
  <p:extLst>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2"/>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2"/>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2"/>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8" y="4833896"/>
            <a:ext cx="5904706" cy="136525"/>
          </a:xfrm>
        </p:spPr>
        <p:txBody>
          <a:bodyPr lIns="0" rIns="0" bIns="0" anchor="ctr"/>
          <a:lstStyle>
            <a:lvl1pPr>
              <a:defRPr sz="800"/>
            </a:lvl1pPr>
          </a:lstStyle>
          <a:p>
            <a:r>
              <a:rPr lang="en-GB"/>
              <a:t>Optional footer</a:t>
            </a:r>
          </a:p>
        </p:txBody>
      </p:sp>
      <p:sp>
        <p:nvSpPr>
          <p:cNvPr id="8" name="Slide Number Placeholder 7"/>
          <p:cNvSpPr>
            <a:spLocks noGrp="1"/>
          </p:cNvSpPr>
          <p:nvPr>
            <p:ph type="sldNum" sz="quarter" idx="41"/>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2" y="261731"/>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3"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6814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3"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3" y="1055702"/>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3" y="1055702"/>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60" y="1055702"/>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8"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91" y="1055702"/>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3"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4" y="2567039"/>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3" y="2567039"/>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60" y="2567039"/>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8"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91" y="2567039"/>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8" y="4833896"/>
            <a:ext cx="5904706" cy="136525"/>
          </a:xfrm>
        </p:spPr>
        <p:txBody>
          <a:bodyPr lIns="0" rIns="0" bIns="0" anchor="ctr"/>
          <a:lstStyle>
            <a:lvl1pPr>
              <a:defRPr sz="800"/>
            </a:lvl1pPr>
          </a:lstStyle>
          <a:p>
            <a:r>
              <a:rPr lang="en-GB"/>
              <a:t>Optional footer</a:t>
            </a:r>
          </a:p>
        </p:txBody>
      </p:sp>
      <p:sp>
        <p:nvSpPr>
          <p:cNvPr id="6" name="Slide Number Placeholder 5"/>
          <p:cNvSpPr>
            <a:spLocks noGrp="1"/>
          </p:cNvSpPr>
          <p:nvPr>
            <p:ph type="sldNum" sz="quarter" idx="69"/>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2" y="261731"/>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3"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3"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879792"/>
      </p:ext>
    </p:extLst>
  </p:cSld>
  <p:clrMapOvr>
    <a:masterClrMapping/>
  </p:clrMapOvr>
  <p:extLst>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07" indent="-112707">
              <a:spcBef>
                <a:spcPts val="225"/>
              </a:spcBef>
              <a:defRPr sz="900" spc="0"/>
            </a:lvl2pPr>
            <a:lvl3pPr marL="228588" indent="-115882">
              <a:spcBef>
                <a:spcPts val="225"/>
              </a:spcBef>
              <a:defRPr sz="800" spc="0"/>
            </a:lvl3pPr>
            <a:lvl4pPr marL="342884" indent="-114294">
              <a:spcBef>
                <a:spcPts val="225"/>
              </a:spcBef>
              <a:defRPr sz="800" spc="0"/>
            </a:lvl4pPr>
            <a:lvl5pPr marL="458765" indent="-115882">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Picture Placeholder 1"/>
          <p:cNvSpPr>
            <a:spLocks noGrp="1"/>
          </p:cNvSpPr>
          <p:nvPr>
            <p:ph type="pic" sz="quarter" idx="44"/>
          </p:nvPr>
        </p:nvSpPr>
        <p:spPr>
          <a:xfrm>
            <a:off x="288900" y="1053002"/>
            <a:ext cx="1190700" cy="1026017"/>
          </a:xfrm>
        </p:spPr>
        <p:txBody>
          <a:bodyPr lIns="0" rIns="0" bIns="0"/>
          <a:lstStyle>
            <a:lvl1pPr>
              <a:defRPr sz="1000" b="1" spc="0">
                <a:latin typeface="+mn-lt"/>
              </a:defRPr>
            </a:lvl1pPr>
          </a:lstStyle>
          <a:p>
            <a:r>
              <a:rPr lang="en-US"/>
              <a:t>Click icon to add picture</a:t>
            </a:r>
            <a:endParaRPr lang="en-GB" dirty="0"/>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07" indent="-112707">
              <a:spcBef>
                <a:spcPts val="225"/>
              </a:spcBef>
              <a:defRPr sz="900" spc="0"/>
            </a:lvl2pPr>
            <a:lvl3pPr marL="228588" indent="-115882">
              <a:spcBef>
                <a:spcPts val="225"/>
              </a:spcBef>
              <a:defRPr sz="800" spc="0"/>
            </a:lvl3pPr>
            <a:lvl4pPr marL="342884" indent="-114294">
              <a:spcBef>
                <a:spcPts val="225"/>
              </a:spcBef>
              <a:defRPr sz="800" spc="0"/>
            </a:lvl4pPr>
            <a:lvl5pPr marL="458765" indent="-115882">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2"/>
          <p:cNvSpPr>
            <a:spLocks noGrp="1"/>
          </p:cNvSpPr>
          <p:nvPr>
            <p:ph type="pic" sz="quarter" idx="42"/>
          </p:nvPr>
        </p:nvSpPr>
        <p:spPr>
          <a:xfrm>
            <a:off x="1764392" y="1053002"/>
            <a:ext cx="1190700" cy="1026017"/>
          </a:xfrm>
        </p:spPr>
        <p:txBody>
          <a:bodyPr lIns="0" rIns="0" bIns="0"/>
          <a:lstStyle>
            <a:lvl1pPr>
              <a:defRPr sz="1000" b="1" spc="0">
                <a:latin typeface="+mn-lt"/>
              </a:defRPr>
            </a:lvl1pPr>
          </a:lstStyle>
          <a:p>
            <a:r>
              <a:rPr lang="en-US"/>
              <a:t>Click icon to add picture</a:t>
            </a:r>
            <a:endParaRPr lang="en-GB" dirty="0"/>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07" indent="-112707">
              <a:spcBef>
                <a:spcPts val="225"/>
              </a:spcBef>
              <a:defRPr sz="900" spc="0"/>
            </a:lvl2pPr>
            <a:lvl3pPr marL="228588" indent="-115882">
              <a:spcBef>
                <a:spcPts val="225"/>
              </a:spcBef>
              <a:defRPr sz="800" spc="0"/>
            </a:lvl3pPr>
            <a:lvl4pPr marL="342884" indent="-114294">
              <a:spcBef>
                <a:spcPts val="225"/>
              </a:spcBef>
              <a:defRPr sz="800" spc="0"/>
            </a:lvl4pPr>
            <a:lvl5pPr marL="458765" indent="-115882">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Picture Placeholder 3"/>
          <p:cNvSpPr>
            <a:spLocks noGrp="1"/>
          </p:cNvSpPr>
          <p:nvPr>
            <p:ph type="pic" sz="quarter" idx="40"/>
          </p:nvPr>
        </p:nvSpPr>
        <p:spPr>
          <a:xfrm>
            <a:off x="3239883" y="1053002"/>
            <a:ext cx="1190700" cy="1026017"/>
          </a:xfrm>
        </p:spPr>
        <p:txBody>
          <a:bodyPr lIns="0" rIns="0" bIns="0"/>
          <a:lstStyle>
            <a:lvl1pPr>
              <a:defRPr sz="1000" b="1" spc="0">
                <a:latin typeface="+mn-lt"/>
              </a:defRPr>
            </a:lvl1pPr>
          </a:lstStyle>
          <a:p>
            <a:r>
              <a:rPr lang="en-US"/>
              <a:t>Click icon to add picture</a:t>
            </a:r>
            <a:endParaRPr lang="en-GB" dirty="0"/>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07" indent="-112707">
              <a:spcBef>
                <a:spcPts val="225"/>
              </a:spcBef>
              <a:defRPr sz="900" spc="0"/>
            </a:lvl2pPr>
            <a:lvl3pPr marL="228588" indent="-115882">
              <a:spcBef>
                <a:spcPts val="225"/>
              </a:spcBef>
              <a:defRPr sz="800" spc="0"/>
            </a:lvl3pPr>
            <a:lvl4pPr marL="342884" indent="-114294">
              <a:spcBef>
                <a:spcPts val="225"/>
              </a:spcBef>
              <a:defRPr sz="800" spc="0"/>
            </a:lvl4pPr>
            <a:lvl5pPr marL="458765" indent="-115882">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4"/>
          <p:cNvSpPr>
            <a:spLocks noGrp="1"/>
          </p:cNvSpPr>
          <p:nvPr>
            <p:ph type="pic" sz="quarter" idx="38"/>
          </p:nvPr>
        </p:nvSpPr>
        <p:spPr>
          <a:xfrm>
            <a:off x="4715374" y="1053002"/>
            <a:ext cx="1190700" cy="1026017"/>
          </a:xfrm>
        </p:spPr>
        <p:txBody>
          <a:bodyPr lIns="0" rIns="0" bIns="0"/>
          <a:lstStyle>
            <a:lvl1pPr>
              <a:defRPr sz="1000" b="1" spc="0">
                <a:latin typeface="+mn-lt"/>
              </a:defRPr>
            </a:lvl1pPr>
          </a:lstStyle>
          <a:p>
            <a:r>
              <a:rPr lang="en-US"/>
              <a:t>Click icon to add picture</a:t>
            </a:r>
            <a:endParaRPr lang="en-GB" dirty="0"/>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07" indent="-112707">
              <a:spcBef>
                <a:spcPts val="225"/>
              </a:spcBef>
              <a:defRPr sz="900" spc="0"/>
            </a:lvl2pPr>
            <a:lvl3pPr marL="228588" indent="-115882">
              <a:spcBef>
                <a:spcPts val="225"/>
              </a:spcBef>
              <a:defRPr sz="800" spc="0"/>
            </a:lvl3pPr>
            <a:lvl4pPr marL="342884" indent="-114294">
              <a:spcBef>
                <a:spcPts val="225"/>
              </a:spcBef>
              <a:defRPr sz="800" spc="0"/>
            </a:lvl4pPr>
            <a:lvl5pPr marL="458765" indent="-115882">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5"/>
          <p:cNvSpPr>
            <a:spLocks noGrp="1"/>
          </p:cNvSpPr>
          <p:nvPr>
            <p:ph type="pic" sz="quarter" idx="36"/>
          </p:nvPr>
        </p:nvSpPr>
        <p:spPr>
          <a:xfrm>
            <a:off x="6190866" y="1053002"/>
            <a:ext cx="1190700" cy="1026017"/>
          </a:xfrm>
        </p:spPr>
        <p:txBody>
          <a:bodyPr lIns="0" rIns="0" bIns="0"/>
          <a:lstStyle>
            <a:lvl1pPr>
              <a:defRPr sz="1000" b="1" spc="0">
                <a:latin typeface="+mn-lt"/>
              </a:defRPr>
            </a:lvl1pPr>
          </a:lstStyle>
          <a:p>
            <a:r>
              <a:rPr lang="en-US"/>
              <a:t>Click icon to add picture</a:t>
            </a:r>
            <a:endParaRPr lang="en-GB" dirty="0"/>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07" indent="-112707">
              <a:spcBef>
                <a:spcPts val="225"/>
              </a:spcBef>
              <a:defRPr sz="900" spc="0"/>
            </a:lvl2pPr>
            <a:lvl3pPr marL="228588" indent="-115882">
              <a:spcBef>
                <a:spcPts val="225"/>
              </a:spcBef>
              <a:defRPr sz="800" spc="0"/>
            </a:lvl3pPr>
            <a:lvl4pPr marL="342884" indent="-114294">
              <a:spcBef>
                <a:spcPts val="225"/>
              </a:spcBef>
              <a:defRPr sz="800" spc="0"/>
            </a:lvl4pPr>
            <a:lvl5pPr marL="458765" indent="-115882">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6"/>
          <p:cNvSpPr>
            <a:spLocks noGrp="1"/>
          </p:cNvSpPr>
          <p:nvPr>
            <p:ph type="pic" sz="quarter" idx="21"/>
          </p:nvPr>
        </p:nvSpPr>
        <p:spPr>
          <a:xfrm>
            <a:off x="7666358" y="1053002"/>
            <a:ext cx="1190700" cy="1026017"/>
          </a:xfrm>
        </p:spPr>
        <p:txBody>
          <a:bodyPr lIns="0" rIns="0" bIns="0"/>
          <a:lstStyle>
            <a:lvl1pPr>
              <a:defRPr sz="1000" b="1" spc="0">
                <a:latin typeface="+mn-lt"/>
              </a:defRPr>
            </a:lvl1pPr>
          </a:lstStyle>
          <a:p>
            <a:r>
              <a:rPr lang="en-US"/>
              <a:t>Click icon to add picture</a:t>
            </a:r>
            <a:endParaRPr lang="en-GB" dirty="0"/>
          </a:p>
        </p:txBody>
      </p:sp>
      <p:sp>
        <p:nvSpPr>
          <p:cNvPr id="4" name="Footer Placeholder 3"/>
          <p:cNvSpPr>
            <a:spLocks noGrp="1"/>
          </p:cNvSpPr>
          <p:nvPr>
            <p:ph type="ftr" sz="quarter" idx="34"/>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35"/>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2" y="261731"/>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101775930"/>
      </p:ext>
    </p:extLst>
  </p:cSld>
  <p:clrMapOvr>
    <a:masterClrMapping/>
  </p:clrMapOvr>
  <p:extLst>
    <p:ext uri="{DCECCB84-F9BA-43D5-87BE-67443E8EF086}">
      <p15:sldGuideLst xmlns:p15="http://schemas.microsoft.com/office/powerpoint/2012/main"/>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35"/>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33" name="Picture Placeholder 4"/>
          <p:cNvSpPr>
            <a:spLocks noGrp="1"/>
          </p:cNvSpPr>
          <p:nvPr>
            <p:ph type="pic" sz="quarter" idx="38"/>
          </p:nvPr>
        </p:nvSpPr>
        <p:spPr>
          <a:xfrm>
            <a:off x="6936187" y="1053001"/>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4719772" y="1053001"/>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2503357" y="1053001"/>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1" name="Picture Placeholder 1"/>
          <p:cNvSpPr>
            <a:spLocks noGrp="1"/>
          </p:cNvSpPr>
          <p:nvPr>
            <p:ph type="pic" sz="quarter" idx="44"/>
          </p:nvPr>
        </p:nvSpPr>
        <p:spPr>
          <a:xfrm>
            <a:off x="286942" y="1053001"/>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4"/>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4"/>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7" y="1976774"/>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1" y="1976774"/>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07" indent="-112707">
              <a:spcBef>
                <a:spcPts val="225"/>
              </a:spcBef>
              <a:defRPr sz="900" spc="0"/>
            </a:lvl2pPr>
            <a:lvl3pPr marL="228588" indent="-106358">
              <a:spcBef>
                <a:spcPts val="225"/>
              </a:spcBef>
              <a:defRPr sz="800" spc="0"/>
            </a:lvl3pPr>
            <a:lvl4pPr marL="342884" indent="-101594">
              <a:spcBef>
                <a:spcPts val="225"/>
              </a:spcBef>
              <a:defRPr sz="800" spc="0"/>
            </a:lvl4pPr>
            <a:lvl5pPr marL="458765" indent="-10635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07" indent="-112707">
              <a:spcBef>
                <a:spcPts val="225"/>
              </a:spcBef>
              <a:defRPr sz="900" spc="0"/>
            </a:lvl2pPr>
            <a:lvl3pPr marL="228588" indent="-106358">
              <a:spcBef>
                <a:spcPts val="225"/>
              </a:spcBef>
              <a:defRPr sz="800" spc="0"/>
            </a:lvl3pPr>
            <a:lvl4pPr marL="342884" indent="-101594">
              <a:spcBef>
                <a:spcPts val="225"/>
              </a:spcBef>
              <a:defRPr sz="800" spc="0"/>
            </a:lvl4pPr>
            <a:lvl5pPr marL="458765" indent="-10635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Bullet Placeholder 2"/>
          <p:cNvSpPr>
            <a:spLocks noGrp="1"/>
          </p:cNvSpPr>
          <p:nvPr>
            <p:ph sz="quarter" idx="43"/>
          </p:nvPr>
        </p:nvSpPr>
        <p:spPr>
          <a:xfrm>
            <a:off x="2503357" y="2485486"/>
            <a:ext cx="1919684" cy="1774866"/>
          </a:xfrm>
        </p:spPr>
        <p:txBody>
          <a:bodyPr lIns="0" rIns="0" bIns="0"/>
          <a:lstStyle>
            <a:lvl1pPr>
              <a:defRPr sz="900" spc="0"/>
            </a:lvl1pPr>
            <a:lvl2pPr marL="112707" indent="-112707">
              <a:spcBef>
                <a:spcPts val="225"/>
              </a:spcBef>
              <a:defRPr sz="900" spc="0"/>
            </a:lvl2pPr>
            <a:lvl3pPr marL="228588" indent="-106358">
              <a:spcBef>
                <a:spcPts val="225"/>
              </a:spcBef>
              <a:defRPr sz="800" spc="0"/>
            </a:lvl3pPr>
            <a:lvl4pPr marL="342884" indent="-101594">
              <a:spcBef>
                <a:spcPts val="225"/>
              </a:spcBef>
              <a:defRPr sz="800" spc="0"/>
            </a:lvl4pPr>
            <a:lvl5pPr marL="458765" indent="-10635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Bullet Placeholder 1"/>
          <p:cNvSpPr>
            <a:spLocks noGrp="1"/>
          </p:cNvSpPr>
          <p:nvPr>
            <p:ph sz="quarter" idx="45"/>
          </p:nvPr>
        </p:nvSpPr>
        <p:spPr>
          <a:xfrm>
            <a:off x="288901" y="2485486"/>
            <a:ext cx="1919684" cy="1774866"/>
          </a:xfrm>
        </p:spPr>
        <p:txBody>
          <a:bodyPr lIns="0" rIns="0" bIns="0"/>
          <a:lstStyle>
            <a:lvl1pPr>
              <a:defRPr sz="900" spc="0"/>
            </a:lvl1pPr>
            <a:lvl2pPr marL="112707" indent="-112707">
              <a:spcBef>
                <a:spcPts val="225"/>
              </a:spcBef>
              <a:defRPr sz="900" spc="0"/>
            </a:lvl2pPr>
            <a:lvl3pPr marL="228588" indent="-106358">
              <a:spcBef>
                <a:spcPts val="225"/>
              </a:spcBef>
              <a:defRPr sz="800" spc="0"/>
            </a:lvl3pPr>
            <a:lvl4pPr marL="342884" indent="-101594">
              <a:spcBef>
                <a:spcPts val="225"/>
              </a:spcBef>
              <a:defRPr sz="800" spc="0"/>
            </a:lvl4pPr>
            <a:lvl5pPr marL="458765" indent="-10635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2" y="261731"/>
            <a:ext cx="8568929" cy="571499"/>
          </a:xfrm>
        </p:spPr>
        <p:txBody>
          <a:bodyPr lIns="0" rIns="0" bIns="0"/>
          <a:lstStyle>
            <a:lvl1pPr/>
          </a:lstStyle>
          <a:p>
            <a:r>
              <a:rPr lang="en-US"/>
              <a:t>Click to edit Master title style</a:t>
            </a:r>
            <a:endParaRPr lang="en-US" dirty="0"/>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939882"/>
      </p:ext>
    </p:extLst>
  </p:cSld>
  <p:clrMapOvr>
    <a:masterClrMapping/>
  </p:clrMapOvr>
  <p:extLst>
    <p:ext uri="{DCECCB84-F9BA-43D5-87BE-67443E8EF086}">
      <p15:sldGuideLst xmlns:p15="http://schemas.microsoft.com/office/powerpoint/2012/main"/>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35"/>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2" y="261731"/>
            <a:ext cx="8568929" cy="571499"/>
          </a:xfrm>
        </p:spPr>
        <p:txBody>
          <a:bodyPr lIns="0" rIns="0" bIns="0"/>
          <a:lstStyle/>
          <a:p>
            <a:r>
              <a:rPr lang="en-US"/>
              <a:t>Click to edit Master title style</a:t>
            </a:r>
            <a:endParaRPr lang="en-US" dirty="0"/>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30798023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E7FC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6B8AAA75-8A14-4318-A123-C4AFAEECBBFF}"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19967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35"/>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41" name="Picture Placeholder 1"/>
          <p:cNvSpPr>
            <a:spLocks noGrp="1"/>
          </p:cNvSpPr>
          <p:nvPr>
            <p:ph type="pic" sz="quarter" idx="44"/>
          </p:nvPr>
        </p:nvSpPr>
        <p:spPr>
          <a:xfrm>
            <a:off x="286943" y="1053001"/>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2" y="1053001"/>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1" y="1053001"/>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42" name="Text Placeholder 1"/>
          <p:cNvSpPr>
            <a:spLocks noGrp="1"/>
          </p:cNvSpPr>
          <p:nvPr>
            <p:ph type="body" sz="quarter" idx="45"/>
          </p:nvPr>
        </p:nvSpPr>
        <p:spPr>
          <a:xfrm>
            <a:off x="288900" y="1784152"/>
            <a:ext cx="2663850" cy="2148086"/>
          </a:xfrm>
        </p:spPr>
        <p:txBody>
          <a:bodyPr lIns="0" rIns="0" bIns="0"/>
          <a:lstStyle>
            <a:lvl1pPr marL="0" indent="0">
              <a:spcBef>
                <a:spcPts val="600"/>
              </a:spcBef>
              <a:defRPr sz="1200" b="0" spc="0"/>
            </a:lvl1pPr>
            <a:lvl2pPr marL="177791" indent="-177791">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582" indent="-152393">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7974" indent="-152393">
              <a:spcBef>
                <a:spcPts val="600"/>
              </a:spcBef>
              <a:defRPr lang="en-US" sz="1000" kern="1200" spc="0" baseline="0" dirty="0">
                <a:solidFill>
                  <a:schemeClr val="tx1"/>
                </a:solidFill>
                <a:latin typeface="+mn-lt"/>
                <a:ea typeface="+mn-ea"/>
                <a:cs typeface="+mn-cs"/>
              </a:defRPr>
            </a:lvl4pPr>
            <a:lvl5pPr marL="660367" indent="-152393">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8500" y="1784152"/>
            <a:ext cx="2663850" cy="2148086"/>
          </a:xfrm>
        </p:spPr>
        <p:txBody>
          <a:bodyPr lIns="0" rIns="0" bIns="0"/>
          <a:lstStyle>
            <a:lvl1pPr marL="0" indent="0">
              <a:spcBef>
                <a:spcPts val="600"/>
              </a:spcBef>
              <a:defRPr sz="1200" b="0" spc="0"/>
            </a:lvl1pPr>
            <a:lvl2pPr marL="177791" indent="-177791">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582" indent="-152393">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7974" indent="-152393">
              <a:spcBef>
                <a:spcPts val="600"/>
              </a:spcBef>
              <a:defRPr lang="en-US" sz="1000" kern="1200" spc="0" baseline="0" dirty="0">
                <a:solidFill>
                  <a:schemeClr val="tx1"/>
                </a:solidFill>
                <a:latin typeface="+mn-lt"/>
                <a:ea typeface="+mn-ea"/>
                <a:cs typeface="+mn-cs"/>
              </a:defRPr>
            </a:lvl4pPr>
            <a:lvl5pPr marL="660367" indent="-152393">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0060" y="1784152"/>
            <a:ext cx="2663850" cy="2148086"/>
          </a:xfrm>
        </p:spPr>
        <p:txBody>
          <a:bodyPr lIns="0" rIns="0" bIns="0"/>
          <a:lstStyle>
            <a:lvl1pPr marL="0" indent="0">
              <a:spcBef>
                <a:spcPts val="600"/>
              </a:spcBef>
              <a:defRPr sz="1200" b="0" spc="0"/>
            </a:lvl1pPr>
            <a:lvl2pPr marL="177791" indent="-177791">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582" indent="-152393">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7974" indent="-152393">
              <a:spcBef>
                <a:spcPts val="600"/>
              </a:spcBef>
              <a:defRPr lang="en-US" sz="1000" kern="1200" spc="0" baseline="0" dirty="0">
                <a:solidFill>
                  <a:schemeClr val="tx1"/>
                </a:solidFill>
                <a:latin typeface="+mn-lt"/>
                <a:ea typeface="+mn-ea"/>
                <a:cs typeface="+mn-cs"/>
              </a:defRPr>
            </a:lvl4pPr>
            <a:lvl5pPr marL="660367" indent="-152393">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2" y="261731"/>
            <a:ext cx="8568929" cy="571499"/>
          </a:xfrm>
        </p:spPr>
        <p:txBody>
          <a:bodyPr lIns="0" rIns="0" bIns="0"/>
          <a:lstStyle/>
          <a:p>
            <a:r>
              <a:rPr lang="en-US"/>
              <a:t>Click to edit Master title style</a:t>
            </a:r>
            <a:endParaRPr lang="en-US" dirty="0"/>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467862886"/>
      </p:ext>
    </p:extLst>
  </p:cSld>
  <p:clrMapOvr>
    <a:masterClrMapping/>
  </p:clrMapOvr>
  <p:extLst>
    <p:ext uri="{DCECCB84-F9BA-43D5-87BE-67443E8EF086}">
      <p15:sldGuideLst xmlns:p15="http://schemas.microsoft.com/office/powerpoint/2012/main"/>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Picture Placeholder 12"/>
          <p:cNvSpPr>
            <a:spLocks noGrp="1"/>
          </p:cNvSpPr>
          <p:nvPr>
            <p:ph type="pic" sz="quarter" idx="16"/>
          </p:nvPr>
        </p:nvSpPr>
        <p:spPr>
          <a:xfrm>
            <a:off x="3820949" y="1053000"/>
            <a:ext cx="507201" cy="586776"/>
          </a:xfrm>
        </p:spPr>
        <p:txBody>
          <a:bodyPr lIns="0" rIns="0" bIns="0"/>
          <a:lstStyle>
            <a:lvl1pPr>
              <a:defRPr sz="800" b="1" spc="0">
                <a:latin typeface="+mn-lt"/>
              </a:defRPr>
            </a:lvl1pPr>
          </a:lstStyle>
          <a:p>
            <a:r>
              <a:rPr lang="en-US"/>
              <a:t>Click icon to add picture</a:t>
            </a:r>
            <a:endParaRPr lang="en-GB" dirty="0"/>
          </a:p>
        </p:txBody>
      </p:sp>
      <p:sp>
        <p:nvSpPr>
          <p:cNvPr id="35" name="Text Placeholder 24"/>
          <p:cNvSpPr>
            <a:spLocks noGrp="1"/>
          </p:cNvSpPr>
          <p:nvPr>
            <p:ph type="body" sz="quarter" idx="24"/>
          </p:nvPr>
        </p:nvSpPr>
        <p:spPr>
          <a:xfrm>
            <a:off x="4328144" y="1053002"/>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35"/>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80" name="Picture Placeholder 12"/>
          <p:cNvSpPr>
            <a:spLocks noGrp="1"/>
          </p:cNvSpPr>
          <p:nvPr>
            <p:ph type="pic" sz="quarter" idx="36"/>
          </p:nvPr>
        </p:nvSpPr>
        <p:spPr>
          <a:xfrm>
            <a:off x="288902"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1" name="Text Placeholder 24"/>
          <p:cNvSpPr>
            <a:spLocks noGrp="1"/>
          </p:cNvSpPr>
          <p:nvPr>
            <p:ph type="body" sz="quarter" idx="37"/>
          </p:nvPr>
        </p:nvSpPr>
        <p:spPr>
          <a:xfrm>
            <a:off x="803810" y="1834030"/>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3"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3" name="Text Placeholder 24"/>
          <p:cNvSpPr>
            <a:spLocks noGrp="1"/>
          </p:cNvSpPr>
          <p:nvPr>
            <p:ph type="body" sz="quarter" idx="39"/>
          </p:nvPr>
        </p:nvSpPr>
        <p:spPr>
          <a:xfrm>
            <a:off x="2572571" y="1834030"/>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9"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5" name="Text Placeholder 24"/>
          <p:cNvSpPr>
            <a:spLocks noGrp="1"/>
          </p:cNvSpPr>
          <p:nvPr>
            <p:ph type="body" sz="quarter" idx="41"/>
          </p:nvPr>
        </p:nvSpPr>
        <p:spPr>
          <a:xfrm>
            <a:off x="4334807" y="1834030"/>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5"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7" name="Text Placeholder 24"/>
          <p:cNvSpPr>
            <a:spLocks noGrp="1"/>
          </p:cNvSpPr>
          <p:nvPr>
            <p:ph type="body" sz="quarter" idx="43"/>
          </p:nvPr>
        </p:nvSpPr>
        <p:spPr>
          <a:xfrm>
            <a:off x="6097046" y="1834030"/>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1"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9" name="Text Placeholder 24"/>
          <p:cNvSpPr>
            <a:spLocks noGrp="1"/>
          </p:cNvSpPr>
          <p:nvPr>
            <p:ph type="body" sz="quarter" idx="45"/>
          </p:nvPr>
        </p:nvSpPr>
        <p:spPr>
          <a:xfrm>
            <a:off x="7859281" y="1834030"/>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2"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1" name="Text Placeholder 24"/>
          <p:cNvSpPr>
            <a:spLocks noGrp="1"/>
          </p:cNvSpPr>
          <p:nvPr>
            <p:ph type="body" sz="quarter" idx="47"/>
          </p:nvPr>
        </p:nvSpPr>
        <p:spPr>
          <a:xfrm>
            <a:off x="803810" y="2626319"/>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3"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3" name="Text Placeholder 24"/>
          <p:cNvSpPr>
            <a:spLocks noGrp="1"/>
          </p:cNvSpPr>
          <p:nvPr>
            <p:ph type="body" sz="quarter" idx="49"/>
          </p:nvPr>
        </p:nvSpPr>
        <p:spPr>
          <a:xfrm>
            <a:off x="2572571" y="2626319"/>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9"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5" name="Text Placeholder 24"/>
          <p:cNvSpPr>
            <a:spLocks noGrp="1"/>
          </p:cNvSpPr>
          <p:nvPr>
            <p:ph type="body" sz="quarter" idx="51"/>
          </p:nvPr>
        </p:nvSpPr>
        <p:spPr>
          <a:xfrm>
            <a:off x="4334807" y="2626319"/>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5"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7" name="Text Placeholder 24"/>
          <p:cNvSpPr>
            <a:spLocks noGrp="1"/>
          </p:cNvSpPr>
          <p:nvPr>
            <p:ph type="body" sz="quarter" idx="53"/>
          </p:nvPr>
        </p:nvSpPr>
        <p:spPr>
          <a:xfrm>
            <a:off x="6097046" y="2626319"/>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1"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9" name="Text Placeholder 24"/>
          <p:cNvSpPr>
            <a:spLocks noGrp="1"/>
          </p:cNvSpPr>
          <p:nvPr>
            <p:ph type="body" sz="quarter" idx="55"/>
          </p:nvPr>
        </p:nvSpPr>
        <p:spPr>
          <a:xfrm>
            <a:off x="7859281" y="2626319"/>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7"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1" name="Text Placeholder 24"/>
          <p:cNvSpPr>
            <a:spLocks noGrp="1"/>
          </p:cNvSpPr>
          <p:nvPr>
            <p:ph type="body" sz="quarter" idx="57"/>
          </p:nvPr>
        </p:nvSpPr>
        <p:spPr>
          <a:xfrm>
            <a:off x="810335" y="3397062"/>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3"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3" name="Text Placeholder 24"/>
          <p:cNvSpPr>
            <a:spLocks noGrp="1"/>
          </p:cNvSpPr>
          <p:nvPr>
            <p:ph type="body" sz="quarter" idx="59"/>
          </p:nvPr>
        </p:nvSpPr>
        <p:spPr>
          <a:xfrm>
            <a:off x="2572571" y="3397062"/>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9"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5" name="Text Placeholder 24"/>
          <p:cNvSpPr>
            <a:spLocks noGrp="1"/>
          </p:cNvSpPr>
          <p:nvPr>
            <p:ph type="body" sz="quarter" idx="61"/>
          </p:nvPr>
        </p:nvSpPr>
        <p:spPr>
          <a:xfrm>
            <a:off x="4334807" y="3397062"/>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5"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7" name="Text Placeholder 24"/>
          <p:cNvSpPr>
            <a:spLocks noGrp="1"/>
          </p:cNvSpPr>
          <p:nvPr>
            <p:ph type="body" sz="quarter" idx="63"/>
          </p:nvPr>
        </p:nvSpPr>
        <p:spPr>
          <a:xfrm>
            <a:off x="6097046" y="3397062"/>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1"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9" name="Text Placeholder 24"/>
          <p:cNvSpPr>
            <a:spLocks noGrp="1"/>
          </p:cNvSpPr>
          <p:nvPr>
            <p:ph type="body" sz="quarter" idx="65"/>
          </p:nvPr>
        </p:nvSpPr>
        <p:spPr>
          <a:xfrm>
            <a:off x="7859281" y="3397062"/>
            <a:ext cx="997779" cy="588047"/>
          </a:xfrm>
        </p:spPr>
        <p:txBody>
          <a:bodyPr lIns="34290" rIns="0" bIns="0"/>
          <a:lstStyle>
            <a:lvl1pPr>
              <a:defRPr sz="800" spc="0">
                <a:latin typeface="+mn-lt"/>
              </a:defRPr>
            </a:lvl1pPr>
            <a:lvl2pPr marL="112707" indent="-112707">
              <a:defRPr sz="800" spc="0">
                <a:latin typeface="+mn-lt"/>
              </a:defRPr>
            </a:lvl2pPr>
            <a:lvl3pPr marL="228588" indent="-100007">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2" y="261731"/>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40778678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2" y="1052195"/>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8" y="4833896"/>
            <a:ext cx="5904706" cy="136525"/>
          </a:xfrm>
        </p:spPr>
        <p:txBody>
          <a:bodyPr lIns="0" rIns="0" bIns="0" anchor="ctr"/>
          <a:lstStyle>
            <a:lvl1pPr>
              <a:defRPr sz="800"/>
            </a:lvl1pPr>
          </a:lstStyle>
          <a:p>
            <a:r>
              <a:rPr lang="en-GB"/>
              <a:t>Optional footer</a:t>
            </a:r>
          </a:p>
        </p:txBody>
      </p:sp>
      <p:sp>
        <p:nvSpPr>
          <p:cNvPr id="5" name="Slide Number Placeholder 4"/>
          <p:cNvSpPr>
            <a:spLocks noGrp="1"/>
          </p:cNvSpPr>
          <p:nvPr>
            <p:ph type="sldNum" sz="quarter" idx="20"/>
          </p:nvPr>
        </p:nvSpPr>
        <p:spPr>
          <a:xfrm>
            <a:off x="8501454" y="4833896"/>
            <a:ext cx="355607" cy="136525"/>
          </a:xfrm>
        </p:spPr>
        <p:txBody>
          <a:bodyPr lIns="0" rIns="0" bIns="0" anchor="ctr"/>
          <a:lstStyle>
            <a:lvl1pPr>
              <a:defRPr sz="800"/>
            </a:lvl1pPr>
          </a:lstStyle>
          <a:p>
            <a:fld id="{3829C222-C3D2-46DB-9CB7-2FD3EFEC6C9E}" type="slidenum">
              <a:rPr lang="en-GB" smtClean="0"/>
              <a:t>‹#›</a:t>
            </a:fld>
            <a:endParaRPr lang="en-GB"/>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2" y="261731"/>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4741945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r>
              <a:rPr lang="en-GB"/>
              <a:t>Optional footer</a:t>
            </a:r>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3829C222-C3D2-46DB-9CB7-2FD3EFEC6C9E}" type="slidenum">
              <a:rPr lang="en-GB" smtClean="0"/>
              <a:t>‹#›</a:t>
            </a:fld>
            <a:endParaRPr lang="en-GB"/>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1" y="4090990"/>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2471083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3"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dirty="0"/>
              <a:t>Invesco department </a:t>
            </a:r>
          </a:p>
          <a:p>
            <a:pPr lvl="1"/>
            <a:r>
              <a:rPr lang="en-US" dirty="0"/>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2" y="4833896"/>
            <a:ext cx="5900763" cy="136525"/>
          </a:xfrm>
        </p:spPr>
        <p:txBody>
          <a:bodyPr lIns="0" rIns="0" bIns="0" anchor="ctr"/>
          <a:lstStyle>
            <a:lvl1pPr>
              <a:defRPr sz="750"/>
            </a:lvl1pPr>
          </a:lstStyle>
          <a:p>
            <a:r>
              <a:rPr lang="en-GB"/>
              <a:t>Optional footer</a:t>
            </a:r>
          </a:p>
        </p:txBody>
      </p:sp>
      <p:pic>
        <p:nvPicPr>
          <p:cNvPr id="4" name="ivz_logo">
            <a:extLst>
              <a:ext uri="{FF2B5EF4-FFF2-40B4-BE49-F238E27FC236}">
                <a16:creationId xmlns:a16="http://schemas.microsoft.com/office/drawing/2014/main" id="{E87BA4DC-6109-5916-B504-D6DA308880FD}"/>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3" y="286943"/>
            <a:ext cx="1190201" cy="208429"/>
          </a:xfrm>
          <a:prstGeom prst="rect">
            <a:avLst/>
          </a:prstGeom>
        </p:spPr>
      </p:pic>
    </p:spTree>
    <p:extLst>
      <p:ext uri="{BB962C8B-B14F-4D97-AF65-F5344CB8AC3E}">
        <p14:creationId xmlns:p14="http://schemas.microsoft.com/office/powerpoint/2010/main" val="345840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6" y="173974"/>
            <a:ext cx="8568929" cy="2424762"/>
          </a:xfrm>
        </p:spPr>
        <p:txBody>
          <a:bodyPr lIns="0" rIns="0" bIns="0"/>
          <a:lstStyle>
            <a:lvl1pPr>
              <a:defRPr sz="6675" b="1" spc="0">
                <a:solidFill>
                  <a:schemeClr val="tx1"/>
                </a:solidFill>
              </a:defRPr>
            </a:lvl1pPr>
          </a:lstStyle>
          <a:p>
            <a:r>
              <a:rPr lang="en-US" dirty="0"/>
              <a:t>Master title style</a:t>
            </a:r>
          </a:p>
        </p:txBody>
      </p:sp>
      <p:pic>
        <p:nvPicPr>
          <p:cNvPr id="5" name="ivz_logo">
            <a:extLst>
              <a:ext uri="{FF2B5EF4-FFF2-40B4-BE49-F238E27FC236}">
                <a16:creationId xmlns:a16="http://schemas.microsoft.com/office/drawing/2014/main" id="{3B403E4F-8C81-987F-4F51-94FD219FE250}"/>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4845252"/>
            <a:ext cx="640729" cy="112205"/>
          </a:xfrm>
          <a:prstGeom prst="rect">
            <a:avLst/>
          </a:prstGeom>
        </p:spPr>
      </p:pic>
    </p:spTree>
    <p:extLst>
      <p:ext uri="{BB962C8B-B14F-4D97-AF65-F5344CB8AC3E}">
        <p14:creationId xmlns:p14="http://schemas.microsoft.com/office/powerpoint/2010/main" val="3632805144"/>
      </p:ext>
    </p:extLst>
  </p:cSld>
  <p:clrMapOvr>
    <a:overrideClrMapping bg1="dk1" tx1="lt1" bg2="dk2" tx2="lt2" accent1="accent1" accent2="accent2" accent3="accent3" accent4="accent4" accent5="accent5" accent6="accent6" hlink="hlink" folHlink="folHlink"/>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E727FC14-4533-4764-A267-4146885A5049}"/>
              </a:ext>
            </a:extLst>
          </p:cNvPr>
          <p:cNvGrpSpPr>
            <a:grpSpLocks noChangeAspect="1"/>
          </p:cNvGrpSpPr>
          <p:nvPr/>
        </p:nvGrpSpPr>
        <p:grpSpPr bwMode="auto">
          <a:xfrm>
            <a:off x="288131" y="288131"/>
            <a:ext cx="640080" cy="640080"/>
            <a:chOff x="1680" y="0"/>
            <a:chExt cx="4320" cy="4320"/>
          </a:xfrm>
        </p:grpSpPr>
        <p:sp>
          <p:nvSpPr>
            <p:cNvPr id="12" name="Oval 5">
              <a:extLst>
                <a:ext uri="{FF2B5EF4-FFF2-40B4-BE49-F238E27FC236}">
                  <a16:creationId xmlns:a16="http://schemas.microsoft.com/office/drawing/2014/main" id="{AC6B816B-CEAB-43FF-B144-7F260D084628}"/>
                </a:ext>
              </a:extLst>
            </p:cNvPr>
            <p:cNvSpPr>
              <a:spLocks noChangeArrowheads="1"/>
            </p:cNvSpPr>
            <p:nvPr userDrawn="1"/>
          </p:nvSpPr>
          <p:spPr bwMode="auto">
            <a:xfrm>
              <a:off x="1680" y="0"/>
              <a:ext cx="4320" cy="4320"/>
            </a:xfrm>
            <a:prstGeom prst="ellipse">
              <a:avLst/>
            </a:prstGeom>
            <a:solidFill>
              <a:srgbClr val="FF4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sp>
          <p:nvSpPr>
            <p:cNvPr id="13" name="Freeform 6">
              <a:extLst>
                <a:ext uri="{FF2B5EF4-FFF2-40B4-BE49-F238E27FC236}">
                  <a16:creationId xmlns:a16="http://schemas.microsoft.com/office/drawing/2014/main" id="{E5A92843-7936-44DA-B506-AB7A18149BC7}"/>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8" y="4833896"/>
            <a:ext cx="5904706" cy="136525"/>
          </a:xfrm>
        </p:spPr>
        <p:txBody>
          <a:bodyPr lIns="0" rIns="0" bIns="0" anchor="ctr"/>
          <a:lstStyle>
            <a:lvl1pPr>
              <a:defRPr>
                <a:solidFill>
                  <a:schemeClr val="tx2"/>
                </a:solidFill>
              </a:defRPr>
            </a:lvl1pPr>
          </a:lstStyle>
          <a:p>
            <a:r>
              <a:rPr lang="en-GB"/>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4" y="4833896"/>
            <a:ext cx="355607" cy="136525"/>
          </a:xfrm>
        </p:spPr>
        <p:txBody>
          <a:bodyPr lIns="0" rIns="0" bIns="0" anchor="ctr"/>
          <a:lstStyle>
            <a:lvl1pPr>
              <a:defRPr>
                <a:solidFill>
                  <a:schemeClr val="tx2"/>
                </a:solidFill>
              </a:defRPr>
            </a:lvl1pPr>
          </a:lstStyle>
          <a:p>
            <a:fld id="{3829C222-C3D2-46DB-9CB7-2FD3EFEC6C9E}"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501"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0" indent="-152690">
              <a:lnSpc>
                <a:spcPct val="100000"/>
              </a:lnSpc>
              <a:spcBef>
                <a:spcPts val="1013"/>
              </a:spcBef>
              <a:defRPr sz="1400" b="0" spc="0">
                <a:solidFill>
                  <a:schemeClr val="tx2"/>
                </a:solidFill>
              </a:defRPr>
            </a:lvl3pPr>
            <a:lvl4pPr marL="304489" indent="-151799">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2" y="1062112"/>
            <a:ext cx="1474984" cy="648812"/>
          </a:xfrm>
        </p:spPr>
        <p:txBody>
          <a:bodyPr wrap="square" lIns="0" rIns="0" bIns="0" anchor="t" anchorCtr="0">
            <a:noAutofit/>
          </a:bodyPr>
          <a:lstStyle>
            <a:lvl1pPr eaLnBrk="0">
              <a:spcBef>
                <a:spcPts val="0"/>
              </a:spcBef>
              <a:defRPr sz="1000" b="1" spc="0" baseline="0">
                <a:solidFill>
                  <a:schemeClr val="tx2"/>
                </a:solidFill>
                <a:latin typeface="+mn-lt"/>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dirty="0"/>
              <a:t>Name Surname  </a:t>
            </a:r>
          </a:p>
          <a:p>
            <a:pPr lvl="1"/>
            <a:r>
              <a:rPr lang="en-GB" dirty="0"/>
              <a:t>Job title goes here </a:t>
            </a:r>
          </a:p>
        </p:txBody>
      </p:sp>
    </p:spTree>
    <p:extLst>
      <p:ext uri="{BB962C8B-B14F-4D97-AF65-F5344CB8AC3E}">
        <p14:creationId xmlns:p14="http://schemas.microsoft.com/office/powerpoint/2010/main" val="3298541741"/>
      </p:ext>
    </p:extLst>
  </p:cSld>
  <p:clrMapOvr>
    <a:overrideClrMapping bg1="lt1" tx1="dk1" bg2="lt2" tx2="dk2" accent1="accent1" accent2="accent2" accent3="accent3" accent4="accent4" accent5="accent5" accent6="accent6" hlink="hlink" folHlink="folHlink"/>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32"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endParaRPr lang="en-US" dirty="0"/>
          </a:p>
        </p:txBody>
      </p:sp>
      <p:sp>
        <p:nvSpPr>
          <p:cNvPr id="4" name="Footer Placeholder 3"/>
          <p:cNvSpPr>
            <a:spLocks noGrp="1"/>
          </p:cNvSpPr>
          <p:nvPr>
            <p:ph type="ftr" sz="quarter" idx="19"/>
          </p:nvPr>
        </p:nvSpPr>
        <p:spPr>
          <a:xfrm>
            <a:off x="1763118" y="4833896"/>
            <a:ext cx="5904706" cy="136525"/>
          </a:xfrm>
        </p:spPr>
        <p:txBody>
          <a:bodyPr lIns="0" rIns="0" bIns="0" anchor="ctr"/>
          <a:lstStyle/>
          <a:p>
            <a:r>
              <a:rPr lang="en-GB"/>
              <a:t>Optional footer</a:t>
            </a:r>
          </a:p>
        </p:txBody>
      </p:sp>
      <p:sp>
        <p:nvSpPr>
          <p:cNvPr id="5" name="Slide Number Placeholder 4"/>
          <p:cNvSpPr>
            <a:spLocks noGrp="1"/>
          </p:cNvSpPr>
          <p:nvPr>
            <p:ph type="sldNum" sz="quarter" idx="20"/>
          </p:nvPr>
        </p:nvSpPr>
        <p:spPr>
          <a:xfrm>
            <a:off x="8501454" y="4833896"/>
            <a:ext cx="355607" cy="136525"/>
          </a:xfrm>
        </p:spPr>
        <p:txBody>
          <a:bodyPr lIns="0" rIns="0" bIns="0" anchor="ctr"/>
          <a:lstStyle/>
          <a:p>
            <a:fld id="{3829C222-C3D2-46DB-9CB7-2FD3EFEC6C9E}" type="slidenum">
              <a:rPr lang="en-GB" smtClean="0"/>
              <a:t>‹#›</a:t>
            </a:fld>
            <a:endParaRPr lang="en-GB"/>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59657533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8" y="4833896"/>
            <a:ext cx="5904706" cy="136525"/>
          </a:xfrm>
        </p:spPr>
        <p:txBody>
          <a:bodyPr lIns="0" rIns="0" bIns="0" anchor="ctr"/>
          <a:lstStyle/>
          <a:p>
            <a:r>
              <a:rPr lang="en-GB"/>
              <a:t>Optional footer</a:t>
            </a:r>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4" y="4833896"/>
            <a:ext cx="355607" cy="136525"/>
          </a:xfrm>
        </p:spPr>
        <p:txBody>
          <a:bodyPr lIns="0" rIns="0" bIns="0" anchor="ctr"/>
          <a:lstStyle/>
          <a:p>
            <a:fld id="{3829C222-C3D2-46DB-9CB7-2FD3EFEC6C9E}" type="slidenum">
              <a:rPr lang="en-GB" smtClean="0"/>
              <a:t>‹#›</a:t>
            </a:fld>
            <a:endParaRPr lang="en-GB"/>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6"/>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4" indent="0" algn="ctr">
              <a:buNone/>
              <a:defRPr sz="900"/>
            </a:lvl7pPr>
            <a:lvl8pPr marL="1800135" indent="0" algn="ctr">
              <a:buNone/>
              <a:defRPr sz="900"/>
            </a:lvl8pPr>
            <a:lvl9pPr marL="2057297" indent="0" algn="ctr">
              <a:buNone/>
              <a:defRPr sz="9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31"/>
            <a:ext cx="4283100" cy="571499"/>
          </a:xfrm>
        </p:spPr>
        <p:txBody>
          <a:bodyPr lIns="0" rIns="0" bIns="0"/>
          <a:lstStyle/>
          <a:p>
            <a:r>
              <a:rPr lang="en-US"/>
              <a:t>Click to edit Master title style</a:t>
            </a:r>
            <a:endParaRPr lang="en-US" dirty="0"/>
          </a:p>
        </p:txBody>
      </p:sp>
      <p:pic>
        <p:nvPicPr>
          <p:cNvPr id="3" name="ivz_logo">
            <a:extLst>
              <a:ext uri="{FF2B5EF4-FFF2-40B4-BE49-F238E27FC236}">
                <a16:creationId xmlns:a16="http://schemas.microsoft.com/office/drawing/2014/main" id="{07D7B2F6-3488-34B8-7EB6-E28D52C959CF}"/>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4845252"/>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2"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48366086"/>
      </p:ext>
    </p:extLst>
  </p:cSld>
  <p:clrMapOvr>
    <a:overrideClrMapping bg1="dk1" tx1="lt1" bg2="dk2" tx2="lt2" accent1="accent1" accent2="accent2" accent3="accent3" accent4="accent4" accent5="accent5" accent6="accent6" hlink="hlink" folHlink="folHlink"/>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5"/>
            <a:ext cx="9144000" cy="4090988"/>
          </a:xfrm>
          <a:noFill/>
        </p:spPr>
        <p:txBody>
          <a:bodyPr/>
          <a:lstStyle/>
          <a:p>
            <a:r>
              <a:rPr lang="en-US"/>
              <a:t>Click icon to add picture</a:t>
            </a:r>
            <a:endParaRPr lang="en-US" dirty="0"/>
          </a:p>
        </p:txBody>
      </p:sp>
      <p:sp>
        <p:nvSpPr>
          <p:cNvPr id="4" name="Footer Placeholder 3"/>
          <p:cNvSpPr>
            <a:spLocks noGrp="1"/>
          </p:cNvSpPr>
          <p:nvPr>
            <p:ph type="ftr" sz="quarter" idx="19"/>
          </p:nvPr>
        </p:nvSpPr>
        <p:spPr>
          <a:xfrm>
            <a:off x="1763118" y="4833896"/>
            <a:ext cx="5904706" cy="136525"/>
          </a:xfrm>
        </p:spPr>
        <p:txBody>
          <a:bodyPr lIns="0" rIns="0" bIns="0" anchor="ctr"/>
          <a:lstStyle>
            <a:lvl1pPr>
              <a:defRPr>
                <a:solidFill>
                  <a:schemeClr val="bg1"/>
                </a:solidFill>
              </a:defRPr>
            </a:lvl1pPr>
          </a:lstStyle>
          <a:p>
            <a:r>
              <a:rPr lang="en-GB"/>
              <a:t>Optional footer</a:t>
            </a:r>
          </a:p>
        </p:txBody>
      </p:sp>
      <p:sp>
        <p:nvSpPr>
          <p:cNvPr id="5" name="Slide Number Placeholder 4"/>
          <p:cNvSpPr>
            <a:spLocks noGrp="1"/>
          </p:cNvSpPr>
          <p:nvPr>
            <p:ph type="sldNum" sz="quarter" idx="20"/>
          </p:nvPr>
        </p:nvSpPr>
        <p:spPr>
          <a:xfrm>
            <a:off x="8501454" y="4833896"/>
            <a:ext cx="355607" cy="136525"/>
          </a:xfrm>
        </p:spPr>
        <p:txBody>
          <a:bodyPr lIns="0" rIns="0" bIns="0" anchor="ctr"/>
          <a:lstStyle>
            <a:lvl1pPr>
              <a:defRPr>
                <a:solidFill>
                  <a:schemeClr val="bg1"/>
                </a:solidFill>
              </a:defRPr>
            </a:lvl1pPr>
          </a:lstStyle>
          <a:p>
            <a:fld id="{3829C222-C3D2-46DB-9CB7-2FD3EFEC6C9E}" type="slidenum">
              <a:rPr lang="en-GB" smtClean="0"/>
              <a:t>‹#›</a:t>
            </a:fld>
            <a:endParaRPr lang="en-GB"/>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2"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mn-lt"/>
              </a:defRPr>
            </a:lvl1pPr>
            <a:lvl2pPr>
              <a:defRPr sz="1200" spc="0">
                <a:solidFill>
                  <a:schemeClr val="tx2"/>
                </a:solidFill>
              </a:defRPr>
            </a:lvl2pPr>
            <a:lvl3pPr>
              <a:defRPr sz="1000" spc="0">
                <a:solidFill>
                  <a:schemeClr val="tx2"/>
                </a:solidFill>
              </a:defRPr>
            </a:lvl3pPr>
            <a:lvl4pPr>
              <a:defRPr sz="1000" spc="0">
                <a:solidFill>
                  <a:schemeClr val="tx2"/>
                </a:solidFill>
              </a:defRPr>
            </a:lvl4pPr>
            <a:lvl5pPr>
              <a:defRPr sz="1000" spc="0">
                <a:solidFill>
                  <a:schemeClr val="tx2"/>
                </a:solidFill>
              </a:defRPr>
            </a:lvl5pPr>
          </a:lstStyle>
          <a:p>
            <a:pPr lvl="0"/>
            <a:r>
              <a:rPr lang="en-US" dirty="0" err="1"/>
              <a:t>Bigtext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dirty="0"/>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38195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endParaRPr lang="en-US" dirty="0"/>
          </a:p>
        </p:txBody>
      </p:sp>
    </p:spTree>
    <p:extLst>
      <p:ext uri="{BB962C8B-B14F-4D97-AF65-F5344CB8AC3E}">
        <p14:creationId xmlns:p14="http://schemas.microsoft.com/office/powerpoint/2010/main" val="38275266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5"/>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8" y="4833896"/>
            <a:ext cx="5904706" cy="136525"/>
          </a:xfrm>
        </p:spPr>
        <p:txBody>
          <a:bodyPr lIns="0" rIns="0" bIns="0" anchor="ctr"/>
          <a:lstStyle>
            <a:lvl1pPr>
              <a:defRPr>
                <a:solidFill>
                  <a:schemeClr val="tx2"/>
                </a:solidFill>
              </a:defRPr>
            </a:lvl1pPr>
          </a:lstStyle>
          <a:p>
            <a:r>
              <a:rPr lang="en-GB"/>
              <a:t>Optional footer</a:t>
            </a:r>
          </a:p>
        </p:txBody>
      </p:sp>
      <p:sp>
        <p:nvSpPr>
          <p:cNvPr id="5" name="Slide Number Placeholder 4"/>
          <p:cNvSpPr>
            <a:spLocks noGrp="1"/>
          </p:cNvSpPr>
          <p:nvPr>
            <p:ph type="sldNum" sz="quarter" idx="20"/>
          </p:nvPr>
        </p:nvSpPr>
        <p:spPr>
          <a:xfrm>
            <a:off x="8501454" y="4833896"/>
            <a:ext cx="355607" cy="136525"/>
          </a:xfrm>
        </p:spPr>
        <p:txBody>
          <a:bodyPr lIns="0" rIns="0" bIns="0" anchor="ctr"/>
          <a:lstStyle>
            <a:lvl1pPr>
              <a:defRPr>
                <a:solidFill>
                  <a:schemeClr val="tx2"/>
                </a:solidFill>
              </a:defRPr>
            </a:lvl1pPr>
          </a:lstStyle>
          <a:p>
            <a:fld id="{3829C222-C3D2-46DB-9CB7-2FD3EFEC6C9E}" type="slidenum">
              <a:rPr lang="en-GB" smtClean="0"/>
              <a:t>‹#›</a:t>
            </a:fld>
            <a:endParaRPr lang="en-GB"/>
          </a:p>
        </p:txBody>
      </p:sp>
      <p:pic>
        <p:nvPicPr>
          <p:cNvPr id="6" name="ivz_logo">
            <a:extLst>
              <a:ext uri="{FF2B5EF4-FFF2-40B4-BE49-F238E27FC236}">
                <a16:creationId xmlns:a16="http://schemas.microsoft.com/office/drawing/2014/main" id="{0AF7871E-C55D-8253-0574-B9EDB6995B8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8"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848008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endParaRPr lang="en-US"/>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288900"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dirty="0"/>
              <a:t>Presenter name </a:t>
            </a:r>
          </a:p>
          <a:p>
            <a:pPr lvl="1"/>
            <a:r>
              <a:rPr lang="en-US" dirty="0"/>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4710883"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800" spc="0"/>
            </a:lvl3pPr>
            <a:lvl4pPr>
              <a:spcBef>
                <a:spcPts val="0"/>
              </a:spcBef>
              <a:defRPr sz="800" spc="0"/>
            </a:lvl4pPr>
            <a:lvl5pPr>
              <a:spcBef>
                <a:spcPts val="0"/>
              </a:spcBef>
              <a:defRPr sz="8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vz_logo">
            <a:extLst>
              <a:ext uri="{FF2B5EF4-FFF2-40B4-BE49-F238E27FC236}">
                <a16:creationId xmlns:a16="http://schemas.microsoft.com/office/drawing/2014/main" id="{4D9F5B72-63E4-2FF4-60B3-070DB6C558D6}"/>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26709245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D2702E74-BAFA-4B32-8265-702BA8BD969E}"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9088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endParaRPr lang="en-GB" dirty="0"/>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endParaRPr lang="en-US" dirty="0"/>
          </a:p>
        </p:txBody>
      </p:sp>
    </p:spTree>
    <p:extLst>
      <p:ext uri="{BB962C8B-B14F-4D97-AF65-F5344CB8AC3E}">
        <p14:creationId xmlns:p14="http://schemas.microsoft.com/office/powerpoint/2010/main" val="234685359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Divider">
    <p:bg>
      <p:bgPr>
        <a:solidFill>
          <a:srgbClr val="5FF0FF">
            <a:alpha val="30000"/>
          </a:srgbClr>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D2702E74-BAFA-4B32-8265-702BA8BD969E}" type="slidenum">
              <a:rPr lang="en-US" smtClean="0"/>
              <a:t>‹#›</a:t>
            </a:fld>
            <a:endParaRPr lang="en-US"/>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124429917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endParaRPr lang="en-US"/>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6923831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84719671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79145898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82338707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endParaRPr lang="en-US"/>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Tree>
    <p:extLst>
      <p:ext uri="{BB962C8B-B14F-4D97-AF65-F5344CB8AC3E}">
        <p14:creationId xmlns:p14="http://schemas.microsoft.com/office/powerpoint/2010/main" val="1610278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
    <p:bg>
      <p:bgPr>
        <a:solidFill>
          <a:srgbClr val="E7FCFF"/>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6B8AAA75-8A14-4318-A123-C4AFAEECBBFF}" type="slidenum">
              <a:rPr lang="en-GB" smtClean="0"/>
              <a:t>‹#›</a:t>
            </a:fld>
            <a:endParaRPr lang="en-GB"/>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159756575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dirty="0"/>
              <a:t>Click box to paste in table from Excel</a:t>
            </a:r>
            <a:endParaRPr lang="en-GB" dirty="0"/>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D2702E74-BAFA-4B32-8265-702BA8BD969E}" type="slidenum">
              <a:rPr lang="en-US" smtClean="0"/>
              <a:t>‹#›</a:t>
            </a:fld>
            <a:endParaRPr lang="en-US"/>
          </a:p>
        </p:txBody>
      </p:sp>
    </p:spTree>
    <p:extLst>
      <p:ext uri="{BB962C8B-B14F-4D97-AF65-F5344CB8AC3E}">
        <p14:creationId xmlns:p14="http://schemas.microsoft.com/office/powerpoint/2010/main" val="223968554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84062595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69997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41022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000" spc="0"/>
            </a:lvl3pPr>
            <a:lvl4pPr>
              <a:defRPr sz="1000" spc="0"/>
            </a:lvl4pPr>
            <a:lvl5pPr>
              <a:defRPr sz="10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141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97353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29472"/>
      </p:ext>
    </p:extLst>
  </p:cSld>
  <p:clrMapOvr>
    <a:masterClrMapping/>
  </p:clrMapOvr>
  <p:extLst>
    <p:ext uri="{DCECCB84-F9BA-43D5-87BE-67443E8EF086}">
      <p15:sldGuideLst xmlns:p15="http://schemas.microsoft.com/office/powerpoint/2012/main"/>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endParaRPr lang="en-US"/>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0698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endParaRPr lang="en-US"/>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205027"/>
      </p:ext>
    </p:extLst>
  </p:cSld>
  <p:clrMapOvr>
    <a:masterClrMapping/>
  </p:clrMapOvr>
  <p:extLst>
    <p:ext uri="{DCECCB84-F9BA-43D5-87BE-67443E8EF086}">
      <p15:sldGuideLst xmlns:p15="http://schemas.microsoft.com/office/powerpoint/2012/main"/>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800" spc="0"/>
            </a:lvl3pPr>
            <a:lvl4pPr marL="342900" indent="-114300">
              <a:spcBef>
                <a:spcPts val="225"/>
              </a:spcBef>
              <a:defRPr sz="800" spc="0"/>
            </a:lvl4pPr>
            <a:lvl5pPr marL="458788" indent="-115888">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59630851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endParaRPr lang="en-GB"/>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97752272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8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endParaRPr lang="en-US" dirty="0"/>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573552"/>
      </p:ext>
    </p:extLst>
  </p:cSld>
  <p:clrMapOvr>
    <a:masterClrMapping/>
  </p:clrMapOvr>
  <p:extLst>
    <p:ext uri="{DCECCB84-F9BA-43D5-87BE-67443E8EF086}">
      <p15:sldGuideLst xmlns:p15="http://schemas.microsoft.com/office/powerpoint/2012/main"/>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663850" cy="2148086"/>
          </a:xfrm>
        </p:spPr>
        <p:txBody>
          <a:bodyPr lIns="0" rIns="0" bIns="0"/>
          <a:lstStyle>
            <a:lvl1pPr>
              <a:defRPr sz="1200" spc="0"/>
            </a:lvl1pPr>
            <a:lvl2pPr>
              <a:defRPr sz="1200" spc="0"/>
            </a:lvl2pPr>
            <a:lvl3pPr>
              <a:defRPr sz="1000" spc="0"/>
            </a:lvl3pPr>
            <a:lvl4pPr>
              <a:defRPr sz="1000" spc="0"/>
            </a:lvl4pPr>
            <a:lvl5pPr>
              <a:defRPr sz="10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1838327108"/>
      </p:ext>
    </p:extLst>
  </p:cSld>
  <p:clrMapOvr>
    <a:masterClrMapping/>
  </p:clrMapOvr>
  <p:extLst>
    <p:ext uri="{DCECCB84-F9BA-43D5-87BE-67443E8EF086}">
      <p15:sldGuideLst xmlns:p15="http://schemas.microsoft.com/office/powerpoint/2012/main"/>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41" name="Picture Placeholder 1"/>
          <p:cNvSpPr>
            <a:spLocks noGrp="1"/>
          </p:cNvSpPr>
          <p:nvPr>
            <p:ph type="pic" sz="quarter" idx="44"/>
          </p:nvPr>
        </p:nvSpPr>
        <p:spPr>
          <a:xfrm>
            <a:off x="286943"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0" y="1053000"/>
            <a:ext cx="636633" cy="636644"/>
          </a:xfrm>
          <a:prstGeom prst="ellipse">
            <a:avLst/>
          </a:prstGeom>
        </p:spPr>
        <p:txBody>
          <a:bodyPr lIns="0" rIns="0" bIns="0"/>
          <a:lstStyle>
            <a:lvl1pPr>
              <a:defRPr sz="800" b="0" spc="0">
                <a:latin typeface="+mn-lt"/>
              </a:defRPr>
            </a:lvl1pPr>
          </a:lstStyle>
          <a:p>
            <a:r>
              <a:rPr lang="en-US"/>
              <a:t>Click icon to add picture</a:t>
            </a:r>
            <a:endParaRPr lang="en-GB" dirty="0"/>
          </a:p>
        </p:txBody>
      </p:sp>
      <p:sp>
        <p:nvSpPr>
          <p:cNvPr id="42" name="Text Placeholder 1"/>
          <p:cNvSpPr>
            <a:spLocks noGrp="1"/>
          </p:cNvSpPr>
          <p:nvPr>
            <p:ph type="body" sz="quarter" idx="45"/>
          </p:nvPr>
        </p:nvSpPr>
        <p:spPr>
          <a:xfrm>
            <a:off x="2889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850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0060" y="1784152"/>
            <a:ext cx="2663850" cy="2148086"/>
          </a:xfrm>
        </p:spPr>
        <p:txBody>
          <a:bodyPr lIns="0" rIns="0" bIns="0"/>
          <a:lstStyle>
            <a:lvl1pPr marL="0" indent="0">
              <a:spcBef>
                <a:spcPts val="600"/>
              </a:spcBef>
              <a:defRPr sz="1200" b="0" spc="0"/>
            </a:lvl1pPr>
            <a:lvl2pPr marL="177800" indent="-177800">
              <a:spcBef>
                <a:spcPts val="600"/>
              </a:spcBef>
              <a:buFont typeface="Arial" panose="020B0604020202020204" pitchFamily="34" charset="0"/>
              <a:buChar char="•"/>
              <a:defRPr lang="en-US" sz="1200" kern="1200" spc="0" baseline="0" dirty="0">
                <a:solidFill>
                  <a:schemeClr val="tx1"/>
                </a:solidFill>
                <a:latin typeface="+mn-lt"/>
                <a:ea typeface="+mn-ea"/>
                <a:cs typeface="+mn-cs"/>
              </a:defRPr>
            </a:lvl2pPr>
            <a:lvl3pPr marL="355600" indent="-152400">
              <a:spcBef>
                <a:spcPts val="600"/>
              </a:spcBef>
              <a:buFont typeface="Arial" panose="020B0604020202020204" pitchFamily="34" charset="0"/>
              <a:buChar char="◦"/>
              <a:defRPr lang="en-US" sz="1000" kern="1200" spc="0" baseline="0" dirty="0">
                <a:solidFill>
                  <a:schemeClr val="tx1"/>
                </a:solidFill>
                <a:latin typeface="+mn-lt"/>
                <a:ea typeface="+mn-ea"/>
                <a:cs typeface="+mn-cs"/>
              </a:defRPr>
            </a:lvl3pPr>
            <a:lvl4pPr marL="508000" indent="-152400">
              <a:spcBef>
                <a:spcPts val="600"/>
              </a:spcBef>
              <a:defRPr lang="en-US" sz="1000" kern="1200" spc="0" baseline="0" dirty="0">
                <a:solidFill>
                  <a:schemeClr val="tx1"/>
                </a:solidFill>
                <a:latin typeface="+mn-lt"/>
                <a:ea typeface="+mn-ea"/>
                <a:cs typeface="+mn-cs"/>
              </a:defRPr>
            </a:lvl4pPr>
            <a:lvl5pPr marL="660400" indent="-152400">
              <a:spcBef>
                <a:spcPts val="600"/>
              </a:spcBef>
              <a:defRPr lang="en-GB" sz="10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3134550710"/>
      </p:ext>
    </p:extLst>
  </p:cSld>
  <p:clrMapOvr>
    <a:masterClrMapping/>
  </p:clrMapOvr>
  <p:extLst>
    <p:ext uri="{DCECCB84-F9BA-43D5-87BE-67443E8EF086}">
      <p15:sldGuideLst xmlns:p15="http://schemas.microsoft.com/office/powerpoint/2012/main"/>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dirty="0"/>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66896788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53441066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endParaRPr lang="en-US"/>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D2702E74-BAFA-4B32-8265-702BA8BD969E}" type="slidenum">
              <a:rPr lang="en-US" smtClean="0"/>
              <a:t>‹#›</a:t>
            </a:fld>
            <a:endParaRPr lang="en-US"/>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Tree>
    <p:extLst>
      <p:ext uri="{BB962C8B-B14F-4D97-AF65-F5344CB8AC3E}">
        <p14:creationId xmlns:p14="http://schemas.microsoft.com/office/powerpoint/2010/main" val="338695715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dirty="0"/>
              <a:t>Invesco department </a:t>
            </a:r>
          </a:p>
          <a:p>
            <a:pPr lvl="1"/>
            <a:r>
              <a:rPr lang="en-US" dirty="0"/>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endParaRPr lang="en-US"/>
          </a:p>
        </p:txBody>
      </p:sp>
      <p:pic>
        <p:nvPicPr>
          <p:cNvPr id="4" name="ivz_logo">
            <a:extLst>
              <a:ext uri="{FF2B5EF4-FFF2-40B4-BE49-F238E27FC236}">
                <a16:creationId xmlns:a16="http://schemas.microsoft.com/office/drawing/2014/main" id="{428031F2-6006-B110-776D-35AC20C538EC}"/>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1499777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dirty="0"/>
              <a:t>Master title style</a:t>
            </a:r>
          </a:p>
        </p:txBody>
      </p:sp>
      <p:pic>
        <p:nvPicPr>
          <p:cNvPr id="5" name="ivz_logo">
            <a:extLst>
              <a:ext uri="{FF2B5EF4-FFF2-40B4-BE49-F238E27FC236}">
                <a16:creationId xmlns:a16="http://schemas.microsoft.com/office/drawing/2014/main" id="{9DEBFE29-F787-76CD-2503-C4EADA239BF1}"/>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455090258"/>
      </p:ext>
    </p:extLst>
  </p:cSld>
  <p:clrMapOvr>
    <a:overrideClrMapping bg1="dk1" tx1="lt1" bg2="dk2" tx2="lt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a:solidFill>
                  <a:schemeClr val="tx2"/>
                </a:solidFill>
              </a:defRPr>
            </a:lvl1pPr>
          </a:lstStyle>
          <a:p>
            <a:endParaRPr lang="en-US"/>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a:solidFill>
                  <a:schemeClr val="tx2"/>
                </a:solidFill>
              </a:defRPr>
            </a:lvl1pPr>
          </a:lstStyle>
          <a:p>
            <a:fld id="{D2702E74-BAFA-4B32-8265-702BA8BD969E}" type="slidenum">
              <a:rPr lang="en-US" smtClean="0"/>
              <a:t>‹#›</a:t>
            </a:fld>
            <a:endParaRPr lang="en-US"/>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1" spc="0" baseline="0">
                <a:solidFill>
                  <a:schemeClr val="tx2"/>
                </a:solidFill>
                <a:latin typeface="+mn-lt"/>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dirty="0"/>
              <a:t>Name Surname  </a:t>
            </a:r>
          </a:p>
          <a:p>
            <a:pPr lvl="1"/>
            <a:r>
              <a:rPr lang="en-GB" dirty="0"/>
              <a:t>Job title goes here </a:t>
            </a:r>
          </a:p>
        </p:txBody>
      </p:sp>
      <p:grpSp>
        <p:nvGrpSpPr>
          <p:cNvPr id="3" name="Group 4">
            <a:extLst>
              <a:ext uri="{FF2B5EF4-FFF2-40B4-BE49-F238E27FC236}">
                <a16:creationId xmlns:a16="http://schemas.microsoft.com/office/drawing/2014/main" id="{F1CBCB38-48AC-FB0F-429D-5962CE73A428}"/>
              </a:ext>
            </a:extLst>
          </p:cNvPr>
          <p:cNvGrpSpPr>
            <a:grpSpLocks noChangeAspect="1"/>
          </p:cNvGrpSpPr>
          <p:nvPr/>
        </p:nvGrpSpPr>
        <p:grpSpPr bwMode="auto">
          <a:xfrm>
            <a:off x="288131" y="288131"/>
            <a:ext cx="640080" cy="640080"/>
            <a:chOff x="1680" y="0"/>
            <a:chExt cx="4320" cy="4320"/>
          </a:xfrm>
        </p:grpSpPr>
        <p:sp>
          <p:nvSpPr>
            <p:cNvPr id="5" name="Oval 5">
              <a:extLst>
                <a:ext uri="{FF2B5EF4-FFF2-40B4-BE49-F238E27FC236}">
                  <a16:creationId xmlns:a16="http://schemas.microsoft.com/office/drawing/2014/main" id="{03EA3AF0-6284-1533-9221-C3EF43847900}"/>
                </a:ext>
              </a:extLst>
            </p:cNvPr>
            <p:cNvSpPr>
              <a:spLocks noChangeArrowheads="1"/>
            </p:cNvSpPr>
            <p:nvPr userDrawn="1"/>
          </p:nvSpPr>
          <p:spPr bwMode="auto">
            <a:xfrm>
              <a:off x="1680" y="0"/>
              <a:ext cx="4320" cy="4320"/>
            </a:xfrm>
            <a:prstGeom prst="ellipse">
              <a:avLst/>
            </a:prstGeom>
            <a:solidFill>
              <a:srgbClr val="000A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dirty="0"/>
            </a:p>
          </p:txBody>
        </p:sp>
        <p:sp>
          <p:nvSpPr>
            <p:cNvPr id="6" name="Freeform 6">
              <a:extLst>
                <a:ext uri="{FF2B5EF4-FFF2-40B4-BE49-F238E27FC236}">
                  <a16:creationId xmlns:a16="http://schemas.microsoft.com/office/drawing/2014/main" id="{29D143FA-AD34-AD87-36CF-6F920F4CCAE4}"/>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Tree>
    <p:extLst>
      <p:ext uri="{BB962C8B-B14F-4D97-AF65-F5344CB8AC3E}">
        <p14:creationId xmlns:p14="http://schemas.microsoft.com/office/powerpoint/2010/main" val="3068800791"/>
      </p:ext>
    </p:extLst>
  </p:cSld>
  <p:clrMapOvr>
    <a:overrideClrMapping bg1="lt1" tx1="dk1" bg2="lt2" tx2="dk2" accent1="accent1" accent2="accent2" accent3="accent3" accent4="accent4" accent5="accent5" accent6="accent6" hlink="hlink" folHlink="folHlink"/>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D2702E74-BAFA-4B32-8265-702BA8BD969E}" type="slidenum">
              <a:rPr lang="en-US" smtClean="0"/>
              <a:t>‹#›</a:t>
            </a:fld>
            <a:endParaRPr lang="en-US"/>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334786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p:bg>
      <p:bgPr>
        <a:solidFill>
          <a:srgbClr val="5FF0FF">
            <a:alpha val="30000"/>
          </a:srgbClr>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r>
              <a:rPr lang="en-US"/>
              <a:t>Optional footer</a:t>
            </a:r>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526B5688-D42A-45FB-B3CA-010D9157EB38}" type="slidenum">
              <a:rPr lang="en-US" smtClean="0"/>
              <a:t>‹#›</a:t>
            </a:fld>
            <a:endParaRPr lang="en-US"/>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3397433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5208848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6" y="4833894"/>
            <a:ext cx="5904706" cy="136525"/>
          </a:xfrm>
        </p:spPr>
        <p:txBody>
          <a:bodyPr lIns="0" rIns="0" bIns="0" anchor="ctr"/>
          <a:lstStyle/>
          <a:p>
            <a:endParaRPr lang="en-US"/>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33894"/>
            <a:ext cx="355607" cy="136525"/>
          </a:xfrm>
        </p:spPr>
        <p:txBody>
          <a:bodyPr lIns="0" rIns="0" bIns="0" anchor="ctr"/>
          <a:lstStyle/>
          <a:p>
            <a:fld id="{D2702E74-BAFA-4B32-8265-702BA8BD969E}" type="slidenum">
              <a:rPr lang="en-US" smtClean="0"/>
              <a:t>‹#›</a:t>
            </a:fld>
            <a:endParaRPr lang="en-US"/>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endParaRPr lang="en-US" dirty="0"/>
          </a:p>
        </p:txBody>
      </p:sp>
      <p:pic>
        <p:nvPicPr>
          <p:cNvPr id="3" name="ivz_logo">
            <a:extLst>
              <a:ext uri="{FF2B5EF4-FFF2-40B4-BE49-F238E27FC236}">
                <a16:creationId xmlns:a16="http://schemas.microsoft.com/office/drawing/2014/main" id="{06498444-482A-AF36-CA5A-B8BA59F45913}"/>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92931350"/>
      </p:ext>
    </p:extLst>
  </p:cSld>
  <p:clrMapOvr>
    <a:overrideClrMapping bg1="dk1" tx1="lt1" bg2="dk2" tx2="lt2" accent1="accent1" accent2="accent2" accent3="accent3" accent4="accent4" accent5="accent5" accent6="accent6" hlink="hlink" folHlink="folHlink"/>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endParaRPr lang="en-US"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bg1"/>
                </a:solidFill>
              </a:defRPr>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bg1"/>
                </a:solidFill>
              </a:defRPr>
            </a:lvl1pPr>
          </a:lstStyle>
          <a:p>
            <a:fld id="{D2702E74-BAFA-4B32-8265-702BA8BD969E}" type="slidenum">
              <a:rPr lang="en-US" smtClean="0"/>
              <a:t>‹#›</a:t>
            </a:fld>
            <a:endParaRPr lang="en-US"/>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mn-lt"/>
              </a:defRPr>
            </a:lvl1pPr>
            <a:lvl2pPr>
              <a:defRPr sz="1200" spc="0">
                <a:solidFill>
                  <a:schemeClr val="tx2"/>
                </a:solidFill>
              </a:defRPr>
            </a:lvl2pPr>
            <a:lvl3pPr>
              <a:defRPr sz="1000" spc="0">
                <a:solidFill>
                  <a:schemeClr val="tx2"/>
                </a:solidFill>
              </a:defRPr>
            </a:lvl3pPr>
            <a:lvl4pPr>
              <a:defRPr sz="1000" spc="0">
                <a:solidFill>
                  <a:schemeClr val="tx2"/>
                </a:solidFill>
              </a:defRPr>
            </a:lvl4pPr>
            <a:lvl5pPr>
              <a:defRPr sz="1000" spc="0">
                <a:solidFill>
                  <a:schemeClr val="tx2"/>
                </a:solidFill>
              </a:defRPr>
            </a:lvl5pPr>
          </a:lstStyle>
          <a:p>
            <a:pPr lvl="0"/>
            <a:r>
              <a:rPr lang="en-US" dirty="0" err="1"/>
              <a:t>Bigtext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dirty="0"/>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142827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a:solidFill>
                  <a:schemeClr val="tx2"/>
                </a:solidFill>
              </a:defRPr>
            </a:lvl1pPr>
          </a:lstStyle>
          <a:p>
            <a:endParaRPr lang="en-US"/>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a:solidFill>
                  <a:schemeClr val="tx2"/>
                </a:solidFill>
              </a:defRPr>
            </a:lvl1pPr>
          </a:lstStyle>
          <a:p>
            <a:fld id="{D2702E74-BAFA-4B32-8265-702BA8BD969E}" type="slidenum">
              <a:rPr lang="en-US" smtClean="0"/>
              <a:t>‹#›</a:t>
            </a:fld>
            <a:endParaRPr lang="en-US"/>
          </a:p>
        </p:txBody>
      </p:sp>
      <p:pic>
        <p:nvPicPr>
          <p:cNvPr id="6" name="ivz_logo">
            <a:extLst>
              <a:ext uri="{FF2B5EF4-FFF2-40B4-BE49-F238E27FC236}">
                <a16:creationId xmlns:a16="http://schemas.microsoft.com/office/drawing/2014/main" id="{0DC46745-1C2F-601C-4CB0-4DD88B14C86C}"/>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783358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1/4 Content+ 3/4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1920240"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2500471" y="1052513"/>
            <a:ext cx="6355398"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1612436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Chart x 4 - top and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10" name="Content Placeholder 1"/>
          <p:cNvSpPr>
            <a:spLocks noGrp="1"/>
          </p:cNvSpPr>
          <p:nvPr>
            <p:ph idx="13"/>
          </p:nvPr>
        </p:nvSpPr>
        <p:spPr>
          <a:xfrm>
            <a:off x="291306" y="1058400"/>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36" name="Content Placeholder 2"/>
          <p:cNvSpPr>
            <a:spLocks noGrp="1"/>
          </p:cNvSpPr>
          <p:nvPr>
            <p:ph idx="18"/>
          </p:nvPr>
        </p:nvSpPr>
        <p:spPr>
          <a:xfrm>
            <a:off x="4719465" y="1058400"/>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40" name="Content Placeholder 3"/>
          <p:cNvSpPr>
            <a:spLocks noGrp="1"/>
          </p:cNvSpPr>
          <p:nvPr>
            <p:ph idx="20"/>
          </p:nvPr>
        </p:nvSpPr>
        <p:spPr>
          <a:xfrm>
            <a:off x="291306" y="2574766"/>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18" name="Content Placeholder 4"/>
          <p:cNvSpPr>
            <a:spLocks noGrp="1"/>
          </p:cNvSpPr>
          <p:nvPr>
            <p:ph idx="31"/>
          </p:nvPr>
        </p:nvSpPr>
        <p:spPr>
          <a:xfrm>
            <a:off x="4719466" y="2574766"/>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0" y="1055700"/>
            <a:ext cx="4142184" cy="184666"/>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4719464" y="1055700"/>
            <a:ext cx="4142184" cy="184666"/>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291305" y="2572066"/>
            <a:ext cx="4142184" cy="184666"/>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4719465" y="2572066"/>
            <a:ext cx="4142184" cy="184666"/>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0"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471946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291305" y="2568879"/>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4719465" y="2568879"/>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703302"/>
      </p:ext>
    </p:extLst>
  </p:cSld>
  <p:clrMapOvr>
    <a:masterClrMapping/>
  </p:clrMapOvr>
  <p:extLst>
    <p:ext uri="{DCECCB84-F9BA-43D5-87BE-67443E8EF086}">
      <p15:sldGuideLst xmlns:p15="http://schemas.microsoft.com/office/powerpoint/2012/main"/>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Chart_large with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8131" y="1057209"/>
            <a:ext cx="8567738" cy="2686508"/>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3" name="Text Placeholder 6">
            <a:extLst>
              <a:ext uri="{FF2B5EF4-FFF2-40B4-BE49-F238E27FC236}">
                <a16:creationId xmlns:a16="http://schemas.microsoft.com/office/drawing/2014/main" id="{3B14610C-8B7A-4856-1D44-A38786108B36}"/>
              </a:ext>
            </a:extLst>
          </p:cNvPr>
          <p:cNvSpPr>
            <a:spLocks noGrp="1"/>
          </p:cNvSpPr>
          <p:nvPr>
            <p:ph type="body" sz="quarter" idx="23"/>
          </p:nvPr>
        </p:nvSpPr>
        <p:spPr>
          <a:xfrm>
            <a:off x="292608" y="3743727"/>
            <a:ext cx="8567737" cy="192024"/>
          </a:xfrm>
          <a:solidFill>
            <a:srgbClr val="CFFAFF"/>
          </a:solidFill>
        </p:spPr>
        <p:txBody>
          <a:bodyPr anchor="ctr" anchorCtr="0"/>
          <a:lstStyle>
            <a:lvl1pPr algn="ctr">
              <a:defRPr sz="1000" b="1"/>
            </a:lvl1pPr>
          </a:lstStyle>
          <a:p>
            <a:pPr lvl="0"/>
            <a:r>
              <a:rPr lang="en-US"/>
              <a:t>Click to edit Master text styles</a:t>
            </a:r>
          </a:p>
        </p:txBody>
      </p:sp>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16731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Chart x 3 with blue boxes">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9334" y="1058400"/>
            <a:ext cx="2662200" cy="21971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3255500"/>
            <a:ext cx="2664620" cy="685800"/>
          </a:xfrm>
          <a:solidFill>
            <a:srgbClr val="CFFAFF"/>
          </a:solidFill>
        </p:spPr>
        <p:txBody>
          <a:bodyPr lIns="73152" tIns="73152" rIns="73152" bIns="73152">
            <a:noAutofit/>
          </a:bodyPr>
          <a:lstStyle>
            <a:lvl1pPr>
              <a:spcBef>
                <a:spcPts val="0"/>
              </a:spcBef>
              <a:defRPr sz="1200" b="0"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1971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3255500"/>
            <a:ext cx="2664620" cy="685800"/>
          </a:xfrm>
          <a:solidFill>
            <a:srgbClr val="CFFAFF"/>
          </a:solidFill>
        </p:spPr>
        <p:txBody>
          <a:bodyPr lIns="73152" tIns="73152" rIns="73152" bIns="73152">
            <a:noAutofit/>
          </a:bodyPr>
          <a:lstStyle>
            <a:lvl1pPr>
              <a:spcBef>
                <a:spcPts val="0"/>
              </a:spcBef>
              <a:defRPr sz="1200" b="0"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1971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3255500"/>
            <a:ext cx="2664620" cy="685800"/>
          </a:xfrm>
          <a:solidFill>
            <a:srgbClr val="CFFAFF"/>
          </a:solidFill>
        </p:spPr>
        <p:txBody>
          <a:bodyPr lIns="73152" tIns="73152" rIns="73152" bIns="73152">
            <a:noAutofit/>
          </a:bodyPr>
          <a:lstStyle>
            <a:lvl1pPr>
              <a:spcBef>
                <a:spcPts val="0"/>
              </a:spcBef>
              <a:defRPr sz="1200" b="0"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27160085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Title Blue 3x text (2/3+1/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F60AEC-4E02-410B-5FCC-7ED55B56B7C2}"/>
              </a:ext>
            </a:extLst>
          </p:cNvPr>
          <p:cNvSpPr>
            <a:spLocks/>
          </p:cNvSpPr>
          <p:nvPr/>
        </p:nvSpPr>
        <p:spPr>
          <a:xfrm>
            <a:off x="0" y="1052513"/>
            <a:ext cx="9144000" cy="4090988"/>
          </a:xfrm>
          <a:prstGeom prst="rect">
            <a:avLst/>
          </a:prstGeom>
          <a:solidFill>
            <a:srgbClr val="CFFA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3" name="Content Placeholder 1"/>
          <p:cNvSpPr>
            <a:spLocks noGrp="1"/>
          </p:cNvSpPr>
          <p:nvPr>
            <p:ph idx="1"/>
          </p:nvPr>
        </p:nvSpPr>
        <p:spPr>
          <a:xfrm>
            <a:off x="288131" y="1280160"/>
            <a:ext cx="5614416" cy="2652078"/>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9" name="Straight Connector 8">
            <a:extLst>
              <a:ext uri="{FF2B5EF4-FFF2-40B4-BE49-F238E27FC236}">
                <a16:creationId xmlns:a16="http://schemas.microsoft.com/office/drawing/2014/main" id="{C0411AF9-8A25-BD6B-51DF-21A51F7AF7FF}"/>
              </a:ext>
            </a:extLst>
          </p:cNvPr>
          <p:cNvCxnSpPr>
            <a:cxnSpLocks/>
          </p:cNvCxnSpPr>
          <p:nvPr/>
        </p:nvCxnSpPr>
        <p:spPr>
          <a:xfrm>
            <a:off x="6049736" y="1280160"/>
            <a:ext cx="0" cy="265207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5"/>
          </p:nvPr>
        </p:nvSpPr>
        <p:spPr>
          <a:xfrm>
            <a:off x="6196925" y="1280160"/>
            <a:ext cx="2660904" cy="2652078"/>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solidFill>
                  <a:schemeClr val="tx2"/>
                </a:solidFill>
              </a:defRPr>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solidFill>
                  <a:schemeClr val="tx2"/>
                </a:solidFill>
              </a:defRPr>
            </a:lvl1pPr>
          </a:lstStyle>
          <a:p>
            <a:fld id="{D2702E74-BAFA-4B32-8265-702BA8BD969E}" type="slidenum">
              <a:rPr lang="en-US" smtClean="0"/>
              <a:t>‹#›</a:t>
            </a:fld>
            <a:endParaRPr lang="en-US"/>
          </a:p>
        </p:txBody>
      </p:sp>
      <p:pic>
        <p:nvPicPr>
          <p:cNvPr id="11" name="ivz_logo">
            <a:extLst>
              <a:ext uri="{FF2B5EF4-FFF2-40B4-BE49-F238E27FC236}">
                <a16:creationId xmlns:a16="http://schemas.microsoft.com/office/drawing/2014/main" id="{175B16F4-44A2-3605-F14A-249471C65547}"/>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137482884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Dashbo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1" y="261730"/>
            <a:ext cx="8568929" cy="571499"/>
          </a:xfrm>
        </p:spPr>
        <p:txBody>
          <a:bodyPr lIns="0" rIns="0" bIns="0"/>
          <a:lstStyle/>
          <a:p>
            <a:r>
              <a:rPr lang="en-US"/>
              <a:t>Click to edit Master title style</a:t>
            </a:r>
          </a:p>
        </p:txBody>
      </p:sp>
      <p:sp>
        <p:nvSpPr>
          <p:cNvPr id="16" name="Content Placeholder 1">
            <a:extLst>
              <a:ext uri="{FF2B5EF4-FFF2-40B4-BE49-F238E27FC236}">
                <a16:creationId xmlns:a16="http://schemas.microsoft.com/office/drawing/2014/main" id="{48358392-8578-40F2-A0C5-80A34C47F946}"/>
              </a:ext>
            </a:extLst>
          </p:cNvPr>
          <p:cNvSpPr>
            <a:spLocks noGrp="1"/>
          </p:cNvSpPr>
          <p:nvPr>
            <p:ph idx="30"/>
          </p:nvPr>
        </p:nvSpPr>
        <p:spPr>
          <a:xfrm>
            <a:off x="7029029" y="521208"/>
            <a:ext cx="1828800" cy="137160"/>
          </a:xfrm>
        </p:spPr>
        <p:txBody>
          <a:bodyPr lIns="0" rIns="0" bIns="0" numCol="1">
            <a:noAutofit/>
          </a:bodyPr>
          <a:lstStyle>
            <a:lvl1pPr algn="r">
              <a:defRPr sz="900"/>
            </a:lvl1pPr>
            <a:lvl2pPr marL="0" indent="0">
              <a:buNone/>
              <a:defRPr/>
            </a:lvl2pPr>
          </a:lstStyle>
          <a:p>
            <a:pPr lvl="0"/>
            <a:r>
              <a:rPr lang="en-US"/>
              <a:t>Click to edit Master text styles</a:t>
            </a:r>
          </a:p>
        </p:txBody>
      </p:sp>
      <p:sp>
        <p:nvSpPr>
          <p:cNvPr id="13" name="Content Placeholder 1">
            <a:extLst>
              <a:ext uri="{FF2B5EF4-FFF2-40B4-BE49-F238E27FC236}">
                <a16:creationId xmlns:a16="http://schemas.microsoft.com/office/drawing/2014/main" id="{4FDE2BB2-7FFD-4401-B14B-F843A9DB5E2A}"/>
              </a:ext>
            </a:extLst>
          </p:cNvPr>
          <p:cNvSpPr>
            <a:spLocks noGrp="1"/>
          </p:cNvSpPr>
          <p:nvPr>
            <p:ph idx="29"/>
          </p:nvPr>
        </p:nvSpPr>
        <p:spPr>
          <a:xfrm>
            <a:off x="288131" y="1052513"/>
            <a:ext cx="8567928" cy="228600"/>
          </a:xfrm>
          <a:solidFill>
            <a:schemeClr val="tx2"/>
          </a:solidFill>
        </p:spPr>
        <p:txBody>
          <a:bodyPr lIns="0" rIns="0" bIns="0" numCol="1" anchor="ctr" anchorCtr="0">
            <a:noAutofit/>
          </a:bodyPr>
          <a:lstStyle>
            <a:lvl1pPr algn="ctr">
              <a:defRPr sz="1000" b="1">
                <a:solidFill>
                  <a:schemeClr val="bg1"/>
                </a:solidFill>
              </a:defRPr>
            </a:lvl1pPr>
            <a:lvl2pPr marL="0" indent="0">
              <a:buNone/>
              <a:defRPr/>
            </a:lvl2pPr>
          </a:lstStyle>
          <a:p>
            <a:pPr lvl="0"/>
            <a:r>
              <a:rPr lang="en-US"/>
              <a:t>Click to edit Master text styles</a:t>
            </a:r>
          </a:p>
        </p:txBody>
      </p:sp>
      <p:sp>
        <p:nvSpPr>
          <p:cNvPr id="10" name="Content Placeholder 1"/>
          <p:cNvSpPr>
            <a:spLocks noGrp="1"/>
          </p:cNvSpPr>
          <p:nvPr>
            <p:ph idx="13"/>
          </p:nvPr>
        </p:nvSpPr>
        <p:spPr>
          <a:xfrm>
            <a:off x="288130" y="1353312"/>
            <a:ext cx="4142184" cy="2651760"/>
          </a:xfrm>
          <a:noFill/>
        </p:spPr>
        <p:txBody>
          <a:bodyPr lIns="0" rIns="0" bIns="0" anchor="ctr"/>
          <a:lstStyle>
            <a:lvl1pPr>
              <a:defRPr sz="900" b="0" spc="0">
                <a:latin typeface="+mn-lt"/>
              </a:defRPr>
            </a:lvl1pPr>
          </a:lstStyle>
          <a:p>
            <a:pPr lvl="0"/>
            <a:r>
              <a:rPr lang="en-US"/>
              <a:t>Click to edit Master text styles</a:t>
            </a:r>
          </a:p>
        </p:txBody>
      </p:sp>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1" y="4090989"/>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7"/>
          </p:nvPr>
        </p:nvSpPr>
        <p:spPr>
          <a:xfrm>
            <a:off x="1763117" y="4833895"/>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8"/>
          </p:nvPr>
        </p:nvSpPr>
        <p:spPr>
          <a:xfrm>
            <a:off x="8501453" y="4833895"/>
            <a:ext cx="355607" cy="136525"/>
          </a:xfrm>
        </p:spPr>
        <p:txBody>
          <a:bodyPr lIns="0" rIns="0" bIns="0" anchor="ctr"/>
          <a:lstStyle>
            <a:lvl1pPr>
              <a:defRPr sz="800"/>
            </a:lvl1pPr>
          </a:lstStyle>
          <a:p>
            <a:fld id="{D2702E74-BAFA-4B32-8265-702BA8BD969E}" type="slidenum">
              <a:rPr lang="en-US" smtClean="0"/>
              <a:t>‹#›</a:t>
            </a:fld>
            <a:endParaRPr lang="en-US"/>
          </a:p>
        </p:txBody>
      </p:sp>
    </p:spTree>
    <p:extLst>
      <p:ext uri="{BB962C8B-B14F-4D97-AF65-F5344CB8AC3E}">
        <p14:creationId xmlns:p14="http://schemas.microsoft.com/office/powerpoint/2010/main" val="10665823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1/3 Content+ 2/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3" name="Content Placeholder 1"/>
          <p:cNvSpPr>
            <a:spLocks noGrp="1"/>
          </p:cNvSpPr>
          <p:nvPr>
            <p:ph idx="1"/>
          </p:nvPr>
        </p:nvSpPr>
        <p:spPr>
          <a:xfrm>
            <a:off x="288131" y="1052513"/>
            <a:ext cx="266090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3238499" y="1052513"/>
            <a:ext cx="5617369"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Tree>
    <p:extLst>
      <p:ext uri="{BB962C8B-B14F-4D97-AF65-F5344CB8AC3E}">
        <p14:creationId xmlns:p14="http://schemas.microsoft.com/office/powerpoint/2010/main" val="2599158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27800746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Chart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t"/>
          <a:lstStyle>
            <a:lvl1pPr>
              <a:defRPr sz="1400" b="0" spc="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24360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Performance + regime">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8131" y="1058400"/>
            <a:ext cx="8567100" cy="1645920"/>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776818"/>
            <a:ext cx="8567100" cy="1155420"/>
          </a:xfrm>
          <a:noFill/>
        </p:spPr>
        <p:txBody>
          <a:bodyPr lIns="0" rIns="0" bIns="0" anchor="t" anchorCtr="0"/>
          <a:lstStyle>
            <a:lvl1pPr>
              <a:defRPr sz="1400" b="0" spc="0">
                <a:latin typeface="+mn-lt"/>
              </a:defRPr>
            </a:lvl1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05083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Chart small _ Sideba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9334" y="1058400"/>
            <a:ext cx="2990088"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990088"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567742" y="1058400"/>
            <a:ext cx="2990088"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567742" y="1055700"/>
            <a:ext cx="2990088"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846149" y="1058400"/>
            <a:ext cx="2011680" cy="2882900"/>
          </a:xfrm>
          <a:noFill/>
        </p:spPr>
        <p:txBody>
          <a:bodyPr lIns="0" rIns="0" bIns="0" anchor="t"/>
          <a:lstStyle>
            <a:lvl1pPr>
              <a:defRPr sz="1400" b="0" spc="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9900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567742" y="1052513"/>
            <a:ext cx="29900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99714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3/4 Chart + 1/4 Chart and Table">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9334" y="1058400"/>
            <a:ext cx="6355398" cy="1959298"/>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6355398"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6937589" y="1058400"/>
            <a:ext cx="1920240" cy="1959298"/>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6937589" y="1055700"/>
            <a:ext cx="192024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288925" y="3053707"/>
            <a:ext cx="8567738" cy="878532"/>
          </a:xfrm>
          <a:noFill/>
        </p:spPr>
        <p:txBody>
          <a:bodyPr lIns="0" rIns="0" bIns="0" anchor="ctr"/>
          <a:lstStyle>
            <a:lvl1pPr>
              <a:defRPr sz="1000" b="0"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23370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2 small, 1 large chart">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0" name="Content Placeholder 1"/>
          <p:cNvSpPr>
            <a:spLocks noGrp="1"/>
          </p:cNvSpPr>
          <p:nvPr>
            <p:ph idx="13"/>
          </p:nvPr>
        </p:nvSpPr>
        <p:spPr>
          <a:xfrm>
            <a:off x="289334" y="1058400"/>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289334" y="2589681"/>
            <a:ext cx="4142184" cy="1357472"/>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289334" y="2586981"/>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4715645"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4715645"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289334" y="2583794"/>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4715645"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6109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1/4 chart + 3/4 chart, 2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8131" y="1058400"/>
            <a:ext cx="192024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DA216B61-3ACD-A5A1-055E-AB843C47858B}"/>
              </a:ext>
            </a:extLst>
          </p:cNvPr>
          <p:cNvSpPr>
            <a:spLocks noGrp="1"/>
          </p:cNvSpPr>
          <p:nvPr>
            <p:ph idx="25"/>
          </p:nvPr>
        </p:nvSpPr>
        <p:spPr>
          <a:xfrm>
            <a:off x="2500469" y="1058400"/>
            <a:ext cx="6355398"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DBFE9E14-4604-4701-83B9-AA40A0EDD4B5}"/>
              </a:ext>
            </a:extLst>
          </p:cNvPr>
          <p:cNvSpPr>
            <a:spLocks noGrp="1"/>
          </p:cNvSpPr>
          <p:nvPr>
            <p:ph idx="23"/>
          </p:nvPr>
        </p:nvSpPr>
        <p:spPr>
          <a:xfrm>
            <a:off x="288131" y="2574766"/>
            <a:ext cx="192024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6" name="Content Placeholder 4">
            <a:extLst>
              <a:ext uri="{FF2B5EF4-FFF2-40B4-BE49-F238E27FC236}">
                <a16:creationId xmlns:a16="http://schemas.microsoft.com/office/drawing/2014/main" id="{E8E809A6-8D37-0C02-FD52-9BB86B8C01AD}"/>
              </a:ext>
            </a:extLst>
          </p:cNvPr>
          <p:cNvSpPr>
            <a:spLocks noGrp="1"/>
          </p:cNvSpPr>
          <p:nvPr>
            <p:ph idx="26"/>
          </p:nvPr>
        </p:nvSpPr>
        <p:spPr>
          <a:xfrm>
            <a:off x="2500469" y="2574766"/>
            <a:ext cx="6355398"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26801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Char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0" name="Content Placeholder 1"/>
          <p:cNvSpPr>
            <a:spLocks noGrp="1"/>
          </p:cNvSpPr>
          <p:nvPr>
            <p:ph idx="13"/>
          </p:nvPr>
        </p:nvSpPr>
        <p:spPr>
          <a:xfrm>
            <a:off x="288131" y="1058400"/>
            <a:ext cx="8567100" cy="1426464"/>
          </a:xfrm>
          <a:noFill/>
        </p:spPr>
        <p:txBody>
          <a:bodyPr lIns="0" rIns="0" bIns="0" anchor="ctr" anchorCtr="0"/>
          <a:lstStyle>
            <a:lvl1pPr>
              <a:defRPr sz="1000" b="0"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04730"/>
            <a:ext cx="8567100" cy="1426464"/>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US"/>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D2702E74-BAFA-4B32-8265-702BA8BD969E}" type="slidenum">
              <a:rPr lang="en-US" smtClean="0"/>
              <a:t>‹#›</a:t>
            </a:fld>
            <a:endParaRPr lang="en-US"/>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800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607020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2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2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endParaRPr lang="en-GB"/>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Tree>
    <p:extLst>
      <p:ext uri="{BB962C8B-B14F-4D97-AF65-F5344CB8AC3E}">
        <p14:creationId xmlns:p14="http://schemas.microsoft.com/office/powerpoint/2010/main" val="2485961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dirty="0"/>
              <a:t>Click box to paste in table from Excel</a:t>
            </a:r>
            <a:endParaRPr lang="en-GB" dirty="0"/>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6B8AAA75-8A14-4318-A123-C4AFAEECBBFF}" type="slidenum">
              <a:rPr lang="en-GB" smtClean="0"/>
              <a:t>‹#›</a:t>
            </a:fld>
            <a:endParaRPr lang="en-GB"/>
          </a:p>
        </p:txBody>
      </p:sp>
    </p:spTree>
    <p:extLst>
      <p:ext uri="{BB962C8B-B14F-4D97-AF65-F5344CB8AC3E}">
        <p14:creationId xmlns:p14="http://schemas.microsoft.com/office/powerpoint/2010/main" val="136903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1" y="1057209"/>
            <a:ext cx="8567738" cy="2878542"/>
          </a:xfrm>
          <a:no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1035259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0"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25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1" y="1058400"/>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no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481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sz="quarter" idx="13"/>
          </p:nvPr>
        </p:nvSpPr>
        <p:spPr>
          <a:xfrm>
            <a:off x="288130" y="1058400"/>
            <a:ext cx="6126480" cy="2882900"/>
          </a:xfrm>
          <a:no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200" spc="0"/>
            </a:lvl3pPr>
            <a:lvl4pPr>
              <a:defRPr sz="1200" spc="0"/>
            </a:lvl4pPr>
            <a:lvl5pPr>
              <a:defRPr sz="12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832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9334"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no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344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r>
              <a:rPr lang="en-US"/>
              <a:t>Optional footer</a:t>
            </a:r>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856186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10" name="Content Placeholder 1"/>
          <p:cNvSpPr>
            <a:spLocks noGrp="1"/>
          </p:cNvSpPr>
          <p:nvPr>
            <p:ph idx="13"/>
          </p:nvPr>
        </p:nvSpPr>
        <p:spPr>
          <a:xfrm>
            <a:off x="291306"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63954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endParaRPr lang="en-GB"/>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902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endParaRPr lang="en-GB"/>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11170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273590557"/>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endParaRPr lang="en-US" dirty="0"/>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77912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2549311215"/>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2" name="Text Placeholder 1"/>
          <p:cNvSpPr>
            <a:spLocks noGrp="1"/>
          </p:cNvSpPr>
          <p:nvPr>
            <p:ph type="body" sz="quarter" idx="45"/>
          </p:nvPr>
        </p:nvSpPr>
        <p:spPr>
          <a:xfrm>
            <a:off x="288900"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7310"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4823"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347964924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dirty="0"/>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472709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spcBef>
                <a:spcPts val="300"/>
              </a:spcBef>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6B8AAA75-8A14-4318-A123-C4AFAEECBBFF}" type="slidenum">
              <a:rPr lang="en-GB" smtClean="0"/>
              <a:t>‹#›</a:t>
            </a:fld>
            <a:endParaRPr lang="en-GB"/>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648023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endParaRPr lang="en-GB"/>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6B8AAA75-8A14-4318-A123-C4AFAEECBBFF}" type="slidenum">
              <a:rPr lang="en-GB" smtClean="0"/>
              <a:t>‹#›</a:t>
            </a:fld>
            <a:endParaRPr lang="en-GB"/>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16376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3755911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dirty="0"/>
              <a:t>Invesco department </a:t>
            </a:r>
          </a:p>
          <a:p>
            <a:pPr lvl="1"/>
            <a:r>
              <a:rPr lang="en-US" dirty="0"/>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endParaRPr lang="en-GB"/>
          </a:p>
        </p:txBody>
      </p:sp>
      <p:pic>
        <p:nvPicPr>
          <p:cNvPr id="4" name="ivz_logo">
            <a:extLst>
              <a:ext uri="{FF2B5EF4-FFF2-40B4-BE49-F238E27FC236}">
                <a16:creationId xmlns:a16="http://schemas.microsoft.com/office/drawing/2014/main" id="{A0E7B69F-5D77-4EB2-B0CA-F5DC37CCBFBE}"/>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724762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dirty="0"/>
              <a:t>Master title style</a:t>
            </a:r>
          </a:p>
        </p:txBody>
      </p:sp>
      <p:pic>
        <p:nvPicPr>
          <p:cNvPr id="5" name="ivz_logo">
            <a:extLst>
              <a:ext uri="{FF2B5EF4-FFF2-40B4-BE49-F238E27FC236}">
                <a16:creationId xmlns:a16="http://schemas.microsoft.com/office/drawing/2014/main" id="{F4EE0BA3-5C0B-4ED4-AC66-BEDCC795A57E}"/>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1554542881"/>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editorial">
    <p:bg>
      <p:bgRef idx="1001">
        <a:schemeClr val="bg2"/>
      </p:bgRef>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0B0ABE3-E657-4356-AF7A-982F7AA04C16}"/>
              </a:ext>
            </a:extLst>
          </p:cNvPr>
          <p:cNvSpPr>
            <a:spLocks noGrp="1"/>
          </p:cNvSpPr>
          <p:nvPr>
            <p:ph type="title"/>
          </p:nvPr>
        </p:nvSpPr>
        <p:spPr>
          <a:xfrm>
            <a:off x="288900" y="1023914"/>
            <a:ext cx="8568929" cy="2273323"/>
          </a:xfrm>
        </p:spPr>
        <p:txBody>
          <a:bodyPr lIns="0" rIns="0" bIns="0" anchor="t" anchorCtr="0"/>
          <a:lstStyle>
            <a:lvl1pPr>
              <a:lnSpc>
                <a:spcPct val="92000"/>
              </a:lnSpc>
              <a:defRPr sz="3300">
                <a:solidFill>
                  <a:schemeClr val="tx1"/>
                </a:solidFill>
              </a:defRPr>
            </a:lvl1pPr>
          </a:lstStyle>
          <a:p>
            <a:r>
              <a:rPr lang="en-US"/>
              <a:t>Click to edit Master title style</a:t>
            </a:r>
            <a:endParaRPr lang="en-US" dirty="0"/>
          </a:p>
        </p:txBody>
      </p:sp>
      <p:sp>
        <p:nvSpPr>
          <p:cNvPr id="20" name="Footer Placeholder 8">
            <a:extLst>
              <a:ext uri="{FF2B5EF4-FFF2-40B4-BE49-F238E27FC236}">
                <a16:creationId xmlns:a16="http://schemas.microsoft.com/office/drawing/2014/main" id="{22C615AF-37E1-4544-8938-A6036672C69E}"/>
              </a:ext>
            </a:extLst>
          </p:cNvPr>
          <p:cNvSpPr>
            <a:spLocks noGrp="1"/>
          </p:cNvSpPr>
          <p:nvPr>
            <p:ph type="ftr" sz="quarter" idx="19"/>
          </p:nvPr>
        </p:nvSpPr>
        <p:spPr>
          <a:xfrm>
            <a:off x="288900" y="4828510"/>
            <a:ext cx="5902923" cy="136525"/>
          </a:xfrm>
        </p:spPr>
        <p:txBody>
          <a:bodyPr lIns="0" rIns="0" bIns="0" anchor="ctr"/>
          <a:lstStyle/>
          <a:p>
            <a:endParaRPr lang="en-GB"/>
          </a:p>
        </p:txBody>
      </p:sp>
      <p:sp>
        <p:nvSpPr>
          <p:cNvPr id="18" name="Presenter Name">
            <a:extLst>
              <a:ext uri="{FF2B5EF4-FFF2-40B4-BE49-F238E27FC236}">
                <a16:creationId xmlns:a16="http://schemas.microsoft.com/office/drawing/2014/main" id="{BFCF1E68-A185-43EE-8A89-733E01BBDA47}"/>
              </a:ext>
            </a:extLst>
          </p:cNvPr>
          <p:cNvSpPr>
            <a:spLocks noGrp="1"/>
          </p:cNvSpPr>
          <p:nvPr>
            <p:ph type="body" sz="quarter" idx="18" hasCustomPrompt="1"/>
          </p:nvPr>
        </p:nvSpPr>
        <p:spPr>
          <a:xfrm>
            <a:off x="291046" y="4050000"/>
            <a:ext cx="1262720" cy="648812"/>
          </a:xfrm>
        </p:spPr>
        <p:txBody>
          <a:bodyPr wrap="square" lIns="0" rIns="0" bIns="0" anchor="t" anchorCtr="0">
            <a:noAutofit/>
          </a:bodyPr>
          <a:lstStyle>
            <a:lvl1pPr eaLnBrk="0">
              <a:lnSpc>
                <a:spcPct val="100000"/>
              </a:lnSpc>
              <a:spcBef>
                <a:spcPts val="0"/>
              </a:spcBef>
              <a:defRPr sz="900" b="0" spc="0" baseline="0">
                <a:solidFill>
                  <a:schemeClr val="tx1"/>
                </a:solidFill>
                <a:latin typeface="Graphik Semibold" panose="020B0703030202060203" pitchFamily="34" charset="0"/>
              </a:defRPr>
            </a:lvl1pPr>
            <a:lvl2pPr marL="0" indent="0">
              <a:lnSpc>
                <a:spcPct val="100000"/>
              </a:lnSpc>
              <a:spcBef>
                <a:spcPts val="0"/>
              </a:spcBef>
              <a:buNone/>
              <a:defRPr sz="900" b="0" spc="0" baseline="0">
                <a:solidFill>
                  <a:schemeClr val="tx1"/>
                </a:solidFill>
              </a:defRPr>
            </a:lvl2pPr>
            <a:lvl3pPr marL="0" indent="0">
              <a:lnSpc>
                <a:spcPct val="100000"/>
              </a:lnSpc>
              <a:spcBef>
                <a:spcPts val="0"/>
              </a:spcBef>
              <a:buNone/>
              <a:defRPr sz="900" spc="0">
                <a:solidFill>
                  <a:schemeClr val="tx1">
                    <a:lumMod val="50000"/>
                    <a:lumOff val="50000"/>
                  </a:schemeClr>
                </a:solidFill>
              </a:defRPr>
            </a:lvl3pPr>
          </a:lstStyle>
          <a:p>
            <a:r>
              <a:rPr lang="en-US" dirty="0"/>
              <a:t>Title here  </a:t>
            </a:r>
          </a:p>
          <a:p>
            <a:pPr lvl="1"/>
            <a:r>
              <a:rPr lang="en-GB" dirty="0"/>
              <a:t>Content description can span over two lines </a:t>
            </a:r>
          </a:p>
          <a:p>
            <a:pPr lvl="2"/>
            <a:r>
              <a:rPr lang="en-GB" dirty="0"/>
              <a:t>Page 00</a:t>
            </a:r>
          </a:p>
        </p:txBody>
      </p:sp>
      <p:sp>
        <p:nvSpPr>
          <p:cNvPr id="21" name="circle1">
            <a:extLst>
              <a:ext uri="{FF2B5EF4-FFF2-40B4-BE49-F238E27FC236}">
                <a16:creationId xmlns:a16="http://schemas.microsoft.com/office/drawing/2014/main" id="{BCF3840A-3E36-48F9-891F-2A2C286B2CB6}"/>
              </a:ext>
            </a:extLst>
          </p:cNvPr>
          <p:cNvSpPr>
            <a:spLocks noGrp="1"/>
          </p:cNvSpPr>
          <p:nvPr>
            <p:ph type="body" sz="quarter" idx="20" hasCustomPrompt="1"/>
          </p:nvPr>
        </p:nvSpPr>
        <p:spPr>
          <a:xfrm>
            <a:off x="291046" y="3616278"/>
            <a:ext cx="288900" cy="288900"/>
          </a:xfrm>
          <a:prstGeom prst="ellipse">
            <a:avLst/>
          </a:prstGeom>
          <a:solidFill>
            <a:srgbClr val="FF4632"/>
          </a:solidFill>
        </p:spPr>
        <p:txBody>
          <a:bodyPr wrap="square" lIns="0" rIns="0" bIns="0" anchor="ctr" anchorCtr="0">
            <a:noAutofit/>
          </a:bodyPr>
          <a:lstStyle>
            <a:lvl1pPr algn="ctr" eaLnBrk="0">
              <a:spcBef>
                <a:spcPts val="675"/>
              </a:spcBef>
              <a:defRPr sz="900" b="0" spc="0" baseline="0">
                <a:solidFill>
                  <a:schemeClr val="tx1"/>
                </a:solidFill>
                <a:latin typeface="Graphik Semibold" panose="020B0703030202060203" pitchFamily="34" charset="0"/>
              </a:defRPr>
            </a:lvl1pPr>
            <a:lvl2pPr marL="0" indent="0">
              <a:spcBef>
                <a:spcPts val="0"/>
              </a:spcBef>
              <a:buNone/>
              <a:defRPr sz="675" b="0" baseline="0">
                <a:solidFill>
                  <a:schemeClr val="tx1"/>
                </a:solidFill>
              </a:defRPr>
            </a:lvl2pPr>
            <a:lvl3pPr marL="0" indent="0">
              <a:spcBef>
                <a:spcPts val="0"/>
              </a:spcBef>
              <a:buNone/>
              <a:defRPr>
                <a:solidFill>
                  <a:schemeClr val="tx1">
                    <a:lumMod val="50000"/>
                    <a:lumOff val="50000"/>
                  </a:schemeClr>
                </a:solidFill>
              </a:defRPr>
            </a:lvl3pPr>
          </a:lstStyle>
          <a:p>
            <a:r>
              <a:rPr lang="en-GB" dirty="0"/>
              <a:t>0</a:t>
            </a:r>
          </a:p>
        </p:txBody>
      </p:sp>
      <p:cxnSp>
        <p:nvCxnSpPr>
          <p:cNvPr id="9" name="Straight Connector 8">
            <a:extLst>
              <a:ext uri="{FF2B5EF4-FFF2-40B4-BE49-F238E27FC236}">
                <a16:creationId xmlns:a16="http://schemas.microsoft.com/office/drawing/2014/main" id="{74804212-161D-4ABB-89D4-DE8431CF3A41}"/>
              </a:ext>
            </a:extLst>
          </p:cNvPr>
          <p:cNvCxnSpPr>
            <a:cxnSpLocks/>
          </p:cNvCxnSpPr>
          <p:nvPr/>
        </p:nvCxnSpPr>
        <p:spPr>
          <a:xfrm>
            <a:off x="1614488" y="3616278"/>
            <a:ext cx="0" cy="9557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Presenter Name">
            <a:extLst>
              <a:ext uri="{FF2B5EF4-FFF2-40B4-BE49-F238E27FC236}">
                <a16:creationId xmlns:a16="http://schemas.microsoft.com/office/drawing/2014/main" id="{74168AF6-DA43-4D10-994E-B4D0A9763880}"/>
              </a:ext>
            </a:extLst>
          </p:cNvPr>
          <p:cNvSpPr>
            <a:spLocks noGrp="1"/>
          </p:cNvSpPr>
          <p:nvPr>
            <p:ph type="body" sz="quarter" idx="21" hasCustomPrompt="1"/>
          </p:nvPr>
        </p:nvSpPr>
        <p:spPr>
          <a:xfrm>
            <a:off x="1757896" y="4050000"/>
            <a:ext cx="1262720" cy="648812"/>
          </a:xfrm>
        </p:spPr>
        <p:txBody>
          <a:bodyPr wrap="square" lIns="0" rIns="0" bIns="0" anchor="t" anchorCtr="0">
            <a:noAutofit/>
          </a:bodyPr>
          <a:lstStyle>
            <a:lvl1pPr eaLnBrk="0">
              <a:lnSpc>
                <a:spcPct val="100000"/>
              </a:lnSpc>
              <a:spcBef>
                <a:spcPts val="0"/>
              </a:spcBef>
              <a:defRPr sz="900" b="0" spc="0" baseline="0">
                <a:solidFill>
                  <a:schemeClr val="tx1"/>
                </a:solidFill>
                <a:latin typeface="Graphik Semibold" panose="020B0703030202060203" pitchFamily="34" charset="0"/>
              </a:defRPr>
            </a:lvl1pPr>
            <a:lvl2pPr marL="0" indent="0">
              <a:lnSpc>
                <a:spcPct val="100000"/>
              </a:lnSpc>
              <a:spcBef>
                <a:spcPts val="0"/>
              </a:spcBef>
              <a:buNone/>
              <a:defRPr sz="900" b="0" spc="0" baseline="0">
                <a:solidFill>
                  <a:schemeClr val="tx1"/>
                </a:solidFill>
              </a:defRPr>
            </a:lvl2pPr>
            <a:lvl3pPr marL="0" indent="0">
              <a:lnSpc>
                <a:spcPct val="100000"/>
              </a:lnSpc>
              <a:spcBef>
                <a:spcPts val="0"/>
              </a:spcBef>
              <a:buNone/>
              <a:defRPr sz="900" spc="0">
                <a:solidFill>
                  <a:schemeClr val="tx1">
                    <a:lumMod val="50000"/>
                    <a:lumOff val="50000"/>
                  </a:schemeClr>
                </a:solidFill>
              </a:defRPr>
            </a:lvl3pPr>
          </a:lstStyle>
          <a:p>
            <a:r>
              <a:rPr lang="en-US" dirty="0"/>
              <a:t>Title here  </a:t>
            </a:r>
          </a:p>
          <a:p>
            <a:pPr lvl="1"/>
            <a:r>
              <a:rPr lang="en-GB" dirty="0"/>
              <a:t>Content description can span over two lines </a:t>
            </a:r>
          </a:p>
          <a:p>
            <a:pPr lvl="2"/>
            <a:r>
              <a:rPr lang="en-GB" dirty="0"/>
              <a:t>Page 00</a:t>
            </a:r>
          </a:p>
        </p:txBody>
      </p:sp>
      <p:sp>
        <p:nvSpPr>
          <p:cNvPr id="23" name="circle2">
            <a:extLst>
              <a:ext uri="{FF2B5EF4-FFF2-40B4-BE49-F238E27FC236}">
                <a16:creationId xmlns:a16="http://schemas.microsoft.com/office/drawing/2014/main" id="{E70FF7C0-F255-4D33-A6E2-93643A8C2B80}"/>
              </a:ext>
            </a:extLst>
          </p:cNvPr>
          <p:cNvSpPr>
            <a:spLocks noGrp="1"/>
          </p:cNvSpPr>
          <p:nvPr>
            <p:ph type="body" sz="quarter" idx="22" hasCustomPrompt="1"/>
          </p:nvPr>
        </p:nvSpPr>
        <p:spPr>
          <a:xfrm>
            <a:off x="1757896" y="3616278"/>
            <a:ext cx="288900" cy="288900"/>
          </a:xfrm>
          <a:prstGeom prst="ellipse">
            <a:avLst/>
          </a:prstGeom>
          <a:solidFill>
            <a:srgbClr val="FF4632"/>
          </a:solidFill>
        </p:spPr>
        <p:txBody>
          <a:bodyPr wrap="square" lIns="0" rIns="0" bIns="0" anchor="ctr" anchorCtr="0">
            <a:noAutofit/>
          </a:bodyPr>
          <a:lstStyle>
            <a:lvl1pPr algn="ctr" eaLnBrk="0">
              <a:spcBef>
                <a:spcPts val="675"/>
              </a:spcBef>
              <a:defRPr sz="900" b="0" spc="0" baseline="0">
                <a:solidFill>
                  <a:schemeClr val="tx1"/>
                </a:solidFill>
                <a:latin typeface="Graphik Semibold" panose="020B0703030202060203" pitchFamily="34" charset="0"/>
              </a:defRPr>
            </a:lvl1pPr>
            <a:lvl2pPr marL="0" indent="0">
              <a:spcBef>
                <a:spcPts val="0"/>
              </a:spcBef>
              <a:buNone/>
              <a:defRPr sz="675" b="0" baseline="0">
                <a:solidFill>
                  <a:schemeClr val="tx1"/>
                </a:solidFill>
              </a:defRPr>
            </a:lvl2pPr>
            <a:lvl3pPr marL="0" indent="0">
              <a:spcBef>
                <a:spcPts val="0"/>
              </a:spcBef>
              <a:buNone/>
              <a:defRPr>
                <a:solidFill>
                  <a:schemeClr val="tx1">
                    <a:lumMod val="50000"/>
                    <a:lumOff val="50000"/>
                  </a:schemeClr>
                </a:solidFill>
              </a:defRPr>
            </a:lvl3pPr>
          </a:lstStyle>
          <a:p>
            <a:r>
              <a:rPr lang="en-GB" dirty="0"/>
              <a:t>0</a:t>
            </a:r>
          </a:p>
        </p:txBody>
      </p:sp>
      <p:cxnSp>
        <p:nvCxnSpPr>
          <p:cNvPr id="24" name="Straight Connector 23">
            <a:extLst>
              <a:ext uri="{FF2B5EF4-FFF2-40B4-BE49-F238E27FC236}">
                <a16:creationId xmlns:a16="http://schemas.microsoft.com/office/drawing/2014/main" id="{60C9E60A-38B9-4A75-9AAC-140E54906963}"/>
              </a:ext>
            </a:extLst>
          </p:cNvPr>
          <p:cNvCxnSpPr>
            <a:cxnSpLocks/>
          </p:cNvCxnSpPr>
          <p:nvPr/>
        </p:nvCxnSpPr>
        <p:spPr>
          <a:xfrm>
            <a:off x="3081338" y="3616278"/>
            <a:ext cx="0" cy="9557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Presenter Name">
            <a:extLst>
              <a:ext uri="{FF2B5EF4-FFF2-40B4-BE49-F238E27FC236}">
                <a16:creationId xmlns:a16="http://schemas.microsoft.com/office/drawing/2014/main" id="{28B81564-AB02-47E4-9423-6FABF3BA606B}"/>
              </a:ext>
            </a:extLst>
          </p:cNvPr>
          <p:cNvSpPr>
            <a:spLocks noGrp="1"/>
          </p:cNvSpPr>
          <p:nvPr>
            <p:ph type="body" sz="quarter" idx="23" hasCustomPrompt="1"/>
          </p:nvPr>
        </p:nvSpPr>
        <p:spPr>
          <a:xfrm>
            <a:off x="3239033" y="4050000"/>
            <a:ext cx="1262720" cy="648812"/>
          </a:xfrm>
        </p:spPr>
        <p:txBody>
          <a:bodyPr wrap="square" lIns="0" rIns="0" bIns="0" anchor="t" anchorCtr="0">
            <a:noAutofit/>
          </a:bodyPr>
          <a:lstStyle>
            <a:lvl1pPr eaLnBrk="0">
              <a:lnSpc>
                <a:spcPct val="100000"/>
              </a:lnSpc>
              <a:spcBef>
                <a:spcPts val="0"/>
              </a:spcBef>
              <a:defRPr sz="900" b="0" spc="0" baseline="0">
                <a:solidFill>
                  <a:schemeClr val="tx1"/>
                </a:solidFill>
                <a:latin typeface="Graphik Semibold" panose="020B0703030202060203" pitchFamily="34" charset="0"/>
              </a:defRPr>
            </a:lvl1pPr>
            <a:lvl2pPr marL="0" indent="0">
              <a:lnSpc>
                <a:spcPct val="100000"/>
              </a:lnSpc>
              <a:spcBef>
                <a:spcPts val="0"/>
              </a:spcBef>
              <a:buNone/>
              <a:defRPr sz="900" b="0" spc="0" baseline="0">
                <a:solidFill>
                  <a:schemeClr val="tx1"/>
                </a:solidFill>
              </a:defRPr>
            </a:lvl2pPr>
            <a:lvl3pPr marL="0" indent="0">
              <a:lnSpc>
                <a:spcPct val="100000"/>
              </a:lnSpc>
              <a:spcBef>
                <a:spcPts val="0"/>
              </a:spcBef>
              <a:buNone/>
              <a:defRPr sz="900" spc="0">
                <a:solidFill>
                  <a:schemeClr val="tx1">
                    <a:lumMod val="50000"/>
                    <a:lumOff val="50000"/>
                  </a:schemeClr>
                </a:solidFill>
              </a:defRPr>
            </a:lvl3pPr>
          </a:lstStyle>
          <a:p>
            <a:r>
              <a:rPr lang="en-US" dirty="0"/>
              <a:t>Title here  </a:t>
            </a:r>
          </a:p>
          <a:p>
            <a:pPr lvl="1"/>
            <a:r>
              <a:rPr lang="en-GB" dirty="0"/>
              <a:t>Content description can span over two lines </a:t>
            </a:r>
          </a:p>
          <a:p>
            <a:pPr lvl="2"/>
            <a:r>
              <a:rPr lang="en-GB" dirty="0"/>
              <a:t>Page 00</a:t>
            </a:r>
          </a:p>
        </p:txBody>
      </p:sp>
      <p:sp>
        <p:nvSpPr>
          <p:cNvPr id="26" name="circle3">
            <a:extLst>
              <a:ext uri="{FF2B5EF4-FFF2-40B4-BE49-F238E27FC236}">
                <a16:creationId xmlns:a16="http://schemas.microsoft.com/office/drawing/2014/main" id="{8986AF2C-10F9-4770-8613-5FAA70145F46}"/>
              </a:ext>
            </a:extLst>
          </p:cNvPr>
          <p:cNvSpPr>
            <a:spLocks noGrp="1"/>
          </p:cNvSpPr>
          <p:nvPr>
            <p:ph type="body" sz="quarter" idx="24" hasCustomPrompt="1"/>
          </p:nvPr>
        </p:nvSpPr>
        <p:spPr>
          <a:xfrm>
            <a:off x="3239033" y="3616278"/>
            <a:ext cx="288900" cy="288900"/>
          </a:xfrm>
          <a:prstGeom prst="ellipse">
            <a:avLst/>
          </a:prstGeom>
          <a:solidFill>
            <a:srgbClr val="FF4632"/>
          </a:solidFill>
        </p:spPr>
        <p:txBody>
          <a:bodyPr wrap="square" lIns="0" rIns="0" bIns="0" anchor="ctr" anchorCtr="0">
            <a:noAutofit/>
          </a:bodyPr>
          <a:lstStyle>
            <a:lvl1pPr algn="ctr" eaLnBrk="0">
              <a:spcBef>
                <a:spcPts val="675"/>
              </a:spcBef>
              <a:defRPr sz="900" b="0" spc="0" baseline="0">
                <a:solidFill>
                  <a:schemeClr val="tx1"/>
                </a:solidFill>
                <a:latin typeface="Graphik Semibold" panose="020B0703030202060203" pitchFamily="34" charset="0"/>
              </a:defRPr>
            </a:lvl1pPr>
            <a:lvl2pPr marL="0" indent="0">
              <a:spcBef>
                <a:spcPts val="0"/>
              </a:spcBef>
              <a:buNone/>
              <a:defRPr sz="675" b="0" baseline="0">
                <a:solidFill>
                  <a:schemeClr val="tx1"/>
                </a:solidFill>
              </a:defRPr>
            </a:lvl2pPr>
            <a:lvl3pPr marL="0" indent="0">
              <a:spcBef>
                <a:spcPts val="0"/>
              </a:spcBef>
              <a:buNone/>
              <a:defRPr>
                <a:solidFill>
                  <a:schemeClr val="tx1">
                    <a:lumMod val="50000"/>
                    <a:lumOff val="50000"/>
                  </a:schemeClr>
                </a:solidFill>
              </a:defRPr>
            </a:lvl3pPr>
          </a:lstStyle>
          <a:p>
            <a:r>
              <a:rPr lang="en-GB" dirty="0"/>
              <a:t>0</a:t>
            </a:r>
          </a:p>
        </p:txBody>
      </p:sp>
      <p:pic>
        <p:nvPicPr>
          <p:cNvPr id="3" name="ivz_logo">
            <a:extLst>
              <a:ext uri="{FF2B5EF4-FFF2-40B4-BE49-F238E27FC236}">
                <a16:creationId xmlns:a16="http://schemas.microsoft.com/office/drawing/2014/main" id="{51925238-1B80-4EF7-A5E7-56A54CACFB74}"/>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28318756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editorial">
    <p:bg>
      <p:bgRef idx="1001">
        <a:schemeClr val="bg2"/>
      </p:bgRef>
    </p:bg>
    <p:spTree>
      <p:nvGrpSpPr>
        <p:cNvPr id="1" name=""/>
        <p:cNvGrpSpPr/>
        <p:nvPr/>
      </p:nvGrpSpPr>
      <p:grpSpPr>
        <a:xfrm>
          <a:off x="0" y="0"/>
          <a:ext cx="0" cy="0"/>
          <a:chOff x="0" y="0"/>
          <a:chExt cx="0" cy="0"/>
        </a:xfrm>
      </p:grpSpPr>
      <p:pic>
        <p:nvPicPr>
          <p:cNvPr id="3" name="Picture 2" descr="A picture containing mountain, nature, hill, hillside&#10;&#10;Description automatically generated">
            <a:extLst>
              <a:ext uri="{FF2B5EF4-FFF2-40B4-BE49-F238E27FC236}">
                <a16:creationId xmlns:a16="http://schemas.microsoft.com/office/drawing/2014/main" id="{E506D83C-80C0-4F6B-BA09-A391F4AA70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itle 4">
            <a:extLst>
              <a:ext uri="{FF2B5EF4-FFF2-40B4-BE49-F238E27FC236}">
                <a16:creationId xmlns:a16="http://schemas.microsoft.com/office/drawing/2014/main" id="{80B0ABE3-E657-4356-AF7A-982F7AA04C16}"/>
              </a:ext>
            </a:extLst>
          </p:cNvPr>
          <p:cNvSpPr>
            <a:spLocks noGrp="1"/>
          </p:cNvSpPr>
          <p:nvPr>
            <p:ph type="title"/>
          </p:nvPr>
        </p:nvSpPr>
        <p:spPr>
          <a:xfrm>
            <a:off x="288900" y="1023914"/>
            <a:ext cx="8568929" cy="2273323"/>
          </a:xfrm>
        </p:spPr>
        <p:txBody>
          <a:bodyPr lIns="0" rIns="0" bIns="0" anchor="t" anchorCtr="0"/>
          <a:lstStyle>
            <a:lvl1pPr>
              <a:lnSpc>
                <a:spcPct val="92000"/>
              </a:lnSpc>
              <a:defRPr sz="3300">
                <a:solidFill>
                  <a:schemeClr val="bg2"/>
                </a:solidFill>
              </a:defRPr>
            </a:lvl1pPr>
          </a:lstStyle>
          <a:p>
            <a:r>
              <a:rPr lang="en-US"/>
              <a:t>Click to edit Master title style</a:t>
            </a:r>
            <a:endParaRPr lang="en-US" dirty="0"/>
          </a:p>
        </p:txBody>
      </p:sp>
      <p:sp>
        <p:nvSpPr>
          <p:cNvPr id="20" name="Footer Placeholder 8">
            <a:extLst>
              <a:ext uri="{FF2B5EF4-FFF2-40B4-BE49-F238E27FC236}">
                <a16:creationId xmlns:a16="http://schemas.microsoft.com/office/drawing/2014/main" id="{22C615AF-37E1-4544-8938-A6036672C69E}"/>
              </a:ext>
            </a:extLst>
          </p:cNvPr>
          <p:cNvSpPr>
            <a:spLocks noGrp="1"/>
          </p:cNvSpPr>
          <p:nvPr>
            <p:ph type="ftr" sz="quarter" idx="19"/>
          </p:nvPr>
        </p:nvSpPr>
        <p:spPr>
          <a:xfrm>
            <a:off x="288900" y="4828510"/>
            <a:ext cx="5902923" cy="136525"/>
          </a:xfrm>
        </p:spPr>
        <p:txBody>
          <a:bodyPr lIns="0" rIns="0" bIns="0" anchor="ctr"/>
          <a:lstStyle>
            <a:lvl1pPr>
              <a:defRPr>
                <a:solidFill>
                  <a:schemeClr val="bg2"/>
                </a:solidFill>
              </a:defRPr>
            </a:lvl1pPr>
          </a:lstStyle>
          <a:p>
            <a:endParaRPr lang="en-GB"/>
          </a:p>
        </p:txBody>
      </p:sp>
      <p:sp>
        <p:nvSpPr>
          <p:cNvPr id="18" name="Presenter Name">
            <a:extLst>
              <a:ext uri="{FF2B5EF4-FFF2-40B4-BE49-F238E27FC236}">
                <a16:creationId xmlns:a16="http://schemas.microsoft.com/office/drawing/2014/main" id="{BFCF1E68-A185-43EE-8A89-733E01BBDA47}"/>
              </a:ext>
            </a:extLst>
          </p:cNvPr>
          <p:cNvSpPr>
            <a:spLocks noGrp="1"/>
          </p:cNvSpPr>
          <p:nvPr>
            <p:ph type="body" sz="quarter" idx="18" hasCustomPrompt="1"/>
          </p:nvPr>
        </p:nvSpPr>
        <p:spPr>
          <a:xfrm>
            <a:off x="291046" y="4050000"/>
            <a:ext cx="1262720" cy="648812"/>
          </a:xfrm>
        </p:spPr>
        <p:txBody>
          <a:bodyPr wrap="square" lIns="0" rIns="0" bIns="0" anchor="t" anchorCtr="0">
            <a:noAutofit/>
          </a:bodyPr>
          <a:lstStyle>
            <a:lvl1pPr eaLnBrk="0">
              <a:lnSpc>
                <a:spcPct val="100000"/>
              </a:lnSpc>
              <a:spcBef>
                <a:spcPts val="0"/>
              </a:spcBef>
              <a:defRPr sz="900" b="0" spc="0" baseline="0">
                <a:solidFill>
                  <a:schemeClr val="bg2"/>
                </a:solidFill>
                <a:latin typeface="+mj-lt"/>
              </a:defRPr>
            </a:lvl1pPr>
            <a:lvl2pPr marL="0" indent="0">
              <a:lnSpc>
                <a:spcPct val="100000"/>
              </a:lnSpc>
              <a:spcBef>
                <a:spcPts val="0"/>
              </a:spcBef>
              <a:buNone/>
              <a:defRPr sz="900" b="0" spc="0" baseline="0">
                <a:solidFill>
                  <a:schemeClr val="bg2"/>
                </a:solidFill>
                <a:latin typeface="+mj-lt"/>
              </a:defRPr>
            </a:lvl2pPr>
            <a:lvl3pPr marL="0" indent="0">
              <a:lnSpc>
                <a:spcPct val="100000"/>
              </a:lnSpc>
              <a:spcBef>
                <a:spcPts val="0"/>
              </a:spcBef>
              <a:buNone/>
              <a:defRPr sz="900" spc="0">
                <a:solidFill>
                  <a:schemeClr val="bg2"/>
                </a:solidFill>
                <a:latin typeface="+mj-lt"/>
              </a:defRPr>
            </a:lvl3pPr>
          </a:lstStyle>
          <a:p>
            <a:r>
              <a:rPr lang="en-US" dirty="0"/>
              <a:t>Title here  </a:t>
            </a:r>
          </a:p>
          <a:p>
            <a:pPr lvl="1"/>
            <a:r>
              <a:rPr lang="en-GB" dirty="0"/>
              <a:t>Content description can span over two lines </a:t>
            </a:r>
          </a:p>
          <a:p>
            <a:pPr lvl="2"/>
            <a:r>
              <a:rPr lang="en-GB" dirty="0"/>
              <a:t>Page 00</a:t>
            </a:r>
          </a:p>
        </p:txBody>
      </p:sp>
      <p:pic>
        <p:nvPicPr>
          <p:cNvPr id="7" name="ivz_logo">
            <a:extLst>
              <a:ext uri="{FF2B5EF4-FFF2-40B4-BE49-F238E27FC236}">
                <a16:creationId xmlns:a16="http://schemas.microsoft.com/office/drawing/2014/main" id="{F5AD1627-49CE-4EAE-8FF6-7C07C62C1373}"/>
              </a:ext>
            </a:extLst>
          </p:cNvPr>
          <p:cNvPicPr>
            <a:picLocks noChangeAspect="1"/>
          </p:cNvPicPr>
          <p:nvPr userDrawn="1">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01" y="286941"/>
            <a:ext cx="1190201" cy="208429"/>
          </a:xfrm>
          <a:prstGeom prst="rect">
            <a:avLst/>
          </a:prstGeom>
        </p:spPr>
      </p:pic>
    </p:spTree>
    <p:extLst>
      <p:ext uri="{BB962C8B-B14F-4D97-AF65-F5344CB8AC3E}">
        <p14:creationId xmlns:p14="http://schemas.microsoft.com/office/powerpoint/2010/main" val="31960026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arge quote - icon">
    <p:bg>
      <p:bgPr>
        <a:solidFill>
          <a:srgbClr val="5FF0FF">
            <a:alpha val="30000"/>
          </a:srgbClr>
        </a:solidFill>
        <a:effectLst/>
      </p:bgPr>
    </p:bg>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E727FC14-4533-4764-A267-4146885A5049}"/>
              </a:ext>
            </a:extLst>
          </p:cNvPr>
          <p:cNvGrpSpPr>
            <a:grpSpLocks noChangeAspect="1"/>
          </p:cNvGrpSpPr>
          <p:nvPr/>
        </p:nvGrpSpPr>
        <p:grpSpPr bwMode="auto">
          <a:xfrm>
            <a:off x="288131" y="288131"/>
            <a:ext cx="640080" cy="640080"/>
            <a:chOff x="1680" y="0"/>
            <a:chExt cx="4320" cy="4320"/>
          </a:xfrm>
        </p:grpSpPr>
        <p:sp>
          <p:nvSpPr>
            <p:cNvPr id="12" name="Oval 5">
              <a:extLst>
                <a:ext uri="{FF2B5EF4-FFF2-40B4-BE49-F238E27FC236}">
                  <a16:creationId xmlns:a16="http://schemas.microsoft.com/office/drawing/2014/main" id="{AC6B816B-CEAB-43FF-B144-7F260D084628}"/>
                </a:ext>
              </a:extLst>
            </p:cNvPr>
            <p:cNvSpPr>
              <a:spLocks noChangeArrowheads="1"/>
            </p:cNvSpPr>
            <p:nvPr userDrawn="1"/>
          </p:nvSpPr>
          <p:spPr bwMode="auto">
            <a:xfrm>
              <a:off x="1680" y="0"/>
              <a:ext cx="4320" cy="4320"/>
            </a:xfrm>
            <a:prstGeom prst="ellipse">
              <a:avLst/>
            </a:prstGeom>
            <a:solidFill>
              <a:srgbClr val="FF4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sp>
          <p:nvSpPr>
            <p:cNvPr id="13" name="Freeform 6">
              <a:extLst>
                <a:ext uri="{FF2B5EF4-FFF2-40B4-BE49-F238E27FC236}">
                  <a16:creationId xmlns:a16="http://schemas.microsoft.com/office/drawing/2014/main" id="{E5A92843-7936-44DA-B506-AB7A18149BC7}"/>
                </a:ext>
              </a:extLst>
            </p:cNvPr>
            <p:cNvSpPr>
              <a:spLocks noEditPoints="1"/>
            </p:cNvSpPr>
            <p:nvPr userDrawn="1"/>
          </p:nvSpPr>
          <p:spPr bwMode="auto">
            <a:xfrm>
              <a:off x="2965" y="1577"/>
              <a:ext cx="1633" cy="1217"/>
            </a:xfrm>
            <a:custGeom>
              <a:avLst/>
              <a:gdLst>
                <a:gd name="T0" fmla="*/ 0 w 738"/>
                <a:gd name="T1" fmla="*/ 367 h 550"/>
                <a:gd name="T2" fmla="*/ 324 w 738"/>
                <a:gd name="T3" fmla="*/ 0 h 550"/>
                <a:gd name="T4" fmla="*/ 335 w 738"/>
                <a:gd name="T5" fmla="*/ 31 h 550"/>
                <a:gd name="T6" fmla="*/ 142 w 738"/>
                <a:gd name="T7" fmla="*/ 283 h 550"/>
                <a:gd name="T8" fmla="*/ 312 w 738"/>
                <a:gd name="T9" fmla="*/ 420 h 550"/>
                <a:gd name="T10" fmla="*/ 169 w 738"/>
                <a:gd name="T11" fmla="*/ 550 h 550"/>
                <a:gd name="T12" fmla="*/ 0 w 738"/>
                <a:gd name="T13" fmla="*/ 367 h 550"/>
                <a:gd name="T14" fmla="*/ 402 w 738"/>
                <a:gd name="T15" fmla="*/ 367 h 550"/>
                <a:gd name="T16" fmla="*/ 726 w 738"/>
                <a:gd name="T17" fmla="*/ 0 h 550"/>
                <a:gd name="T18" fmla="*/ 738 w 738"/>
                <a:gd name="T19" fmla="*/ 31 h 550"/>
                <a:gd name="T20" fmla="*/ 544 w 738"/>
                <a:gd name="T21" fmla="*/ 283 h 550"/>
                <a:gd name="T22" fmla="*/ 712 w 738"/>
                <a:gd name="T23" fmla="*/ 420 h 550"/>
                <a:gd name="T24" fmla="*/ 572 w 738"/>
                <a:gd name="T25" fmla="*/ 550 h 550"/>
                <a:gd name="T26" fmla="*/ 402 w 738"/>
                <a:gd name="T27" fmla="*/ 36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550">
                  <a:moveTo>
                    <a:pt x="0" y="367"/>
                  </a:moveTo>
                  <a:cubicBezTo>
                    <a:pt x="0" y="213"/>
                    <a:pt x="125" y="68"/>
                    <a:pt x="324" y="0"/>
                  </a:cubicBezTo>
                  <a:cubicBezTo>
                    <a:pt x="335" y="31"/>
                    <a:pt x="335" y="31"/>
                    <a:pt x="335" y="31"/>
                  </a:cubicBezTo>
                  <a:cubicBezTo>
                    <a:pt x="203" y="90"/>
                    <a:pt x="144" y="185"/>
                    <a:pt x="142" y="283"/>
                  </a:cubicBezTo>
                  <a:cubicBezTo>
                    <a:pt x="255" y="298"/>
                    <a:pt x="312" y="345"/>
                    <a:pt x="312" y="420"/>
                  </a:cubicBezTo>
                  <a:cubicBezTo>
                    <a:pt x="312" y="496"/>
                    <a:pt x="250" y="550"/>
                    <a:pt x="169" y="550"/>
                  </a:cubicBezTo>
                  <a:cubicBezTo>
                    <a:pt x="68" y="550"/>
                    <a:pt x="0" y="468"/>
                    <a:pt x="0" y="367"/>
                  </a:cubicBezTo>
                  <a:close/>
                  <a:moveTo>
                    <a:pt x="402" y="367"/>
                  </a:moveTo>
                  <a:cubicBezTo>
                    <a:pt x="402" y="213"/>
                    <a:pt x="527" y="68"/>
                    <a:pt x="726" y="0"/>
                  </a:cubicBezTo>
                  <a:cubicBezTo>
                    <a:pt x="738" y="31"/>
                    <a:pt x="738" y="31"/>
                    <a:pt x="738" y="31"/>
                  </a:cubicBezTo>
                  <a:cubicBezTo>
                    <a:pt x="605" y="90"/>
                    <a:pt x="546" y="185"/>
                    <a:pt x="544" y="283"/>
                  </a:cubicBezTo>
                  <a:cubicBezTo>
                    <a:pt x="656" y="298"/>
                    <a:pt x="712" y="345"/>
                    <a:pt x="712" y="420"/>
                  </a:cubicBezTo>
                  <a:cubicBezTo>
                    <a:pt x="712" y="496"/>
                    <a:pt x="652" y="550"/>
                    <a:pt x="572" y="550"/>
                  </a:cubicBezTo>
                  <a:cubicBezTo>
                    <a:pt x="468" y="550"/>
                    <a:pt x="402" y="468"/>
                    <a:pt x="402" y="3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13"/>
            </a:p>
          </p:txBody>
        </p:sp>
      </p:gr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5" y="4828510"/>
            <a:ext cx="5902923" cy="136525"/>
          </a:xfrm>
        </p:spPr>
        <p:txBody>
          <a:bodyPr lIns="0" rIns="0" bIns="0" anchor="ctr"/>
          <a:lstStyle>
            <a:lvl1pPr>
              <a:defRPr>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28510"/>
            <a:ext cx="355607" cy="136525"/>
          </a:xfrm>
        </p:spPr>
        <p:txBody>
          <a:bodyPr lIns="0" rIns="0" bIns="0" anchor="ctr"/>
          <a:lstStyle>
            <a:lvl1pPr>
              <a:defRPr>
                <a:solidFill>
                  <a:schemeClr val="tx2"/>
                </a:solidFill>
              </a:defRPr>
            </a:lvl1pPr>
          </a:lstStyle>
          <a:p>
            <a:fld id="{6B8AAA75-8A14-4318-A123-C4AFAEECBBFF}"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3238499" y="243000"/>
            <a:ext cx="5617369" cy="4282678"/>
          </a:xfrm>
        </p:spPr>
        <p:txBody>
          <a:bodyPr lIns="0" rIns="0" bIns="0"/>
          <a:lstStyle>
            <a:lvl1pPr eaLnBrk="1">
              <a:lnSpc>
                <a:spcPct val="100000"/>
              </a:lnSpc>
              <a:spcBef>
                <a:spcPts val="0"/>
              </a:spcBef>
              <a:defRPr sz="2100" b="0" spc="0">
                <a:solidFill>
                  <a:schemeClr val="tx2"/>
                </a:solidFill>
                <a:latin typeface="+mj-lt"/>
              </a:defRPr>
            </a:lvl1pPr>
            <a:lvl2pPr marL="0" indent="0">
              <a:lnSpc>
                <a:spcPct val="100000"/>
              </a:lnSpc>
              <a:spcBef>
                <a:spcPts val="1013"/>
              </a:spcBef>
              <a:buNone/>
              <a:defRPr sz="1400" b="0" spc="0">
                <a:solidFill>
                  <a:schemeClr val="tx2"/>
                </a:solidFill>
              </a:defRPr>
            </a:lvl2pPr>
            <a:lvl3pPr marL="152698" indent="-152698">
              <a:lnSpc>
                <a:spcPct val="100000"/>
              </a:lnSpc>
              <a:spcBef>
                <a:spcPts val="1013"/>
              </a:spcBef>
              <a:defRPr sz="1400" b="0" spc="0">
                <a:solidFill>
                  <a:schemeClr val="tx2"/>
                </a:solidFill>
              </a:defRPr>
            </a:lvl3pPr>
            <a:lvl4pPr marL="304503" indent="-151805">
              <a:spcBef>
                <a:spcPts val="675"/>
              </a:spcBef>
              <a:defRPr sz="1013" b="0">
                <a:solidFill>
                  <a:schemeClr val="tx1"/>
                </a:solidFill>
              </a:defRPr>
            </a:lvl4pPr>
            <a:lvl5pPr>
              <a:spcBef>
                <a:spcPts val="675"/>
              </a:spcBef>
              <a:defRPr sz="1013" b="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Presenter Name">
            <a:extLst>
              <a:ext uri="{FF2B5EF4-FFF2-40B4-BE49-F238E27FC236}">
                <a16:creationId xmlns:a16="http://schemas.microsoft.com/office/drawing/2014/main" id="{04FA2E17-4E7E-4AE0-B5A5-5C891F3A740F}"/>
              </a:ext>
            </a:extLst>
          </p:cNvPr>
          <p:cNvSpPr>
            <a:spLocks noGrp="1"/>
          </p:cNvSpPr>
          <p:nvPr>
            <p:ph type="body" sz="quarter" idx="18" hasCustomPrompt="1"/>
          </p:nvPr>
        </p:nvSpPr>
        <p:spPr>
          <a:xfrm>
            <a:off x="288131" y="1062112"/>
            <a:ext cx="1474984" cy="648812"/>
          </a:xfrm>
        </p:spPr>
        <p:txBody>
          <a:bodyPr wrap="square" lIns="0" rIns="0" bIns="0" anchor="t" anchorCtr="0">
            <a:noAutofit/>
          </a:bodyPr>
          <a:lstStyle>
            <a:lvl1pPr eaLnBrk="0">
              <a:spcBef>
                <a:spcPts val="0"/>
              </a:spcBef>
              <a:defRPr sz="1000" b="0" spc="0" baseline="0">
                <a:solidFill>
                  <a:schemeClr val="tx2"/>
                </a:solidFill>
                <a:latin typeface="Graphik Semibold" panose="020B0703030202060203" pitchFamily="34" charset="0"/>
              </a:defRPr>
            </a:lvl1pPr>
            <a:lvl2pPr marL="0" indent="0">
              <a:spcBef>
                <a:spcPts val="0"/>
              </a:spcBef>
              <a:buNone/>
              <a:defRPr sz="1000" b="0" spc="0" baseline="0">
                <a:solidFill>
                  <a:schemeClr val="tx2"/>
                </a:solidFill>
              </a:defRPr>
            </a:lvl2pPr>
            <a:lvl3pPr marL="0" indent="0">
              <a:spcBef>
                <a:spcPts val="0"/>
              </a:spcBef>
              <a:buNone/>
              <a:defRPr sz="591">
                <a:solidFill>
                  <a:schemeClr val="tx1"/>
                </a:solidFill>
              </a:defRPr>
            </a:lvl3pPr>
          </a:lstStyle>
          <a:p>
            <a:r>
              <a:rPr lang="en-US" dirty="0"/>
              <a:t>Name Surname  </a:t>
            </a:r>
          </a:p>
          <a:p>
            <a:pPr lvl="1"/>
            <a:r>
              <a:rPr lang="en-GB" dirty="0"/>
              <a:t>Job title goes here </a:t>
            </a:r>
          </a:p>
        </p:txBody>
      </p:sp>
    </p:spTree>
    <p:extLst>
      <p:ext uri="{BB962C8B-B14F-4D97-AF65-F5344CB8AC3E}">
        <p14:creationId xmlns:p14="http://schemas.microsoft.com/office/powerpoint/2010/main" val="1219967510"/>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3238500" y="0"/>
            <a:ext cx="5905500" cy="5143500"/>
          </a:xfrm>
        </p:spPr>
        <p:txBody>
          <a:bodyPr/>
          <a:lstStyle/>
          <a:p>
            <a:pPr marL="0" marR="0" lvl="0" indent="0" algn="l" defTabSz="171440" rtl="0" eaLnBrk="0" fontAlgn="auto" latinLnBrk="0" hangingPunct="1">
              <a:lnSpc>
                <a:spcPct val="100000"/>
              </a:lnSpc>
              <a:spcBef>
                <a:spcPts val="1200"/>
              </a:spcBef>
              <a:spcAft>
                <a:spcPts val="0"/>
              </a:spcAft>
              <a:buClrTx/>
              <a:buSzTx/>
              <a:buFont typeface="Verdana" pitchFamily="34" charset="0"/>
              <a:buNone/>
              <a:tabLst/>
              <a:defRPr/>
            </a:pPr>
            <a:r>
              <a:rPr lang="en-US"/>
              <a:t>Click icon to add picture</a:t>
            </a:r>
            <a:endParaRPr lang="en-US" dirty="0"/>
          </a:p>
        </p:txBody>
      </p:sp>
      <p:sp>
        <p:nvSpPr>
          <p:cNvPr id="4" name="Footer Placeholder 3"/>
          <p:cNvSpPr>
            <a:spLocks noGrp="1"/>
          </p:cNvSpPr>
          <p:nvPr>
            <p:ph type="ftr" sz="quarter" idx="19"/>
          </p:nvPr>
        </p:nvSpPr>
        <p:spPr>
          <a:xfrm>
            <a:off x="1763115" y="4828510"/>
            <a:ext cx="5902923" cy="136525"/>
          </a:xfrm>
        </p:spPr>
        <p:txBody>
          <a:bodyPr lIns="0" rIns="0" bIns="0" anchor="ctr"/>
          <a:lstStyle/>
          <a:p>
            <a:endParaRPr lang="en-GB"/>
          </a:p>
        </p:txBody>
      </p:sp>
      <p:sp>
        <p:nvSpPr>
          <p:cNvPr id="5" name="Slide Number Placeholder 4"/>
          <p:cNvSpPr>
            <a:spLocks noGrp="1"/>
          </p:cNvSpPr>
          <p:nvPr>
            <p:ph type="sldNum" sz="quarter" idx="20"/>
          </p:nvPr>
        </p:nvSpPr>
        <p:spPr>
          <a:xfrm>
            <a:off x="8501452" y="4828510"/>
            <a:ext cx="355607" cy="136525"/>
          </a:xfrm>
        </p:spPr>
        <p:txBody>
          <a:bodyPr lIns="0" rIns="0" bIns="0" anchor="ctr"/>
          <a:lstStyle/>
          <a:p>
            <a:fld id="{6B8AAA75-8A14-4318-A123-C4AFAEECBBFF}" type="slidenum">
              <a:rPr lang="en-GB" smtClean="0"/>
              <a:t>‹#›</a:t>
            </a:fld>
            <a:endParaRPr lang="en-GB"/>
          </a:p>
        </p:txBody>
      </p:sp>
      <p:sp>
        <p:nvSpPr>
          <p:cNvPr id="11" name="Title 10">
            <a:extLst>
              <a:ext uri="{FF2B5EF4-FFF2-40B4-BE49-F238E27FC236}">
                <a16:creationId xmlns:a16="http://schemas.microsoft.com/office/drawing/2014/main" id="{0A739712-3A37-4796-AD90-4E44AB68E218}"/>
              </a:ext>
            </a:extLst>
          </p:cNvPr>
          <p:cNvSpPr>
            <a:spLocks noGrp="1"/>
          </p:cNvSpPr>
          <p:nvPr>
            <p:ph type="title"/>
          </p:nvPr>
        </p:nvSpPr>
        <p:spPr>
          <a:xfrm>
            <a:off x="288900" y="261729"/>
            <a:ext cx="2663850" cy="3689634"/>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23815269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Ivider - Large Numbers">
    <p:bg>
      <p:bgRef idx="1001">
        <a:schemeClr val="bg2"/>
      </p:bgRef>
    </p:bg>
    <p:spTree>
      <p:nvGrpSpPr>
        <p:cNvPr id="1" name=""/>
        <p:cNvGrpSpPr/>
        <p:nvPr/>
      </p:nvGrpSpPr>
      <p:grpSpPr>
        <a:xfrm>
          <a:off x="0" y="0"/>
          <a:ext cx="0" cy="0"/>
          <a:chOff x="0" y="0"/>
          <a:chExt cx="0" cy="0"/>
        </a:xfrm>
      </p:grpSpPr>
      <p:sp>
        <p:nvSpPr>
          <p:cNvPr id="12" name="solid_bg">
            <a:extLst>
              <a:ext uri="{FF2B5EF4-FFF2-40B4-BE49-F238E27FC236}">
                <a16:creationId xmlns:a16="http://schemas.microsoft.com/office/drawing/2014/main" id="{C9CA4CC4-7458-4D3F-A69F-7A467527DD7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BBD656F-F57E-4415-8FB8-D8673B28A4D7}"/>
              </a:ext>
            </a:extLst>
          </p:cNvPr>
          <p:cNvSpPr>
            <a:spLocks noGrp="1"/>
          </p:cNvSpPr>
          <p:nvPr>
            <p:ph type="ftr" sz="quarter" idx="11"/>
          </p:nvPr>
        </p:nvSpPr>
        <p:spPr>
          <a:xfrm>
            <a:off x="1763115" y="4828510"/>
            <a:ext cx="5902923" cy="136525"/>
          </a:xfrm>
        </p:spPr>
        <p:txBody>
          <a:bodyPr lIns="0" rIns="0" bIns="0" anchor="ctr"/>
          <a:lstStyle/>
          <a:p>
            <a:endParaRPr lang="en-GB"/>
          </a:p>
        </p:txBody>
      </p:sp>
      <p:sp>
        <p:nvSpPr>
          <p:cNvPr id="7" name="Slide Number Placeholder 6">
            <a:extLst>
              <a:ext uri="{FF2B5EF4-FFF2-40B4-BE49-F238E27FC236}">
                <a16:creationId xmlns:a16="http://schemas.microsoft.com/office/drawing/2014/main" id="{43318E98-5A09-48FB-BD3E-B03716A5932D}"/>
              </a:ext>
            </a:extLst>
          </p:cNvPr>
          <p:cNvSpPr>
            <a:spLocks noGrp="1"/>
          </p:cNvSpPr>
          <p:nvPr>
            <p:ph type="sldNum" sz="quarter" idx="12"/>
          </p:nvPr>
        </p:nvSpPr>
        <p:spPr>
          <a:xfrm>
            <a:off x="8501452" y="4828510"/>
            <a:ext cx="355607" cy="136525"/>
          </a:xfrm>
        </p:spPr>
        <p:txBody>
          <a:bodyPr lIns="0" rIns="0" bIns="0" anchor="ctr"/>
          <a:lstStyle/>
          <a:p>
            <a:fld id="{6B8AAA75-8A14-4318-A123-C4AFAEECBBFF}" type="slidenum">
              <a:rPr lang="en-GB" smtClean="0"/>
              <a:t>‹#›</a:t>
            </a:fld>
            <a:endParaRPr lang="en-GB"/>
          </a:p>
        </p:txBody>
      </p:sp>
      <p:sp>
        <p:nvSpPr>
          <p:cNvPr id="11" name="Subtitle 2">
            <a:extLst>
              <a:ext uri="{FF2B5EF4-FFF2-40B4-BE49-F238E27FC236}">
                <a16:creationId xmlns:a16="http://schemas.microsoft.com/office/drawing/2014/main" id="{725BCF0C-5CFE-4C24-B5D7-FD45352898D7}"/>
              </a:ext>
            </a:extLst>
          </p:cNvPr>
          <p:cNvSpPr>
            <a:spLocks noGrp="1"/>
          </p:cNvSpPr>
          <p:nvPr>
            <p:ph type="subTitle" idx="10"/>
          </p:nvPr>
        </p:nvSpPr>
        <p:spPr>
          <a:xfrm>
            <a:off x="288131" y="1020604"/>
            <a:ext cx="2663850" cy="1241821"/>
          </a:xfrm>
        </p:spPr>
        <p:txBody>
          <a:bodyPr lIns="0" rIns="0" bIns="0"/>
          <a:lstStyle>
            <a:lvl1pPr marL="0" indent="0" algn="l" eaLnBrk="1">
              <a:lnSpc>
                <a:spcPct val="100000"/>
              </a:lnSpc>
              <a:spcBef>
                <a:spcPts val="0"/>
              </a:spcBef>
              <a:buNone/>
              <a:defRPr sz="1400" spc="0">
                <a:solidFill>
                  <a:schemeClr val="tx1"/>
                </a:solidFill>
                <a:latin typeface="+mn-lt"/>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8" name="Title 7">
            <a:extLst>
              <a:ext uri="{FF2B5EF4-FFF2-40B4-BE49-F238E27FC236}">
                <a16:creationId xmlns:a16="http://schemas.microsoft.com/office/drawing/2014/main" id="{F88B184B-25A8-4377-A5E2-EAC09991AD48}"/>
              </a:ext>
            </a:extLst>
          </p:cNvPr>
          <p:cNvSpPr>
            <a:spLocks noGrp="1"/>
          </p:cNvSpPr>
          <p:nvPr>
            <p:ph type="title"/>
          </p:nvPr>
        </p:nvSpPr>
        <p:spPr>
          <a:xfrm>
            <a:off x="288900" y="261729"/>
            <a:ext cx="4283100" cy="571499"/>
          </a:xfrm>
        </p:spPr>
        <p:txBody>
          <a:bodyPr lIns="0" rIns="0" bIns="0"/>
          <a:lstStyle/>
          <a:p>
            <a:r>
              <a:rPr lang="en-US"/>
              <a:t>Click to edit Master title style</a:t>
            </a:r>
            <a:endParaRPr lang="en-US" dirty="0"/>
          </a:p>
        </p:txBody>
      </p:sp>
      <p:pic>
        <p:nvPicPr>
          <p:cNvPr id="3" name="ivz_logo">
            <a:extLst>
              <a:ext uri="{FF2B5EF4-FFF2-40B4-BE49-F238E27FC236}">
                <a16:creationId xmlns:a16="http://schemas.microsoft.com/office/drawing/2014/main" id="{B6B3E1F6-03B8-49A2-888D-0E7F549A7B8E}"/>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
        <p:nvSpPr>
          <p:cNvPr id="10" name="Content Placeholder 1">
            <a:extLst>
              <a:ext uri="{FF2B5EF4-FFF2-40B4-BE49-F238E27FC236}">
                <a16:creationId xmlns:a16="http://schemas.microsoft.com/office/drawing/2014/main" id="{59E6D710-30F4-4056-9BFB-02813B215CD8}"/>
              </a:ext>
            </a:extLst>
          </p:cNvPr>
          <p:cNvSpPr>
            <a:spLocks noGrp="1"/>
          </p:cNvSpPr>
          <p:nvPr>
            <p:ph idx="1"/>
          </p:nvPr>
        </p:nvSpPr>
        <p:spPr>
          <a:xfrm>
            <a:off x="288900" y="2571751"/>
            <a:ext cx="3335337" cy="2000250"/>
          </a:xfrm>
        </p:spPr>
        <p:txBody>
          <a:bodyPr l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0152690"/>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Image 3x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0A7896-B08E-4A05-8D6A-2AD8F0A12758}"/>
              </a:ext>
            </a:extLst>
          </p:cNvPr>
          <p:cNvSpPr>
            <a:spLocks noGrp="1"/>
          </p:cNvSpPr>
          <p:nvPr>
            <p:ph type="pic" sz="quarter" idx="21"/>
          </p:nvPr>
        </p:nvSpPr>
        <p:spPr>
          <a:xfrm>
            <a:off x="0" y="1052513"/>
            <a:ext cx="9144000" cy="4090988"/>
          </a:xfrm>
          <a:noFill/>
        </p:spPr>
        <p:txBody>
          <a:bodyPr/>
          <a:lstStyle/>
          <a:p>
            <a:r>
              <a:rPr lang="en-US"/>
              <a:t>Click icon to add picture</a:t>
            </a:r>
            <a:endParaRPr lang="en-US" dirty="0"/>
          </a:p>
        </p:txBody>
      </p:sp>
      <p:sp>
        <p:nvSpPr>
          <p:cNvPr id="4" name="Footer Placeholder 3"/>
          <p:cNvSpPr>
            <a:spLocks noGrp="1"/>
          </p:cNvSpPr>
          <p:nvPr>
            <p:ph type="ftr" sz="quarter" idx="19"/>
          </p:nvPr>
        </p:nvSpPr>
        <p:spPr>
          <a:xfrm>
            <a:off x="1763115" y="4828510"/>
            <a:ext cx="5902923" cy="136525"/>
          </a:xfrm>
        </p:spPr>
        <p:txBody>
          <a:bodyPr lIns="0" rIns="0" bIns="0" anchor="ctr"/>
          <a:lstStyle>
            <a:lvl1pPr>
              <a:defRPr>
                <a:solidFill>
                  <a:schemeClr val="bg1"/>
                </a:solidFill>
              </a:defRPr>
            </a:lvl1pPr>
          </a:lstStyle>
          <a:p>
            <a:endParaRPr lang="en-GB"/>
          </a:p>
        </p:txBody>
      </p:sp>
      <p:sp>
        <p:nvSpPr>
          <p:cNvPr id="5" name="Slide Number Placeholder 4"/>
          <p:cNvSpPr>
            <a:spLocks noGrp="1"/>
          </p:cNvSpPr>
          <p:nvPr>
            <p:ph type="sldNum" sz="quarter" idx="20"/>
          </p:nvPr>
        </p:nvSpPr>
        <p:spPr>
          <a:xfrm>
            <a:off x="8501452" y="4828510"/>
            <a:ext cx="355607" cy="136525"/>
          </a:xfrm>
        </p:spPr>
        <p:txBody>
          <a:bodyPr lIns="0" rIns="0" bIns="0" anchor="ctr"/>
          <a:lstStyle>
            <a:lvl1pPr>
              <a:defRPr>
                <a:solidFill>
                  <a:schemeClr val="bg1"/>
                </a:solidFill>
              </a:defRPr>
            </a:lvl1pPr>
          </a:lstStyle>
          <a:p>
            <a:fld id="{6B8AAA75-8A14-4318-A123-C4AFAEECBBFF}" type="slidenum">
              <a:rPr lang="en-GB" smtClean="0"/>
              <a:t>‹#›</a:t>
            </a:fld>
            <a:endParaRPr lang="en-GB"/>
          </a:p>
        </p:txBody>
      </p:sp>
      <p:sp>
        <p:nvSpPr>
          <p:cNvPr id="15" name="Text Placeholder 12">
            <a:extLst>
              <a:ext uri="{FF2B5EF4-FFF2-40B4-BE49-F238E27FC236}">
                <a16:creationId xmlns:a16="http://schemas.microsoft.com/office/drawing/2014/main" id="{C92E29A5-4A67-4375-926E-C0F7CA20D5D4}"/>
              </a:ext>
            </a:extLst>
          </p:cNvPr>
          <p:cNvSpPr>
            <a:spLocks noGrp="1"/>
          </p:cNvSpPr>
          <p:nvPr>
            <p:ph type="body" sz="quarter" idx="27" hasCustomPrompt="1"/>
          </p:nvPr>
        </p:nvSpPr>
        <p:spPr>
          <a:xfrm>
            <a:off x="6190060" y="1905000"/>
            <a:ext cx="2666405" cy="2667000"/>
          </a:xfrm>
          <a:solidFill>
            <a:schemeClr val="bg1"/>
          </a:solidFill>
          <a:ln w="25400">
            <a:noFill/>
          </a:ln>
        </p:spPr>
        <p:txBody>
          <a:bodyPr lIns="189000" tIns="180000" rIns="0" bIns="0"/>
          <a:lstStyle>
            <a:lvl1pPr eaLnBrk="1">
              <a:spcAft>
                <a:spcPts val="675"/>
              </a:spcAft>
              <a:defRPr sz="3300" spc="0">
                <a:solidFill>
                  <a:schemeClr val="tx2"/>
                </a:solidFill>
                <a:latin typeface="Graphik Regular" panose="020B0503030202060203" pitchFamily="34" charset="0"/>
              </a:defRPr>
            </a:lvl1pPr>
            <a:lvl2pPr>
              <a:defRPr sz="1200" spc="0">
                <a:solidFill>
                  <a:schemeClr val="tx2"/>
                </a:solidFill>
              </a:defRPr>
            </a:lvl2pPr>
            <a:lvl3pPr>
              <a:defRPr sz="1200" spc="0">
                <a:solidFill>
                  <a:schemeClr val="tx2"/>
                </a:solidFill>
              </a:defRPr>
            </a:lvl3pPr>
            <a:lvl4pPr>
              <a:defRPr sz="1200" spc="0">
                <a:solidFill>
                  <a:schemeClr val="tx2"/>
                </a:solidFill>
              </a:defRPr>
            </a:lvl4pPr>
            <a:lvl5pPr>
              <a:defRPr sz="1200" spc="0">
                <a:solidFill>
                  <a:schemeClr val="tx2"/>
                </a:solidFill>
              </a:defRPr>
            </a:lvl5pPr>
          </a:lstStyle>
          <a:p>
            <a:pPr lvl="0"/>
            <a:r>
              <a:rPr lang="en-US" dirty="0" err="1"/>
              <a:t>Bigtext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2">
            <a:extLst>
              <a:ext uri="{FF2B5EF4-FFF2-40B4-BE49-F238E27FC236}">
                <a16:creationId xmlns:a16="http://schemas.microsoft.com/office/drawing/2014/main" id="{E021EF6E-D5E1-4ECF-8E04-FAC0B30D54F5}"/>
              </a:ext>
            </a:extLst>
          </p:cNvPr>
          <p:cNvSpPr>
            <a:spLocks noGrp="1"/>
          </p:cNvSpPr>
          <p:nvPr>
            <p:ph type="pic" sz="quarter" idx="44"/>
          </p:nvPr>
        </p:nvSpPr>
        <p:spPr>
          <a:xfrm>
            <a:off x="8226883" y="2073134"/>
            <a:ext cx="445500" cy="445500"/>
          </a:xfrm>
          <a:prstGeom prst="ellipse">
            <a:avLst/>
          </a:prstGeom>
          <a:solidFill>
            <a:srgbClr val="FF4632"/>
          </a:solidFill>
        </p:spPr>
        <p:txBody>
          <a:bodyPr lIns="0" rIns="0" bIns="0" anchor="ctr" anchorCtr="0"/>
          <a:lstStyle>
            <a:lvl1pPr algn="ctr">
              <a:lnSpc>
                <a:spcPct val="100000"/>
              </a:lnSpc>
              <a:defRPr sz="525" b="0" spc="0">
                <a:latin typeface="+mn-lt"/>
              </a:defRPr>
            </a:lvl1pPr>
          </a:lstStyle>
          <a:p>
            <a:r>
              <a:rPr lang="en-US"/>
              <a:t>Click icon to add picture</a:t>
            </a:r>
            <a:endParaRPr lang="en-GB" dirty="0"/>
          </a:p>
        </p:txBody>
      </p:sp>
      <p:sp>
        <p:nvSpPr>
          <p:cNvPr id="3" name="Title 2">
            <a:extLst>
              <a:ext uri="{FF2B5EF4-FFF2-40B4-BE49-F238E27FC236}">
                <a16:creationId xmlns:a16="http://schemas.microsoft.com/office/drawing/2014/main" id="{48DC8DBC-EBE8-4607-A7F9-B9AB2594D6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133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Blue 3x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C9EA5B-A488-4CAB-AEBE-CD42E5F74EB2}"/>
              </a:ext>
            </a:extLst>
          </p:cNvPr>
          <p:cNvSpPr>
            <a:spLocks/>
          </p:cNvSpPr>
          <p:nvPr/>
        </p:nvSpPr>
        <p:spPr>
          <a:xfrm>
            <a:off x="0" y="1052513"/>
            <a:ext cx="9144000" cy="4090988"/>
          </a:xfrm>
          <a:prstGeom prst="rect">
            <a:avLst/>
          </a:prstGeom>
          <a:solidFill>
            <a:srgbClr val="5FF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US" sz="1013"/>
          </a:p>
        </p:txBody>
      </p:sp>
      <p:sp>
        <p:nvSpPr>
          <p:cNvPr id="4" name="Footer Placeholder 3"/>
          <p:cNvSpPr>
            <a:spLocks noGrp="1"/>
          </p:cNvSpPr>
          <p:nvPr>
            <p:ph type="ftr" sz="quarter" idx="19"/>
          </p:nvPr>
        </p:nvSpPr>
        <p:spPr>
          <a:xfrm>
            <a:off x="1763116" y="4833894"/>
            <a:ext cx="5904706" cy="136525"/>
          </a:xfrm>
        </p:spPr>
        <p:txBody>
          <a:bodyPr lIns="0" rIns="0" bIns="0" anchor="ct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p>
            <a:fld id="{6B8AAA75-8A14-4318-A123-C4AFAEECBBFF}" type="slidenum">
              <a:rPr lang="en-GB" smtClean="0"/>
              <a:t>‹#›</a:t>
            </a:fld>
            <a:endParaRPr lang="en-GB"/>
          </a:p>
        </p:txBody>
      </p:sp>
      <p:pic>
        <p:nvPicPr>
          <p:cNvPr id="6" name="ivz_logo">
            <a:extLst>
              <a:ext uri="{FF2B5EF4-FFF2-40B4-BE49-F238E27FC236}">
                <a16:creationId xmlns:a16="http://schemas.microsoft.com/office/drawing/2014/main" id="{5BF4423D-7D4B-424C-B3C7-F180ABE5C7C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896" y="4845250"/>
            <a:ext cx="640735" cy="112206"/>
          </a:xfrm>
          <a:prstGeom prst="rect">
            <a:avLst/>
          </a:prstGeom>
        </p:spPr>
      </p:pic>
      <p:sp>
        <p:nvSpPr>
          <p:cNvPr id="3" name="Title 2">
            <a:extLst>
              <a:ext uri="{FF2B5EF4-FFF2-40B4-BE49-F238E27FC236}">
                <a16:creationId xmlns:a16="http://schemas.microsoft.com/office/drawing/2014/main" id="{8849AB69-E3DE-49B6-9D5A-A40BCE4AC6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5314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Table &amp; Chart">
    <p:bg>
      <p:bgPr>
        <a:solidFill>
          <a:schemeClr val="bg1"/>
        </a:solidFill>
        <a:effectLst/>
      </p:bgPr>
    </p:bg>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a:xfrm>
            <a:off x="288926" y="2993754"/>
            <a:ext cx="8564850" cy="1258060"/>
          </a:xfrm>
        </p:spPr>
        <p:txBody>
          <a:bodyPr lIns="0" rIns="0" bIns="0"/>
          <a:lstStyle>
            <a:lvl1pPr>
              <a:defRPr sz="1500" spc="-8">
                <a:solidFill>
                  <a:schemeClr val="tx1"/>
                </a:solidFill>
              </a:defRPr>
            </a:lvl1pPr>
          </a:lstStyle>
          <a:p>
            <a:r>
              <a:rPr lang="en-US"/>
              <a:t>Click icon to add table</a:t>
            </a:r>
            <a:endParaRPr lang="en-GB" dirty="0"/>
          </a:p>
        </p:txBody>
      </p:sp>
      <p:sp>
        <p:nvSpPr>
          <p:cNvPr id="10" name="Text Placeholder 6"/>
          <p:cNvSpPr>
            <a:spLocks noGrp="1"/>
          </p:cNvSpPr>
          <p:nvPr>
            <p:ph type="body" sz="quarter" idx="14" hasCustomPrompt="1"/>
          </p:nvPr>
        </p:nvSpPr>
        <p:spPr>
          <a:xfrm>
            <a:off x="288130" y="4090988"/>
            <a:ext cx="8568927" cy="481013"/>
          </a:xfrm>
        </p:spPr>
        <p:txBody>
          <a:bodyPr lIns="0" rIns="0" bIns="0" anchor="b" anchorCtr="0"/>
          <a:lstStyle>
            <a:lvl1pPr>
              <a:spcBef>
                <a:spcPts val="0"/>
              </a:spcBef>
              <a:defRPr sz="800" b="0" spc="-8">
                <a:solidFill>
                  <a:schemeClr val="tx1"/>
                </a:solidFill>
              </a:defRPr>
            </a:lvl1pPr>
            <a:lvl2pPr>
              <a:defRPr sz="525">
                <a:solidFill>
                  <a:schemeClr val="bg1"/>
                </a:solidFill>
              </a:defRPr>
            </a:lvl2pPr>
            <a:lvl3pPr>
              <a:defRPr sz="525">
                <a:solidFill>
                  <a:schemeClr val="bg1"/>
                </a:solidFill>
              </a:defRPr>
            </a:lvl3pPr>
            <a:lvl4pPr>
              <a:defRPr sz="525">
                <a:solidFill>
                  <a:schemeClr val="bg1"/>
                </a:solidFill>
              </a:defRPr>
            </a:lvl4pPr>
            <a:lvl5pPr>
              <a:defRPr sz="525">
                <a:solidFill>
                  <a:schemeClr val="bg1"/>
                </a:solidFill>
              </a:defRPr>
            </a:lvl5pPr>
          </a:lstStyle>
          <a:p>
            <a:pPr lvl="0"/>
            <a:r>
              <a:rPr lang="en-US"/>
              <a:t>Source: set in 8pt</a:t>
            </a:r>
            <a:endParaRPr lang="en-GB" dirty="0"/>
          </a:p>
        </p:txBody>
      </p:sp>
      <p:sp>
        <p:nvSpPr>
          <p:cNvPr id="20" name="Chart Placeholder 9">
            <a:extLst>
              <a:ext uri="{FF2B5EF4-FFF2-40B4-BE49-F238E27FC236}">
                <a16:creationId xmlns:a16="http://schemas.microsoft.com/office/drawing/2014/main" id="{5E37C2FD-1F1B-47E1-A5D1-EB47CDCAFBBF}"/>
              </a:ext>
            </a:extLst>
          </p:cNvPr>
          <p:cNvSpPr>
            <a:spLocks noGrp="1"/>
          </p:cNvSpPr>
          <p:nvPr>
            <p:ph type="chart" sz="quarter" idx="15"/>
          </p:nvPr>
        </p:nvSpPr>
        <p:spPr>
          <a:xfrm>
            <a:off x="288925" y="1059077"/>
            <a:ext cx="8568904" cy="1900710"/>
          </a:xfrm>
          <a:noFill/>
        </p:spPr>
        <p:txBody>
          <a:bodyPr lIns="0" rIns="0" bIns="0" anchor="ctr" anchorCtr="0"/>
          <a:lstStyle>
            <a:lvl1pPr>
              <a:spcBef>
                <a:spcPts val="0"/>
              </a:spcBef>
              <a:defRPr sz="750" spc="-8"/>
            </a:lvl1pPr>
          </a:lstStyle>
          <a:p>
            <a:r>
              <a:rPr lang="en-US"/>
              <a:t>Click icon to add chart</a:t>
            </a:r>
            <a:endParaRPr lang="en-GB" dirty="0"/>
          </a:p>
        </p:txBody>
      </p:sp>
      <p:sp>
        <p:nvSpPr>
          <p:cNvPr id="21" name="Content Placeholder 2">
            <a:extLst>
              <a:ext uri="{FF2B5EF4-FFF2-40B4-BE49-F238E27FC236}">
                <a16:creationId xmlns:a16="http://schemas.microsoft.com/office/drawing/2014/main" id="{6D4C65C3-85A4-4E58-B795-FF39CCFC1677}"/>
              </a:ext>
            </a:extLst>
          </p:cNvPr>
          <p:cNvSpPr>
            <a:spLocks noGrp="1"/>
          </p:cNvSpPr>
          <p:nvPr>
            <p:ph idx="17"/>
          </p:nvPr>
        </p:nvSpPr>
        <p:spPr>
          <a:xfrm>
            <a:off x="286171" y="1059077"/>
            <a:ext cx="8567605" cy="181811"/>
          </a:xfrm>
        </p:spPr>
        <p:txBody>
          <a:bodyPr vert="horz" lIns="13716" tIns="0" rIns="0" bIns="0" rtlCol="0" anchor="t" anchorCtr="0">
            <a:noAutofit/>
          </a:bodyPr>
          <a:lstStyle>
            <a:lvl1pPr>
              <a:spcBef>
                <a:spcPts val="0"/>
              </a:spcBef>
              <a:defRPr lang="en-US" b="1" dirty="0">
                <a:latin typeface="+mn-lt"/>
              </a:defRPr>
            </a:lvl1pPr>
          </a:lstStyle>
          <a:p>
            <a:pPr lvl="0">
              <a:spcBef>
                <a:spcPts val="0"/>
              </a:spcBef>
            </a:pPr>
            <a:r>
              <a:rPr lang="en-US"/>
              <a:t>Click to edit Master text styles</a:t>
            </a:r>
          </a:p>
        </p:txBody>
      </p:sp>
      <p:cxnSp>
        <p:nvCxnSpPr>
          <p:cNvPr id="11" name="Straight Connector 10">
            <a:extLst>
              <a:ext uri="{FF2B5EF4-FFF2-40B4-BE49-F238E27FC236}">
                <a16:creationId xmlns:a16="http://schemas.microsoft.com/office/drawing/2014/main" id="{7113F717-E578-4026-A71A-ABAA8972471F}"/>
              </a:ext>
            </a:extLst>
          </p:cNvPr>
          <p:cNvCxnSpPr>
            <a:cxnSpLocks/>
          </p:cNvCxnSpPr>
          <p:nvPr/>
        </p:nvCxnSpPr>
        <p:spPr>
          <a:xfrm>
            <a:off x="288925" y="1054610"/>
            <a:ext cx="856760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9A7444F-66DD-42C7-9E2E-6D09F0602D8F}"/>
              </a:ext>
            </a:extLst>
          </p:cNvPr>
          <p:cNvSpPr>
            <a:spLocks noGrp="1"/>
          </p:cNvSpPr>
          <p:nvPr>
            <p:ph type="ftr" sz="quarter" idx="20"/>
          </p:nvPr>
        </p:nvSpPr>
        <p:spPr>
          <a:xfrm>
            <a:off x="1763116" y="4833894"/>
            <a:ext cx="5904706" cy="136525"/>
          </a:xfrm>
        </p:spPr>
        <p:txBody>
          <a:bodyPr anchor="ctr"/>
          <a:lstStyle/>
          <a:p>
            <a:endParaRPr lang="en-GB"/>
          </a:p>
        </p:txBody>
      </p:sp>
      <p:sp>
        <p:nvSpPr>
          <p:cNvPr id="4" name="Slide Number Placeholder 3">
            <a:extLst>
              <a:ext uri="{FF2B5EF4-FFF2-40B4-BE49-F238E27FC236}">
                <a16:creationId xmlns:a16="http://schemas.microsoft.com/office/drawing/2014/main" id="{F79CABCF-EDCB-4E39-AD89-896AD42A9446}"/>
              </a:ext>
            </a:extLst>
          </p:cNvPr>
          <p:cNvSpPr>
            <a:spLocks noGrp="1"/>
          </p:cNvSpPr>
          <p:nvPr>
            <p:ph type="sldNum" sz="quarter" idx="21"/>
          </p:nvPr>
        </p:nvSpPr>
        <p:spPr>
          <a:xfrm>
            <a:off x="8501452" y="4833894"/>
            <a:ext cx="355607" cy="136525"/>
          </a:xfrm>
        </p:spPr>
        <p:txBody>
          <a:bodyPr anchor="ctr"/>
          <a:lstStyle/>
          <a:p>
            <a:fld id="{6B8AAA75-8A14-4318-A123-C4AFAEECBBFF}" type="slidenum">
              <a:rPr lang="en-GB" smtClean="0"/>
              <a:t>‹#›</a:t>
            </a:fld>
            <a:endParaRPr lang="en-GB"/>
          </a:p>
        </p:txBody>
      </p:sp>
      <p:sp>
        <p:nvSpPr>
          <p:cNvPr id="5" name="Title 4">
            <a:extLst>
              <a:ext uri="{FF2B5EF4-FFF2-40B4-BE49-F238E27FC236}">
                <a16:creationId xmlns:a16="http://schemas.microsoft.com/office/drawing/2014/main" id="{4D47B833-F32D-49EB-AFC9-44B52FEF702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986001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634889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solid_bg">
            <a:extLst>
              <a:ext uri="{FF2B5EF4-FFF2-40B4-BE49-F238E27FC236}">
                <a16:creationId xmlns:a16="http://schemas.microsoft.com/office/drawing/2014/main" id="{E5F17FF8-541C-49DD-A25A-E180B7681B86}"/>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80B0ABE3-E657-4356-AF7A-982F7AA04C16}"/>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7B9160A9-8E40-43A2-86C8-A3E5804EE646}"/>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0" name="Footer Placeholder 8">
            <a:extLst>
              <a:ext uri="{FF2B5EF4-FFF2-40B4-BE49-F238E27FC236}">
                <a16:creationId xmlns:a16="http://schemas.microsoft.com/office/drawing/2014/main" id="{22C615AF-37E1-4544-8938-A6036672C69E}"/>
              </a:ext>
            </a:extLst>
          </p:cNvPr>
          <p:cNvSpPr>
            <a:spLocks noGrp="1"/>
          </p:cNvSpPr>
          <p:nvPr>
            <p:ph type="ftr" sz="quarter" idx="19"/>
          </p:nvPr>
        </p:nvSpPr>
        <p:spPr>
          <a:xfrm>
            <a:off x="288900" y="4833894"/>
            <a:ext cx="5900763" cy="136525"/>
          </a:xfrm>
        </p:spPr>
        <p:txBody>
          <a:bodyPr lIns="0" rIns="0" bIns="0" anchor="ctr"/>
          <a:lstStyle>
            <a:lvl1pPr>
              <a:defRPr sz="800"/>
            </a:lvl1pPr>
          </a:lstStyle>
          <a:p>
            <a:endParaRPr lang="en-GB"/>
          </a:p>
        </p:txBody>
      </p:sp>
      <p:sp>
        <p:nvSpPr>
          <p:cNvPr id="19" name="Presenter Name">
            <a:extLst>
              <a:ext uri="{FF2B5EF4-FFF2-40B4-BE49-F238E27FC236}">
                <a16:creationId xmlns:a16="http://schemas.microsoft.com/office/drawing/2014/main" id="{B429C8AC-5DA6-4427-BBFC-1E6235DFBE74}"/>
              </a:ext>
            </a:extLst>
          </p:cNvPr>
          <p:cNvSpPr>
            <a:spLocks noGrp="1"/>
          </p:cNvSpPr>
          <p:nvPr>
            <p:ph type="body" sz="quarter" idx="18" hasCustomPrompt="1"/>
          </p:nvPr>
        </p:nvSpPr>
        <p:spPr>
          <a:xfrm>
            <a:off x="288900" y="3361500"/>
            <a:ext cx="2664619" cy="1238890"/>
          </a:xfrm>
        </p:spPr>
        <p:txBody>
          <a:bodyPr wrap="square" lIns="0" rIns="0" bIns="0" anchor="b" anchorCtr="0">
            <a:noAutofit/>
          </a:bodyPr>
          <a:lstStyle>
            <a:lvl1pPr>
              <a:spcBef>
                <a:spcPts val="675"/>
              </a:spcBef>
              <a:defRPr sz="1200" b="1" spc="0" baseline="0">
                <a:solidFill>
                  <a:schemeClr val="tx2"/>
                </a:solidFill>
                <a:latin typeface="+mj-lt"/>
              </a:defRPr>
            </a:lvl1pPr>
            <a:lvl2pPr marL="0" indent="0">
              <a:spcBef>
                <a:spcPts val="0"/>
              </a:spcBef>
              <a:buNone/>
              <a:defRPr sz="1200" spc="0" baseline="0">
                <a:solidFill>
                  <a:schemeClr val="tx2"/>
                </a:solidFill>
              </a:defRPr>
            </a:lvl2pPr>
          </a:lstStyle>
          <a:p>
            <a:r>
              <a:rPr lang="en-US" dirty="0"/>
              <a:t>Presenter name </a:t>
            </a:r>
          </a:p>
          <a:p>
            <a:pPr lvl="1"/>
            <a:r>
              <a:rPr lang="en-US" dirty="0"/>
              <a:t>Presenter title</a:t>
            </a:r>
          </a:p>
        </p:txBody>
      </p:sp>
      <p:pic>
        <p:nvPicPr>
          <p:cNvPr id="5" name="ivz_logo">
            <a:extLst>
              <a:ext uri="{FF2B5EF4-FFF2-40B4-BE49-F238E27FC236}">
                <a16:creationId xmlns:a16="http://schemas.microsoft.com/office/drawing/2014/main" id="{550B0338-A83B-4A4B-B7B9-8D8FCA302D92}"/>
              </a:ext>
            </a:extLst>
          </p:cNvPr>
          <p:cNvPicPr>
            <a:picLocks noChangeAspect="1"/>
          </p:cNvPicPr>
          <p:nvPr>
            <p:custDataLst>
              <p:tags r:id="rId2"/>
            </p:custDataLst>
          </p:nvPr>
        </p:nvPicPr>
        <p:blipFill>
          <a:blip r:embed="rId4" cstate="screen">
            <a:extLst>
              <a:ext uri="{28A0092B-C50C-407E-A947-70E740481C1C}">
                <a14:useLocalDpi xmlns:a14="http://schemas.microsoft.com/office/drawing/2010/main" val="0"/>
              </a:ext>
            </a:extLst>
          </a:blip>
          <a:srcRect/>
          <a:stretch/>
        </p:blipFill>
        <p:spPr>
          <a:xfrm>
            <a:off x="288901" y="286941"/>
            <a:ext cx="1188666" cy="208429"/>
          </a:xfrm>
          <a:prstGeom prst="rect">
            <a:avLst/>
          </a:prstGeom>
        </p:spPr>
      </p:pic>
    </p:spTree>
    <p:extLst>
      <p:ext uri="{BB962C8B-B14F-4D97-AF65-F5344CB8AC3E}">
        <p14:creationId xmlns:p14="http://schemas.microsoft.com/office/powerpoint/2010/main" val="2947461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Slide legal">
    <p:bg>
      <p:bgRef idx="1001">
        <a:schemeClr val="bg2"/>
      </p:bgRef>
    </p:bg>
    <p:spTree>
      <p:nvGrpSpPr>
        <p:cNvPr id="1" name=""/>
        <p:cNvGrpSpPr/>
        <p:nvPr/>
      </p:nvGrpSpPr>
      <p:grpSpPr>
        <a:xfrm>
          <a:off x="0" y="0"/>
          <a:ext cx="0" cy="0"/>
          <a:chOff x="0" y="0"/>
          <a:chExt cx="0" cy="0"/>
        </a:xfrm>
      </p:grpSpPr>
      <p:sp>
        <p:nvSpPr>
          <p:cNvPr id="8" name="solid_bg">
            <a:extLst>
              <a:ext uri="{FF2B5EF4-FFF2-40B4-BE49-F238E27FC236}">
                <a16:creationId xmlns:a16="http://schemas.microsoft.com/office/drawing/2014/main" id="{819EC41C-03F7-45B8-ADE1-D4D8411D7182}"/>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BC34E09-2712-446E-A4CF-B7F335F5F0A2}"/>
              </a:ext>
            </a:extLst>
          </p:cNvPr>
          <p:cNvSpPr>
            <a:spLocks noGrp="1"/>
          </p:cNvSpPr>
          <p:nvPr>
            <p:ph type="title"/>
          </p:nvPr>
        </p:nvSpPr>
        <p:spPr>
          <a:xfrm>
            <a:off x="288900" y="991429"/>
            <a:ext cx="8568929" cy="869317"/>
          </a:xfrm>
        </p:spPr>
        <p:txBody>
          <a:bodyPr lIns="0" rIns="0" bIns="0" anchor="t" anchorCtr="0"/>
          <a:lstStyle>
            <a:lvl1pPr>
              <a:defRPr sz="4050" spc="0">
                <a:solidFill>
                  <a:schemeClr val="tx1"/>
                </a:solidFill>
              </a:defRPr>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841B36CC-8A2B-48E0-9670-C904B44EDB27}"/>
              </a:ext>
            </a:extLst>
          </p:cNvPr>
          <p:cNvSpPr>
            <a:spLocks noGrp="1"/>
          </p:cNvSpPr>
          <p:nvPr>
            <p:ph type="subTitle" idx="1"/>
          </p:nvPr>
        </p:nvSpPr>
        <p:spPr>
          <a:xfrm>
            <a:off x="288900" y="1557142"/>
            <a:ext cx="8568929" cy="1241821"/>
          </a:xfrm>
        </p:spPr>
        <p:txBody>
          <a:bodyPr lIns="0" rIns="0" bIns="0"/>
          <a:lstStyle>
            <a:lvl1pPr marL="0" indent="0" algn="l">
              <a:lnSpc>
                <a:spcPct val="90000"/>
              </a:lnSpc>
              <a:spcBef>
                <a:spcPts val="0"/>
              </a:spcBef>
              <a:buNone/>
              <a:defRPr sz="4050" spc="0"/>
            </a:lvl1pPr>
            <a:lvl2pPr marL="0" indent="0" algn="l">
              <a:spcBef>
                <a:spcPts val="1519"/>
              </a:spcBef>
              <a:buNone/>
              <a:defRPr sz="1200" spc="0"/>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Footer Placeholder 8">
            <a:extLst>
              <a:ext uri="{FF2B5EF4-FFF2-40B4-BE49-F238E27FC236}">
                <a16:creationId xmlns:a16="http://schemas.microsoft.com/office/drawing/2014/main" id="{8CE53D0D-2D99-4826-AF31-581FF91FCDA1}"/>
              </a:ext>
            </a:extLst>
          </p:cNvPr>
          <p:cNvSpPr>
            <a:spLocks noGrp="1"/>
          </p:cNvSpPr>
          <p:nvPr>
            <p:ph type="ftr" sz="quarter" idx="19"/>
          </p:nvPr>
        </p:nvSpPr>
        <p:spPr>
          <a:xfrm>
            <a:off x="288900" y="4833894"/>
            <a:ext cx="5904706" cy="136525"/>
          </a:xfrm>
        </p:spPr>
        <p:txBody>
          <a:bodyPr lIns="0" rIns="0" bIns="0" anchor="ctr"/>
          <a:lstStyle>
            <a:lvl1pPr>
              <a:defRPr sz="800"/>
            </a:lvl1pPr>
          </a:lstStyle>
          <a:p>
            <a:endParaRPr lang="en-GB"/>
          </a:p>
        </p:txBody>
      </p:sp>
      <p:sp>
        <p:nvSpPr>
          <p:cNvPr id="16" name="Presenter Name">
            <a:extLst>
              <a:ext uri="{FF2B5EF4-FFF2-40B4-BE49-F238E27FC236}">
                <a16:creationId xmlns:a16="http://schemas.microsoft.com/office/drawing/2014/main" id="{90F75DFF-A23F-48B5-8A9E-5032051B75BD}"/>
              </a:ext>
            </a:extLst>
          </p:cNvPr>
          <p:cNvSpPr>
            <a:spLocks noGrp="1"/>
          </p:cNvSpPr>
          <p:nvPr>
            <p:ph type="body" sz="quarter" idx="18" hasCustomPrompt="1"/>
          </p:nvPr>
        </p:nvSpPr>
        <p:spPr>
          <a:xfrm>
            <a:off x="6189663" y="3362576"/>
            <a:ext cx="2667398" cy="1238890"/>
          </a:xfrm>
        </p:spPr>
        <p:txBody>
          <a:bodyPr wrap="square" lIns="0" rIns="0" bIns="0" anchor="b" anchorCtr="0">
            <a:noAutofit/>
          </a:bodyPr>
          <a:lstStyle>
            <a:lvl1pPr>
              <a:spcBef>
                <a:spcPts val="675"/>
              </a:spcBef>
              <a:defRPr sz="1200" b="1" spc="0">
                <a:latin typeface="+mj-lt"/>
              </a:defRPr>
            </a:lvl1pPr>
            <a:lvl2pPr marL="0" indent="0">
              <a:spcBef>
                <a:spcPts val="0"/>
              </a:spcBef>
              <a:buNone/>
              <a:defRPr sz="1200" spc="0"/>
            </a:lvl2pPr>
          </a:lstStyle>
          <a:p>
            <a:r>
              <a:rPr lang="en-US" dirty="0"/>
              <a:t>Presenter name </a:t>
            </a:r>
          </a:p>
          <a:p>
            <a:pPr lvl="1"/>
            <a:r>
              <a:rPr lang="en-US" dirty="0"/>
              <a:t>Presenter title</a:t>
            </a:r>
          </a:p>
        </p:txBody>
      </p:sp>
      <p:sp>
        <p:nvSpPr>
          <p:cNvPr id="22" name="Text Placeholder 6">
            <a:extLst>
              <a:ext uri="{FF2B5EF4-FFF2-40B4-BE49-F238E27FC236}">
                <a16:creationId xmlns:a16="http://schemas.microsoft.com/office/drawing/2014/main" id="{FC40D103-0BF3-4175-BF63-17D54EFA19A8}"/>
              </a:ext>
            </a:extLst>
          </p:cNvPr>
          <p:cNvSpPr>
            <a:spLocks noGrp="1"/>
          </p:cNvSpPr>
          <p:nvPr>
            <p:ph type="body" sz="quarter" idx="21" hasCustomPrompt="1"/>
          </p:nvPr>
        </p:nvSpPr>
        <p:spPr>
          <a:xfrm>
            <a:off x="288900" y="3359645"/>
            <a:ext cx="4146946" cy="1241822"/>
          </a:xfrm>
        </p:spPr>
        <p:txBody>
          <a:bodyPr lIns="0" rIns="0" bIns="0" anchor="b" anchorCtr="0"/>
          <a:lstStyle>
            <a:lvl1pPr>
              <a:spcBef>
                <a:spcPts val="0"/>
              </a:spcBef>
              <a:defRPr sz="900" spc="0"/>
            </a:lvl1pPr>
            <a:lvl2pPr>
              <a:spcBef>
                <a:spcPts val="0"/>
              </a:spcBef>
              <a:defRPr sz="900" spc="0"/>
            </a:lvl2pPr>
            <a:lvl3pPr>
              <a:spcBef>
                <a:spcPts val="0"/>
              </a:spcBef>
              <a:defRPr sz="900" spc="0"/>
            </a:lvl3pPr>
            <a:lvl4pPr>
              <a:spcBef>
                <a:spcPts val="0"/>
              </a:spcBef>
              <a:defRPr sz="825" spc="0"/>
            </a:lvl4pPr>
            <a:lvl5pPr>
              <a:spcBef>
                <a:spcPts val="0"/>
              </a:spcBef>
              <a:defRPr sz="825"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ivz_logo">
            <a:extLst>
              <a:ext uri="{FF2B5EF4-FFF2-40B4-BE49-F238E27FC236}">
                <a16:creationId xmlns:a16="http://schemas.microsoft.com/office/drawing/2014/main" id="{01765559-1C85-4CC7-A4A0-9B36369F4BB1}"/>
              </a:ext>
            </a:extLst>
          </p:cNvPr>
          <p:cNvPicPr>
            <a:picLocks noChangeAspect="1"/>
          </p:cNvPicPr>
          <p:nvPr>
            <p:custDataLst>
              <p:tags r:id="rId2"/>
            </p:custDataLst>
          </p:nvPr>
        </p:nvPicPr>
        <p:blipFill>
          <a:blip r:embed="rId4" cstate="screen">
            <a:extLst>
              <a:ext uri="{28A0092B-C50C-407E-A947-70E740481C1C}">
                <a14:useLocalDpi xmlns:a14="http://schemas.microsoft.com/office/drawing/2010/main" val="0"/>
              </a:ext>
            </a:extLst>
          </a:blip>
          <a:srcRect/>
          <a:stretch/>
        </p:blipFill>
        <p:spPr>
          <a:xfrm>
            <a:off x="288901" y="286941"/>
            <a:ext cx="1188666" cy="208429"/>
          </a:xfrm>
          <a:prstGeom prst="rect">
            <a:avLst/>
          </a:prstGeom>
        </p:spPr>
      </p:pic>
    </p:spTree>
    <p:extLst>
      <p:ext uri="{BB962C8B-B14F-4D97-AF65-F5344CB8AC3E}">
        <p14:creationId xmlns:p14="http://schemas.microsoft.com/office/powerpoint/2010/main" val="21165393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arge quote">
    <p:bg>
      <p:bgPr>
        <a:solidFill>
          <a:srgbClr val="E7FC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B773CA6F-79D0-4339-A8FF-6036D6939165}" type="slidenum">
              <a:rPr lang="en-GB" smtClean="0"/>
              <a:t>‹#›</a:t>
            </a:fld>
            <a:endParaRPr lang="en-GB"/>
          </a:p>
        </p:txBody>
      </p:sp>
      <p:sp>
        <p:nvSpPr>
          <p:cNvPr id="9" name="Text Placeholder 8">
            <a:extLst>
              <a:ext uri="{FF2B5EF4-FFF2-40B4-BE49-F238E27FC236}">
                <a16:creationId xmlns:a16="http://schemas.microsoft.com/office/drawing/2014/main" id="{EF2C6144-6F8D-4632-AFF6-21FC754E2D55}"/>
              </a:ext>
            </a:extLst>
          </p:cNvPr>
          <p:cNvSpPr>
            <a:spLocks noGrp="1"/>
          </p:cNvSpPr>
          <p:nvPr>
            <p:ph type="body" sz="quarter" idx="13"/>
          </p:nvPr>
        </p:nvSpPr>
        <p:spPr>
          <a:xfrm>
            <a:off x="288900" y="238683"/>
            <a:ext cx="5616179" cy="4282678"/>
          </a:xfrm>
        </p:spPr>
        <p:txBody>
          <a:bodyPr lIns="0" rIns="0" bIns="0"/>
          <a:lstStyle>
            <a:lvl1pPr>
              <a:spcBef>
                <a:spcPts val="0"/>
              </a:spcBef>
              <a:defRPr sz="1800" b="1" spc="0">
                <a:solidFill>
                  <a:schemeClr val="tx2"/>
                </a:solidFill>
              </a:defRPr>
            </a:lvl1pPr>
            <a:lvl2pPr marL="0" indent="0">
              <a:spcBef>
                <a:spcPts val="0"/>
              </a:spcBef>
              <a:buNone/>
              <a:defRPr sz="1800" b="0" spc="0">
                <a:solidFill>
                  <a:schemeClr val="tx2"/>
                </a:solidFill>
              </a:defRPr>
            </a:lvl2pPr>
            <a:lvl3pPr marL="228600" indent="-228600">
              <a:spcBef>
                <a:spcPts val="0"/>
              </a:spcBef>
              <a:defRPr sz="1800" b="0" spc="0">
                <a:solidFill>
                  <a:schemeClr val="tx2"/>
                </a:solidFill>
              </a:defRPr>
            </a:lvl3pPr>
            <a:lvl4pPr marL="514350" indent="-285750">
              <a:spcBef>
                <a:spcPts val="0"/>
              </a:spcBef>
              <a:tabLst/>
              <a:defRPr sz="1800" b="0" spc="0">
                <a:solidFill>
                  <a:schemeClr val="tx2"/>
                </a:solidFill>
              </a:defRPr>
            </a:lvl4pPr>
            <a:lvl5pPr marL="801688" indent="-285750">
              <a:spcBef>
                <a:spcPts val="0"/>
              </a:spcBef>
              <a:tabLst/>
              <a:defRPr sz="1800" b="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5913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speakers/contents">
    <p:spTree>
      <p:nvGrpSpPr>
        <p:cNvPr id="1" name=""/>
        <p:cNvGrpSpPr/>
        <p:nvPr/>
      </p:nvGrpSpPr>
      <p:grpSpPr>
        <a:xfrm>
          <a:off x="0" y="0"/>
          <a:ext cx="0" cy="0"/>
          <a:chOff x="0" y="0"/>
          <a:chExt cx="0" cy="0"/>
        </a:xfrm>
      </p:grpSpPr>
      <p:sp>
        <p:nvSpPr>
          <p:cNvPr id="12" name="Footnote Placeholde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20" name="Content Placeholder 1"/>
          <p:cNvSpPr>
            <a:spLocks noGrp="1"/>
          </p:cNvSpPr>
          <p:nvPr>
            <p:ph idx="13"/>
          </p:nvPr>
        </p:nvSpPr>
        <p:spPr>
          <a:xfrm>
            <a:off x="288131" y="1052512"/>
            <a:ext cx="8568929" cy="2879725"/>
          </a:xfrm>
        </p:spPr>
        <p:txBody>
          <a:bodyPr lIns="0" rIns="0" bIns="0">
            <a:normAutofit/>
          </a:bodyPr>
          <a:lstStyle>
            <a:lvl1pPr>
              <a:defRPr sz="900" spc="0"/>
            </a:lvl1pPr>
          </a:lstStyle>
          <a:p>
            <a:pPr lvl="0"/>
            <a:r>
              <a:rPr lang="en-US"/>
              <a:t>Click to edit Master text styles</a:t>
            </a:r>
          </a:p>
        </p:txBody>
      </p:sp>
      <p:sp>
        <p:nvSpPr>
          <p:cNvPr id="5" name="Footer Placeholder 4"/>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6" name="Slide Number Placeholder 5"/>
          <p:cNvSpPr>
            <a:spLocks noGrp="1"/>
          </p:cNvSpPr>
          <p:nvPr>
            <p:ph type="sldNum" sz="quarter" idx="20"/>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3" name="Title 2">
            <a:extLst>
              <a:ext uri="{FF2B5EF4-FFF2-40B4-BE49-F238E27FC236}">
                <a16:creationId xmlns:a16="http://schemas.microsoft.com/office/drawing/2014/main" id="{631D5B8C-33AF-4B0B-BD36-14759E1A6347}"/>
              </a:ext>
            </a:extLst>
          </p:cNvPr>
          <p:cNvSpPr>
            <a:spLocks noGrp="1"/>
          </p:cNvSpPr>
          <p:nvPr>
            <p:ph type="title"/>
          </p:nvPr>
        </p:nvSpPr>
        <p:spPr>
          <a:xfrm>
            <a:off x="288900" y="261729"/>
            <a:ext cx="8568929" cy="571499"/>
          </a:xfrm>
        </p:spPr>
        <p:txBody>
          <a:bodyPr/>
          <a:lstStyle/>
          <a:p>
            <a:r>
              <a:rPr lang="en-US"/>
              <a:t>Click to edit Master title style</a:t>
            </a:r>
            <a:endParaRPr lang="en-US" dirty="0"/>
          </a:p>
        </p:txBody>
      </p:sp>
    </p:spTree>
    <p:extLst>
      <p:ext uri="{BB962C8B-B14F-4D97-AF65-F5344CB8AC3E}">
        <p14:creationId xmlns:p14="http://schemas.microsoft.com/office/powerpoint/2010/main" val="728729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vider">
    <p:bg>
      <p:bgPr>
        <a:solidFill>
          <a:srgbClr val="E7FCFF"/>
        </a:solidFill>
        <a:effectLst/>
      </p:bgPr>
    </p:bg>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2571751"/>
            <a:ext cx="3335337" cy="2000250"/>
          </a:xfrm>
        </p:spPr>
        <p:txBody>
          <a:bodyPr lIns="0" rIns="0" bIns="0"/>
          <a:lstStyle>
            <a:lvl1pPr>
              <a:defRPr sz="1200" spc="0">
                <a:solidFill>
                  <a:schemeClr val="tx2"/>
                </a:solidFill>
              </a:defRPr>
            </a:lvl1pPr>
            <a:lvl2pPr>
              <a:defRPr sz="1200" spc="0">
                <a:solidFill>
                  <a:schemeClr val="tx2"/>
                </a:solidFill>
              </a:defRPr>
            </a:lvl2pPr>
            <a:lvl3pPr>
              <a:defRPr sz="1200" spc="0">
                <a:solidFill>
                  <a:schemeClr val="tx2"/>
                </a:solidFill>
              </a:defRPr>
            </a:lvl3pPr>
            <a:lvl4pPr>
              <a:defRPr sz="1000" spc="0">
                <a:solidFill>
                  <a:schemeClr val="tx2"/>
                </a:solidFill>
              </a:defRPr>
            </a:lvl4pPr>
            <a:lvl5pPr>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285C8F24-AC82-4333-B4BD-2A3DDD04396D}"/>
              </a:ext>
            </a:extLst>
          </p:cNvPr>
          <p:cNvSpPr>
            <a:spLocks noGrp="1"/>
          </p:cNvSpPr>
          <p:nvPr>
            <p:ph type="ftr" sz="quarter" idx="11"/>
          </p:nvPr>
        </p:nvSpPr>
        <p:spPr>
          <a:xfrm>
            <a:off x="1763116" y="4833894"/>
            <a:ext cx="5904706" cy="136525"/>
          </a:xfrm>
        </p:spPr>
        <p:txBody>
          <a:bodyPr lIns="0" rIns="0" bIns="0" anchor="ctr"/>
          <a:lstStyle>
            <a:lvl1pPr>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9D68111C-4837-4BBB-BB42-B6207393DE10}"/>
              </a:ext>
            </a:extLst>
          </p:cNvPr>
          <p:cNvSpPr>
            <a:spLocks noGrp="1"/>
          </p:cNvSpPr>
          <p:nvPr>
            <p:ph type="sldNum" sz="quarter" idx="12"/>
          </p:nvPr>
        </p:nvSpPr>
        <p:spPr>
          <a:xfrm>
            <a:off x="8501452" y="4833894"/>
            <a:ext cx="355607" cy="136525"/>
          </a:xfrm>
        </p:spPr>
        <p:txBody>
          <a:bodyPr lIns="0" rIns="0" bIns="0" anchor="ctr"/>
          <a:lstStyle>
            <a:lvl1pPr>
              <a:defRPr sz="800">
                <a:solidFill>
                  <a:schemeClr val="tx2"/>
                </a:solidFill>
              </a:defRPr>
            </a:lvl1pPr>
          </a:lstStyle>
          <a:p>
            <a:fld id="{B773CA6F-79D0-4339-A8FF-6036D6939165}" type="slidenum">
              <a:rPr lang="en-GB" smtClean="0"/>
              <a:t>‹#›</a:t>
            </a:fld>
            <a:endParaRPr lang="en-GB"/>
          </a:p>
        </p:txBody>
      </p:sp>
      <p:sp>
        <p:nvSpPr>
          <p:cNvPr id="7" name="Title 4">
            <a:extLst>
              <a:ext uri="{FF2B5EF4-FFF2-40B4-BE49-F238E27FC236}">
                <a16:creationId xmlns:a16="http://schemas.microsoft.com/office/drawing/2014/main" id="{D0A6AB36-1DA3-400D-A82C-092400FA9545}"/>
              </a:ext>
            </a:extLst>
          </p:cNvPr>
          <p:cNvSpPr>
            <a:spLocks noGrp="1"/>
          </p:cNvSpPr>
          <p:nvPr>
            <p:ph type="title"/>
          </p:nvPr>
        </p:nvSpPr>
        <p:spPr>
          <a:xfrm>
            <a:off x="288900" y="289322"/>
            <a:ext cx="8572673" cy="1084463"/>
          </a:xfrm>
        </p:spPr>
        <p:txBody>
          <a:bodyPr lIns="0" rIns="0" bIns="0" anchor="b" anchorCtr="0"/>
          <a:lstStyle>
            <a:lvl1pPr>
              <a:defRPr sz="2700" spc="0">
                <a:solidFill>
                  <a:schemeClr val="tx2"/>
                </a:solidFill>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2B12546D-6930-49D1-B531-9C8225D1F0E4}"/>
              </a:ext>
            </a:extLst>
          </p:cNvPr>
          <p:cNvSpPr>
            <a:spLocks noGrp="1"/>
          </p:cNvSpPr>
          <p:nvPr>
            <p:ph type="subTitle" idx="10"/>
          </p:nvPr>
        </p:nvSpPr>
        <p:spPr>
          <a:xfrm>
            <a:off x="288900" y="1388668"/>
            <a:ext cx="8568929" cy="1183081"/>
          </a:xfrm>
        </p:spPr>
        <p:txBody>
          <a:bodyPr lIns="0" rIns="0" bIns="0"/>
          <a:lstStyle>
            <a:lvl1pPr marL="0" indent="0" algn="l">
              <a:lnSpc>
                <a:spcPct val="90000"/>
              </a:lnSpc>
              <a:spcBef>
                <a:spcPts val="0"/>
              </a:spcBef>
              <a:buNone/>
              <a:defRPr sz="2700" spc="0">
                <a:solidFill>
                  <a:schemeClr val="tx2"/>
                </a:solidFill>
              </a:defRPr>
            </a:lvl1pPr>
            <a:lvl2pPr marL="0" indent="0" algn="l">
              <a:spcBef>
                <a:spcPts val="1519"/>
              </a:spcBef>
              <a:buNone/>
              <a:defRPr sz="788">
                <a:solidFill>
                  <a:schemeClr val="tx2"/>
                </a:solidFill>
              </a:defRPr>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1825986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note Placeholder">
            <a:extLst>
              <a:ext uri="{FF2B5EF4-FFF2-40B4-BE49-F238E27FC236}">
                <a16:creationId xmlns:a16="http://schemas.microsoft.com/office/drawing/2014/main" id="{7FB8256A-244B-47BF-829F-0B0B2E37C3CB}"/>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Footer Placeholder 2"/>
          <p:cNvSpPr>
            <a:spLocks noGrp="1"/>
          </p:cNvSpPr>
          <p:nvPr>
            <p:ph type="ftr" sz="quarter" idx="20"/>
          </p:nvPr>
        </p:nvSpPr>
        <p:spPr>
          <a:xfrm>
            <a:off x="1763116" y="4833894"/>
            <a:ext cx="5904706" cy="136525"/>
          </a:xfrm>
        </p:spPr>
        <p:txBody>
          <a:bodyPr lIns="0" rIns="0" bIns="0" anchor="ctr"/>
          <a:lstStyle>
            <a:lvl1pPr>
              <a:defRPr sz="800"/>
            </a:lvl1pPr>
          </a:lstStyle>
          <a:p>
            <a:endParaRPr lang="en-GB"/>
          </a:p>
        </p:txBody>
      </p:sp>
      <p:sp>
        <p:nvSpPr>
          <p:cNvPr id="4" name="Slide Number Placeholder 3"/>
          <p:cNvSpPr>
            <a:spLocks noGrp="1"/>
          </p:cNvSpPr>
          <p:nvPr>
            <p:ph type="sldNum" sz="quarter" idx="21"/>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7EDCB2A6-0D58-4044-A740-A77E684F2A2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869939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DCC4EEF4-31AD-4EF2-A771-A713E7FA6926}"/>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2E9D3134-D587-45C7-8B3F-A140F7242DBB}"/>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561959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Page">
    <p:spTree>
      <p:nvGrpSpPr>
        <p:cNvPr id="1" name=""/>
        <p:cNvGrpSpPr/>
        <p:nvPr/>
      </p:nvGrpSpPr>
      <p:grpSpPr>
        <a:xfrm>
          <a:off x="0" y="0"/>
          <a:ext cx="0" cy="0"/>
          <a:chOff x="0" y="0"/>
          <a:chExt cx="0" cy="0"/>
        </a:xfrm>
      </p:grpSpPr>
      <p:sp>
        <p:nvSpPr>
          <p:cNvPr id="7" name="Footnote Placeholder">
            <a:extLst>
              <a:ext uri="{FF2B5EF4-FFF2-40B4-BE49-F238E27FC236}">
                <a16:creationId xmlns:a16="http://schemas.microsoft.com/office/drawing/2014/main" id="{62E622BD-67AB-42E6-870B-A876B702010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8568929" cy="28801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28F8EF88-0375-4391-84A6-959704E8C4DA}"/>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82625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777438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2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2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endParaRPr lang="en-GB"/>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Tree>
    <p:extLst>
      <p:ext uri="{BB962C8B-B14F-4D97-AF65-F5344CB8AC3E}">
        <p14:creationId xmlns:p14="http://schemas.microsoft.com/office/powerpoint/2010/main" val="271866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ootnote Placeholder">
            <a:extLst>
              <a:ext uri="{FF2B5EF4-FFF2-40B4-BE49-F238E27FC236}">
                <a16:creationId xmlns:a16="http://schemas.microsoft.com/office/drawing/2014/main" id="{B275FEBA-50EF-4130-900A-D0D59D14A09B}"/>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3" name="Content Placeholder 1"/>
          <p:cNvSpPr>
            <a:spLocks noGrp="1"/>
          </p:cNvSpPr>
          <p:nvPr>
            <p:ph idx="1"/>
          </p:nvPr>
        </p:nvSpPr>
        <p:spPr>
          <a:xfrm>
            <a:off x="288131"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p:cNvSpPr>
            <a:spLocks noGrp="1"/>
          </p:cNvSpPr>
          <p:nvPr>
            <p:ph idx="15"/>
          </p:nvPr>
        </p:nvSpPr>
        <p:spPr>
          <a:xfrm>
            <a:off x="4713685" y="1052513"/>
            <a:ext cx="4140994" cy="2880122"/>
          </a:xfrm>
        </p:spPr>
        <p:txBody>
          <a:bodyPr lIns="0" rIns="0" bIns="0" numCol="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r>
              <a:rPr lang="en-US"/>
              <a:t>Optional footer</a:t>
            </a:r>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
        <p:nvSpPr>
          <p:cNvPr id="2" name="Title 1">
            <a:extLst>
              <a:ext uri="{FF2B5EF4-FFF2-40B4-BE49-F238E27FC236}">
                <a16:creationId xmlns:a16="http://schemas.microsoft.com/office/drawing/2014/main" id="{D39E4967-9E55-47B4-8FE9-2C6D92E8321E}"/>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4310930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1" name="Footnote Placeholder">
            <a:extLst>
              <a:ext uri="{FF2B5EF4-FFF2-40B4-BE49-F238E27FC236}">
                <a16:creationId xmlns:a16="http://schemas.microsoft.com/office/drawing/2014/main" id="{1FC342C5-976E-4AB7-ACF2-8C0763DBDF35}"/>
              </a:ext>
            </a:extLst>
          </p:cNvPr>
          <p:cNvSpPr>
            <a:spLocks noGrp="1"/>
          </p:cNvSpPr>
          <p:nvPr>
            <p:ph type="body" sz="quarter" idx="1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8" name="Table Placeholder 1"/>
          <p:cNvSpPr>
            <a:spLocks noGrp="1"/>
          </p:cNvSpPr>
          <p:nvPr>
            <p:ph type="tbl" sz="quarter" idx="13" hasCustomPrompt="1"/>
          </p:nvPr>
        </p:nvSpPr>
        <p:spPr>
          <a:xfrm>
            <a:off x="288130" y="1052513"/>
            <a:ext cx="8568929" cy="2880122"/>
          </a:xfrm>
        </p:spPr>
        <p:txBody>
          <a:bodyPr lIns="0" rIns="0" bIns="0"/>
          <a:lstStyle>
            <a:lvl1pPr>
              <a:defRPr sz="900" spc="0"/>
            </a:lvl1pPr>
          </a:lstStyle>
          <a:p>
            <a:r>
              <a:rPr lang="en-US" dirty="0"/>
              <a:t>Click box to paste in table from Excel</a:t>
            </a:r>
            <a:endParaRPr lang="en-GB" dirty="0"/>
          </a:p>
        </p:txBody>
      </p:sp>
      <p:sp>
        <p:nvSpPr>
          <p:cNvPr id="2" name="Title 1">
            <a:extLst>
              <a:ext uri="{FF2B5EF4-FFF2-40B4-BE49-F238E27FC236}">
                <a16:creationId xmlns:a16="http://schemas.microsoft.com/office/drawing/2014/main" id="{699B238C-28EB-449A-9B50-BBD778FDFD74}"/>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7" name="Footer Placeholder 6">
            <a:extLst>
              <a:ext uri="{FF2B5EF4-FFF2-40B4-BE49-F238E27FC236}">
                <a16:creationId xmlns:a16="http://schemas.microsoft.com/office/drawing/2014/main" id="{A133C6C2-E823-48AC-B2F8-02BD7FE6F5D0}"/>
              </a:ext>
            </a:extLst>
          </p:cNvPr>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9" name="Slide Number Placeholder 8">
            <a:extLst>
              <a:ext uri="{FF2B5EF4-FFF2-40B4-BE49-F238E27FC236}">
                <a16:creationId xmlns:a16="http://schemas.microsoft.com/office/drawing/2014/main" id="{8DC2B11C-096E-4473-971C-D593F2B76D44}"/>
              </a:ext>
            </a:extLst>
          </p:cNvPr>
          <p:cNvSpPr>
            <a:spLocks noGrp="1"/>
          </p:cNvSpPr>
          <p:nvPr>
            <p:ph type="sldNum" sz="quarter" idx="20"/>
          </p:nvPr>
        </p:nvSpPr>
        <p:spPr>
          <a:xfrm>
            <a:off x="8501452" y="4833894"/>
            <a:ext cx="355607" cy="136525"/>
          </a:xfrm>
        </p:spPr>
        <p:txBody>
          <a:bodyPr lIns="0" rIns="0" bIns="0" anchor="ctr"/>
          <a:lstStyle>
            <a:lvl1pPr>
              <a:defRPr sz="800" b="0"/>
            </a:lvl1pPr>
          </a:lstStyle>
          <a:p>
            <a:fld id="{B773CA6F-79D0-4339-A8FF-6036D6939165}" type="slidenum">
              <a:rPr lang="en-GB" smtClean="0"/>
              <a:t>‹#›</a:t>
            </a:fld>
            <a:endParaRPr lang="en-GB"/>
          </a:p>
        </p:txBody>
      </p:sp>
    </p:spTree>
    <p:extLst>
      <p:ext uri="{BB962C8B-B14F-4D97-AF65-F5344CB8AC3E}">
        <p14:creationId xmlns:p14="http://schemas.microsoft.com/office/powerpoint/2010/main" val="35374883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hart large">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D3701F34-659C-457C-BAFE-06FE56F98858}"/>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1" y="1057209"/>
            <a:ext cx="8567738" cy="2878542"/>
          </a:xfrm>
          <a:solidFill>
            <a:schemeClr val="bg2"/>
          </a:solidFill>
        </p:spPr>
        <p:txBody>
          <a:bodyPr lIns="0" rIns="0" bIns="0" anchor="ctr" anchorCtr="0"/>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cxnSp>
        <p:nvCxnSpPr>
          <p:cNvPr id="12" name="top_border">
            <a:extLst>
              <a:ext uri="{FF2B5EF4-FFF2-40B4-BE49-F238E27FC236}">
                <a16:creationId xmlns:a16="http://schemas.microsoft.com/office/drawing/2014/main" id="{D38199F1-C2F8-45A5-A18E-FE013F96B37B}"/>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CAABFA-D034-4216-BF6C-EB331CD90DAB}"/>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3657810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hart small">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5"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0" y="1058400"/>
            <a:ext cx="4142184"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23"/>
          </p:nvPr>
        </p:nvSpPr>
        <p:spPr>
          <a:xfrm>
            <a:off x="4713684" y="1058400"/>
            <a:ext cx="4142184"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4"/>
          </p:nvPr>
        </p:nvSpPr>
        <p:spPr>
          <a:xfrm>
            <a:off x="4713684" y="1055700"/>
            <a:ext cx="4142184"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7"/>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8"/>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8131"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4713684" y="1052513"/>
            <a:ext cx="4142184"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132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hart x 2 rows">
    <p:spTree>
      <p:nvGrpSpPr>
        <p:cNvPr id="1" name=""/>
        <p:cNvGrpSpPr/>
        <p:nvPr/>
      </p:nvGrpSpPr>
      <p:grpSpPr>
        <a:xfrm>
          <a:off x="0" y="0"/>
          <a:ext cx="0" cy="0"/>
          <a:chOff x="0" y="0"/>
          <a:chExt cx="0" cy="0"/>
        </a:xfrm>
      </p:grpSpPr>
      <p:sp>
        <p:nvSpPr>
          <p:cNvPr id="16" name="Footnote Placeholder">
            <a:extLst>
              <a:ext uri="{FF2B5EF4-FFF2-40B4-BE49-F238E27FC236}">
                <a16:creationId xmlns:a16="http://schemas.microsoft.com/office/drawing/2014/main" id="{BB288589-01D2-41CB-B1B9-DE38DE40B332}"/>
              </a:ext>
            </a:extLst>
          </p:cNvPr>
          <p:cNvSpPr>
            <a:spLocks noGrp="1"/>
          </p:cNvSpPr>
          <p:nvPr>
            <p:ph type="body" sz="quarter" idx="1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8131" y="1058400"/>
            <a:ext cx="8567100" cy="1357472"/>
          </a:xfrm>
          <a:solidFill>
            <a:schemeClr val="bg2"/>
          </a:solidFill>
        </p:spPr>
        <p:txBody>
          <a:bodyPr lIns="0" rIns="0" bIns="0" anchor="ctr" anchorCtr="0"/>
          <a:lstStyle>
            <a:lvl1pPr>
              <a:defRPr sz="1000" b="0" spc="0">
                <a:latin typeface="+mn-lt"/>
              </a:defRPr>
            </a:lvl1pPr>
          </a:lstStyle>
          <a:p>
            <a:pPr lvl="0"/>
            <a:r>
              <a:rPr lang="en-US"/>
              <a:t>Click to edit Master text styles</a:t>
            </a:r>
          </a:p>
        </p:txBody>
      </p:sp>
      <p:sp>
        <p:nvSpPr>
          <p:cNvPr id="18" name="Content Title Placeholder 1">
            <a:extLst>
              <a:ext uri="{FF2B5EF4-FFF2-40B4-BE49-F238E27FC236}">
                <a16:creationId xmlns:a16="http://schemas.microsoft.com/office/drawing/2014/main" id="{D7261883-4366-4305-9D12-162436C5235A}"/>
              </a:ext>
            </a:extLst>
          </p:cNvPr>
          <p:cNvSpPr>
            <a:spLocks noGrp="1"/>
          </p:cNvSpPr>
          <p:nvPr>
            <p:ph type="body" idx="17"/>
          </p:nvPr>
        </p:nvSpPr>
        <p:spPr>
          <a:xfrm>
            <a:off x="288130" y="1055700"/>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DBFE9E14-4604-4701-83B9-AA40A0EDD4B5}"/>
              </a:ext>
            </a:extLst>
          </p:cNvPr>
          <p:cNvSpPr>
            <a:spLocks noGrp="1"/>
          </p:cNvSpPr>
          <p:nvPr>
            <p:ph idx="23"/>
          </p:nvPr>
        </p:nvSpPr>
        <p:spPr>
          <a:xfrm>
            <a:off x="288131" y="2574766"/>
            <a:ext cx="8567100" cy="1357472"/>
          </a:xfrm>
          <a:solidFill>
            <a:schemeClr val="bg2"/>
          </a:solidFill>
        </p:spPr>
        <p:txBody>
          <a:bodyPr lIns="0" rIns="0" bIns="0" anchor="ctr" anchorCtr="0"/>
          <a:lstStyle>
            <a:lvl1pPr>
              <a:defRPr sz="1000" b="0" spc="0">
                <a:latin typeface="+mn-lt"/>
              </a:defRPr>
            </a:lvl1pPr>
          </a:lstStyle>
          <a:p>
            <a:pPr lvl="0"/>
            <a:r>
              <a:rPr lang="en-US"/>
              <a:t>Click to edit Master text styles</a:t>
            </a:r>
          </a:p>
        </p:txBody>
      </p:sp>
      <p:sp>
        <p:nvSpPr>
          <p:cNvPr id="20" name="Content Title Placeholder 2">
            <a:extLst>
              <a:ext uri="{FF2B5EF4-FFF2-40B4-BE49-F238E27FC236}">
                <a16:creationId xmlns:a16="http://schemas.microsoft.com/office/drawing/2014/main" id="{F46C0869-1874-44A1-BECA-8B29CB941928}"/>
              </a:ext>
            </a:extLst>
          </p:cNvPr>
          <p:cNvSpPr>
            <a:spLocks noGrp="1"/>
          </p:cNvSpPr>
          <p:nvPr>
            <p:ph type="body" idx="24"/>
          </p:nvPr>
        </p:nvSpPr>
        <p:spPr>
          <a:xfrm>
            <a:off x="288130" y="2576387"/>
            <a:ext cx="8567737"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1"/>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2"/>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4B4ADA90-AEB5-495A-A82C-A8027A598DB2}"/>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9" name="top_border">
            <a:extLst>
              <a:ext uri="{FF2B5EF4-FFF2-40B4-BE49-F238E27FC236}">
                <a16:creationId xmlns:a16="http://schemas.microsoft.com/office/drawing/2014/main" id="{0DC4ABBF-698D-4B74-8ABF-E2FEEED6A780}"/>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1" name="top_border">
            <a:extLst>
              <a:ext uri="{FF2B5EF4-FFF2-40B4-BE49-F238E27FC236}">
                <a16:creationId xmlns:a16="http://schemas.microsoft.com/office/drawing/2014/main" id="{3A109750-BE33-4E51-9DB4-AE929906A1E9}"/>
              </a:ext>
            </a:extLst>
          </p:cNvPr>
          <p:cNvCxnSpPr>
            <a:cxnSpLocks/>
          </p:cNvCxnSpPr>
          <p:nvPr/>
        </p:nvCxnSpPr>
        <p:spPr>
          <a:xfrm>
            <a:off x="288131" y="2567841"/>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6092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hart large callout">
    <p:spTree>
      <p:nvGrpSpPr>
        <p:cNvPr id="1" name=""/>
        <p:cNvGrpSpPr/>
        <p:nvPr/>
      </p:nvGrpSpPr>
      <p:grpSpPr>
        <a:xfrm>
          <a:off x="0" y="0"/>
          <a:ext cx="0" cy="0"/>
          <a:chOff x="0" y="0"/>
          <a:chExt cx="0" cy="0"/>
        </a:xfrm>
      </p:grpSpPr>
      <p:sp>
        <p:nvSpPr>
          <p:cNvPr id="13" name="Footnote Placeholder">
            <a:extLst>
              <a:ext uri="{FF2B5EF4-FFF2-40B4-BE49-F238E27FC236}">
                <a16:creationId xmlns:a16="http://schemas.microsoft.com/office/drawing/2014/main" id="{EBE022E6-2286-4599-86E2-21BAC3F76960}"/>
              </a:ext>
            </a:extLst>
          </p:cNvPr>
          <p:cNvSpPr>
            <a:spLocks noGrp="1"/>
          </p:cNvSpPr>
          <p:nvPr>
            <p:ph type="body" sz="quarter" idx="20"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sz="quarter" idx="13"/>
          </p:nvPr>
        </p:nvSpPr>
        <p:spPr>
          <a:xfrm>
            <a:off x="288130" y="1058400"/>
            <a:ext cx="6126480" cy="2882900"/>
          </a:xfrm>
          <a:solidFill>
            <a:schemeClr val="bg2"/>
          </a:solidFill>
        </p:spPr>
        <p:txBody>
          <a:bodyPr lIns="0" rIns="0" bIns="0" anchor="ctr" anchorCtr="0"/>
          <a:lstStyle>
            <a:lvl1pPr>
              <a:defRPr sz="1000" b="0" spc="0">
                <a:latin typeface="+mn-lt"/>
              </a:defRPr>
            </a:lvl1pPr>
          </a:lstStyle>
          <a:p>
            <a:pPr lvl="0"/>
            <a:r>
              <a:rPr lang="en-US"/>
              <a:t>Click to edit Master text styles</a:t>
            </a:r>
          </a:p>
        </p:txBody>
      </p:sp>
      <p:sp>
        <p:nvSpPr>
          <p:cNvPr id="11" name="Content Title Placeholder 1">
            <a:extLst>
              <a:ext uri="{FF2B5EF4-FFF2-40B4-BE49-F238E27FC236}">
                <a16:creationId xmlns:a16="http://schemas.microsoft.com/office/drawing/2014/main" id="{5A8174C7-DBFA-45AC-B2FA-382CE3BAC2C0}"/>
              </a:ext>
            </a:extLst>
          </p:cNvPr>
          <p:cNvSpPr>
            <a:spLocks noGrp="1"/>
          </p:cNvSpPr>
          <p:nvPr>
            <p:ph type="body" idx="17"/>
          </p:nvPr>
        </p:nvSpPr>
        <p:spPr>
          <a:xfrm>
            <a:off x="288131" y="1055700"/>
            <a:ext cx="612648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Text Placeholder 3"/>
          <p:cNvSpPr>
            <a:spLocks noGrp="1"/>
          </p:cNvSpPr>
          <p:nvPr>
            <p:ph type="body" sz="quarter" idx="18" hasCustomPrompt="1"/>
          </p:nvPr>
        </p:nvSpPr>
        <p:spPr>
          <a:xfrm>
            <a:off x="6746032" y="1045164"/>
            <a:ext cx="2109837" cy="2881313"/>
          </a:xfrm>
        </p:spPr>
        <p:txBody>
          <a:bodyPr lIns="0" rIns="0" bIns="0"/>
          <a:lstStyle>
            <a:lvl1pPr>
              <a:defRPr sz="3200" b="1" spc="0">
                <a:latin typeface="+mj-lt"/>
              </a:defRPr>
            </a:lvl1pPr>
            <a:lvl2pPr>
              <a:defRPr sz="1200" spc="0"/>
            </a:lvl2pPr>
            <a:lvl3pPr>
              <a:defRPr sz="1200" spc="0"/>
            </a:lvl3pPr>
            <a:lvl4pPr>
              <a:defRPr sz="1200" spc="0"/>
            </a:lvl4pPr>
            <a:lvl5pPr>
              <a:defRPr sz="1200" spc="0"/>
            </a:lvl5pPr>
          </a:lstStyle>
          <a:p>
            <a:pPr lvl="0"/>
            <a:r>
              <a:rPr lang="en-US" dirty="0"/>
              <a:t>Callout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22"/>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3"/>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B1D79336-5C15-48A9-AC00-517461969FDF}"/>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4" name="top_border">
            <a:extLst>
              <a:ext uri="{FF2B5EF4-FFF2-40B4-BE49-F238E27FC236}">
                <a16:creationId xmlns:a16="http://schemas.microsoft.com/office/drawing/2014/main" id="{99CBF877-6CA0-4637-B69A-A0A8F677A5BF}"/>
              </a:ext>
            </a:extLst>
          </p:cNvPr>
          <p:cNvCxnSpPr>
            <a:cxnSpLocks/>
          </p:cNvCxnSpPr>
          <p:nvPr/>
        </p:nvCxnSpPr>
        <p:spPr>
          <a:xfrm>
            <a:off x="288131" y="1052513"/>
            <a:ext cx="612648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7909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hart x 3">
    <p:spTree>
      <p:nvGrpSpPr>
        <p:cNvPr id="1" name=""/>
        <p:cNvGrpSpPr/>
        <p:nvPr/>
      </p:nvGrpSpPr>
      <p:grpSpPr>
        <a:xfrm>
          <a:off x="0" y="0"/>
          <a:ext cx="0" cy="0"/>
          <a:chOff x="0" y="0"/>
          <a:chExt cx="0" cy="0"/>
        </a:xfrm>
      </p:grpSpPr>
      <p:sp>
        <p:nvSpPr>
          <p:cNvPr id="12" name="Footnote Placeholder">
            <a:extLst>
              <a:ext uri="{FF2B5EF4-FFF2-40B4-BE49-F238E27FC236}">
                <a16:creationId xmlns:a16="http://schemas.microsoft.com/office/drawing/2014/main" id="{C1A88E11-639B-459D-B61A-475589B77680}"/>
              </a:ext>
            </a:extLst>
          </p:cNvPr>
          <p:cNvSpPr>
            <a:spLocks noGrp="1"/>
          </p:cNvSpPr>
          <p:nvPr>
            <p:ph type="body" sz="quarter" idx="2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0" name="Content Placeholder 1"/>
          <p:cNvSpPr>
            <a:spLocks noGrp="1"/>
          </p:cNvSpPr>
          <p:nvPr>
            <p:ph idx="13"/>
          </p:nvPr>
        </p:nvSpPr>
        <p:spPr>
          <a:xfrm>
            <a:off x="289334" y="1058400"/>
            <a:ext cx="2662200"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15" name="Content Title Placeholder 1">
            <a:extLst>
              <a:ext uri="{FF2B5EF4-FFF2-40B4-BE49-F238E27FC236}">
                <a16:creationId xmlns:a16="http://schemas.microsoft.com/office/drawing/2014/main" id="{AD046E5F-1121-46A2-ADF7-F44BEE1241B6}"/>
              </a:ext>
            </a:extLst>
          </p:cNvPr>
          <p:cNvSpPr>
            <a:spLocks noGrp="1"/>
          </p:cNvSpPr>
          <p:nvPr>
            <p:ph type="body" idx="17"/>
          </p:nvPr>
        </p:nvSpPr>
        <p:spPr>
          <a:xfrm>
            <a:off x="288131"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23" name="Content Placeholder 2"/>
          <p:cNvSpPr>
            <a:spLocks noGrp="1"/>
          </p:cNvSpPr>
          <p:nvPr>
            <p:ph idx="18"/>
          </p:nvPr>
        </p:nvSpPr>
        <p:spPr>
          <a:xfrm>
            <a:off x="3240900" y="1058400"/>
            <a:ext cx="2662200"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17" name="Content Title Placeholder 2">
            <a:extLst>
              <a:ext uri="{FF2B5EF4-FFF2-40B4-BE49-F238E27FC236}">
                <a16:creationId xmlns:a16="http://schemas.microsoft.com/office/drawing/2014/main" id="{820AAF61-E5B5-4C8E-A385-E9C6FC2856CA}"/>
              </a:ext>
            </a:extLst>
          </p:cNvPr>
          <p:cNvSpPr>
            <a:spLocks noGrp="1"/>
          </p:cNvSpPr>
          <p:nvPr>
            <p:ph type="body" idx="25"/>
          </p:nvPr>
        </p:nvSpPr>
        <p:spPr>
          <a:xfrm>
            <a:off x="324090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9AE09141-54C7-4882-BAD2-6DF01D24BB6E}"/>
              </a:ext>
            </a:extLst>
          </p:cNvPr>
          <p:cNvSpPr>
            <a:spLocks noGrp="1"/>
          </p:cNvSpPr>
          <p:nvPr>
            <p:ph idx="20"/>
          </p:nvPr>
        </p:nvSpPr>
        <p:spPr>
          <a:xfrm>
            <a:off x="6194860" y="1058400"/>
            <a:ext cx="2662200"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14" name="Content Title Placeholder 3">
            <a:extLst>
              <a:ext uri="{FF2B5EF4-FFF2-40B4-BE49-F238E27FC236}">
                <a16:creationId xmlns:a16="http://schemas.microsoft.com/office/drawing/2014/main" id="{9BB7A91E-0885-44B9-9C61-9CA9B869FA6F}"/>
              </a:ext>
            </a:extLst>
          </p:cNvPr>
          <p:cNvSpPr>
            <a:spLocks noGrp="1"/>
          </p:cNvSpPr>
          <p:nvPr>
            <p:ph type="body" idx="26"/>
          </p:nvPr>
        </p:nvSpPr>
        <p:spPr>
          <a:xfrm>
            <a:off x="6194860" y="1055700"/>
            <a:ext cx="2664620" cy="181811"/>
          </a:xfrm>
        </p:spPr>
        <p:txBody>
          <a:bodyPr lIns="13716" rIns="0" bIns="0">
            <a:noAutofit/>
          </a:bodyPr>
          <a:lstStyle>
            <a:lvl1pPr>
              <a:spcBef>
                <a:spcPts val="0"/>
              </a:spcBef>
              <a:defRPr sz="1200" b="1" spc="0">
                <a:latin typeface="+mn-lt"/>
              </a:defRPr>
            </a:lvl1pPr>
          </a:lstStyle>
          <a:p>
            <a:pPr lvl="0"/>
            <a:r>
              <a:rPr lang="en-US"/>
              <a:t>Click to edit Master text styles</a:t>
            </a:r>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1D49DD16-4FE0-479A-8224-59F9CABE786C}"/>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18" name="top_border">
            <a:extLst>
              <a:ext uri="{FF2B5EF4-FFF2-40B4-BE49-F238E27FC236}">
                <a16:creationId xmlns:a16="http://schemas.microsoft.com/office/drawing/2014/main" id="{B92CC37C-FF7B-4DB2-A94F-E4B696016185}"/>
              </a:ext>
            </a:extLst>
          </p:cNvPr>
          <p:cNvCxnSpPr>
            <a:cxnSpLocks/>
          </p:cNvCxnSpPr>
          <p:nvPr/>
        </p:nvCxnSpPr>
        <p:spPr>
          <a:xfrm>
            <a:off x="286914"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9" name="top_border">
            <a:extLst>
              <a:ext uri="{FF2B5EF4-FFF2-40B4-BE49-F238E27FC236}">
                <a16:creationId xmlns:a16="http://schemas.microsoft.com/office/drawing/2014/main" id="{C97A4DFF-FC69-4FAF-906A-5F8F01297BBE}"/>
              </a:ext>
            </a:extLst>
          </p:cNvPr>
          <p:cNvCxnSpPr>
            <a:cxnSpLocks/>
          </p:cNvCxnSpPr>
          <p:nvPr/>
        </p:nvCxnSpPr>
        <p:spPr>
          <a:xfrm>
            <a:off x="324090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16" name="top_border">
            <a:extLst>
              <a:ext uri="{FF2B5EF4-FFF2-40B4-BE49-F238E27FC236}">
                <a16:creationId xmlns:a16="http://schemas.microsoft.com/office/drawing/2014/main" id="{25CE72D0-0EF7-4C49-B747-A4EB6E2F6F47}"/>
              </a:ext>
            </a:extLst>
          </p:cNvPr>
          <p:cNvCxnSpPr>
            <a:cxnSpLocks/>
          </p:cNvCxnSpPr>
          <p:nvPr/>
        </p:nvCxnSpPr>
        <p:spPr>
          <a:xfrm>
            <a:off x="6194860" y="1052513"/>
            <a:ext cx="266462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4290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hart x 4">
    <p:spTree>
      <p:nvGrpSpPr>
        <p:cNvPr id="1" name=""/>
        <p:cNvGrpSpPr/>
        <p:nvPr/>
      </p:nvGrpSpPr>
      <p:grpSpPr>
        <a:xfrm>
          <a:off x="0" y="0"/>
          <a:ext cx="0" cy="0"/>
          <a:chOff x="0" y="0"/>
          <a:chExt cx="0" cy="0"/>
        </a:xfrm>
      </p:grpSpPr>
      <p:sp>
        <p:nvSpPr>
          <p:cNvPr id="22" name="Footnote Placeholder">
            <a:extLst>
              <a:ext uri="{FF2B5EF4-FFF2-40B4-BE49-F238E27FC236}">
                <a16:creationId xmlns:a16="http://schemas.microsoft.com/office/drawing/2014/main" id="{C338DAC6-276C-45CF-9A57-90AD3FE0D3BE}"/>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4" name="Footer Placeholder 3"/>
          <p:cNvSpPr>
            <a:spLocks noGrp="1"/>
          </p:cNvSpPr>
          <p:nvPr>
            <p:ph type="ftr" sz="quarter" idx="2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0"/>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10" name="Content Placeholder 1"/>
          <p:cNvSpPr>
            <a:spLocks noGrp="1"/>
          </p:cNvSpPr>
          <p:nvPr>
            <p:ph idx="13"/>
          </p:nvPr>
        </p:nvSpPr>
        <p:spPr>
          <a:xfrm>
            <a:off x="291306" y="1058400"/>
            <a:ext cx="2011628"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23" name="Content Title Placeholder 1">
            <a:extLst>
              <a:ext uri="{FF2B5EF4-FFF2-40B4-BE49-F238E27FC236}">
                <a16:creationId xmlns:a16="http://schemas.microsoft.com/office/drawing/2014/main" id="{571F81EC-4257-4A74-8E4D-EEC7CB112FFF}"/>
              </a:ext>
            </a:extLst>
          </p:cNvPr>
          <p:cNvSpPr>
            <a:spLocks noGrp="1"/>
          </p:cNvSpPr>
          <p:nvPr>
            <p:ph type="body" idx="17"/>
          </p:nvPr>
        </p:nvSpPr>
        <p:spPr>
          <a:xfrm>
            <a:off x="288131"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36" name="Content Placeholder 2"/>
          <p:cNvSpPr>
            <a:spLocks noGrp="1"/>
          </p:cNvSpPr>
          <p:nvPr>
            <p:ph idx="18"/>
          </p:nvPr>
        </p:nvSpPr>
        <p:spPr>
          <a:xfrm>
            <a:off x="2473845" y="1058400"/>
            <a:ext cx="2011628"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31" name="Content Title Placeholder 2">
            <a:extLst>
              <a:ext uri="{FF2B5EF4-FFF2-40B4-BE49-F238E27FC236}">
                <a16:creationId xmlns:a16="http://schemas.microsoft.com/office/drawing/2014/main" id="{0DA0E9B0-4794-4C4C-80B9-5395DC016592}"/>
              </a:ext>
            </a:extLst>
          </p:cNvPr>
          <p:cNvSpPr>
            <a:spLocks noGrp="1"/>
          </p:cNvSpPr>
          <p:nvPr>
            <p:ph type="body" idx="25"/>
          </p:nvPr>
        </p:nvSpPr>
        <p:spPr>
          <a:xfrm>
            <a:off x="2473845"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40" name="Content Placeholder 3"/>
          <p:cNvSpPr>
            <a:spLocks noGrp="1"/>
          </p:cNvSpPr>
          <p:nvPr>
            <p:ph idx="20"/>
          </p:nvPr>
        </p:nvSpPr>
        <p:spPr>
          <a:xfrm>
            <a:off x="4656384" y="1058400"/>
            <a:ext cx="2011628"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34" name="Content Title Placeholder 3">
            <a:extLst>
              <a:ext uri="{FF2B5EF4-FFF2-40B4-BE49-F238E27FC236}">
                <a16:creationId xmlns:a16="http://schemas.microsoft.com/office/drawing/2014/main" id="{2895C824-98C4-4C4A-AE9E-0D8319946A98}"/>
              </a:ext>
            </a:extLst>
          </p:cNvPr>
          <p:cNvSpPr>
            <a:spLocks noGrp="1"/>
          </p:cNvSpPr>
          <p:nvPr>
            <p:ph type="body" idx="26"/>
          </p:nvPr>
        </p:nvSpPr>
        <p:spPr>
          <a:xfrm>
            <a:off x="465638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18" name="Content Placeholder 4"/>
          <p:cNvSpPr>
            <a:spLocks noGrp="1"/>
          </p:cNvSpPr>
          <p:nvPr>
            <p:ph idx="31"/>
          </p:nvPr>
        </p:nvSpPr>
        <p:spPr>
          <a:xfrm>
            <a:off x="6838924" y="1058400"/>
            <a:ext cx="2011628" cy="2882900"/>
          </a:xfrm>
          <a:solidFill>
            <a:schemeClr val="bg2"/>
          </a:solid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4">
            <a:extLst>
              <a:ext uri="{FF2B5EF4-FFF2-40B4-BE49-F238E27FC236}">
                <a16:creationId xmlns:a16="http://schemas.microsoft.com/office/drawing/2014/main" id="{81F7E911-E076-414B-BE3D-0CD51E61A017}"/>
              </a:ext>
            </a:extLst>
          </p:cNvPr>
          <p:cNvSpPr>
            <a:spLocks noGrp="1"/>
          </p:cNvSpPr>
          <p:nvPr>
            <p:ph type="body" idx="32"/>
          </p:nvPr>
        </p:nvSpPr>
        <p:spPr>
          <a:xfrm>
            <a:off x="6838924" y="1055700"/>
            <a:ext cx="2014803" cy="369332"/>
          </a:xfrm>
        </p:spPr>
        <p:txBody>
          <a:bodyPr lIns="13716" rIns="0" bIns="0">
            <a:spAutoFit/>
          </a:bodyPr>
          <a:lstStyle>
            <a:lvl1pPr>
              <a:spcBef>
                <a:spcPts val="0"/>
              </a:spcBef>
              <a:defRPr sz="1200" b="1" spc="0">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B4EBFADA-2E17-43A8-B6B2-31B80ADF3695}"/>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cxnSp>
        <p:nvCxnSpPr>
          <p:cNvPr id="26" name="top_border">
            <a:extLst>
              <a:ext uri="{FF2B5EF4-FFF2-40B4-BE49-F238E27FC236}">
                <a16:creationId xmlns:a16="http://schemas.microsoft.com/office/drawing/2014/main" id="{EE60BCBE-FC5D-4394-8F4A-88CF4A4B6575}"/>
              </a:ext>
            </a:extLst>
          </p:cNvPr>
          <p:cNvCxnSpPr>
            <a:cxnSpLocks/>
          </p:cNvCxnSpPr>
          <p:nvPr/>
        </p:nvCxnSpPr>
        <p:spPr>
          <a:xfrm>
            <a:off x="288131"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3" name="top_border">
            <a:extLst>
              <a:ext uri="{FF2B5EF4-FFF2-40B4-BE49-F238E27FC236}">
                <a16:creationId xmlns:a16="http://schemas.microsoft.com/office/drawing/2014/main" id="{494690CD-B0F2-48F4-AD1E-680D9F9AF618}"/>
              </a:ext>
            </a:extLst>
          </p:cNvPr>
          <p:cNvCxnSpPr>
            <a:cxnSpLocks/>
          </p:cNvCxnSpPr>
          <p:nvPr/>
        </p:nvCxnSpPr>
        <p:spPr>
          <a:xfrm>
            <a:off x="2473845"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5" name="top_border">
            <a:extLst>
              <a:ext uri="{FF2B5EF4-FFF2-40B4-BE49-F238E27FC236}">
                <a16:creationId xmlns:a16="http://schemas.microsoft.com/office/drawing/2014/main" id="{F20FD8F4-0B33-4D15-84FD-7F39369504F6}"/>
              </a:ext>
            </a:extLst>
          </p:cNvPr>
          <p:cNvCxnSpPr>
            <a:cxnSpLocks/>
          </p:cNvCxnSpPr>
          <p:nvPr/>
        </p:nvCxnSpPr>
        <p:spPr>
          <a:xfrm>
            <a:off x="465638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8" name="top_border">
            <a:extLst>
              <a:ext uri="{FF2B5EF4-FFF2-40B4-BE49-F238E27FC236}">
                <a16:creationId xmlns:a16="http://schemas.microsoft.com/office/drawing/2014/main" id="{11E189EF-2260-4D96-82F1-2CE91956FB29}"/>
              </a:ext>
            </a:extLst>
          </p:cNvPr>
          <p:cNvCxnSpPr>
            <a:cxnSpLocks/>
          </p:cNvCxnSpPr>
          <p:nvPr/>
        </p:nvCxnSpPr>
        <p:spPr>
          <a:xfrm>
            <a:off x="6838924" y="1052513"/>
            <a:ext cx="2014803"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512634"/>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hart x 6 single bg">
    <p:spTree>
      <p:nvGrpSpPr>
        <p:cNvPr id="1" name=""/>
        <p:cNvGrpSpPr/>
        <p:nvPr/>
      </p:nvGrpSpPr>
      <p:grpSpPr>
        <a:xfrm>
          <a:off x="0" y="0"/>
          <a:ext cx="0" cy="0"/>
          <a:chOff x="0" y="0"/>
          <a:chExt cx="0" cy="0"/>
        </a:xfrm>
      </p:grpSpPr>
      <p:sp>
        <p:nvSpPr>
          <p:cNvPr id="23" name="Footnote Placeholder">
            <a:extLst>
              <a:ext uri="{FF2B5EF4-FFF2-40B4-BE49-F238E27FC236}">
                <a16:creationId xmlns:a16="http://schemas.microsoft.com/office/drawing/2014/main" id="{3DF2E25A-936C-4B8F-82D6-AE108CE8E692}"/>
              </a:ext>
            </a:extLst>
          </p:cNvPr>
          <p:cNvSpPr>
            <a:spLocks noGrp="1"/>
          </p:cNvSpPr>
          <p:nvPr>
            <p:ph type="body" sz="quarter" idx="38"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22" name="Rectangle 21"/>
          <p:cNvSpPr>
            <a:spLocks/>
          </p:cNvSpPr>
          <p:nvPr/>
        </p:nvSpPr>
        <p:spPr>
          <a:xfrm>
            <a:off x="288131" y="1058400"/>
            <a:ext cx="8559671" cy="3241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p>
        </p:txBody>
      </p:sp>
      <p:sp>
        <p:nvSpPr>
          <p:cNvPr id="9" name="Content Placeholder 1"/>
          <p:cNvSpPr>
            <a:spLocks noGrp="1"/>
          </p:cNvSpPr>
          <p:nvPr>
            <p:ph sz="quarter" idx="13"/>
          </p:nvPr>
        </p:nvSpPr>
        <p:spPr>
          <a:xfrm>
            <a:off x="288131"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1" name="Content Title Placeholder 1"/>
          <p:cNvSpPr>
            <a:spLocks noGrp="1"/>
          </p:cNvSpPr>
          <p:nvPr>
            <p:ph type="body" idx="17"/>
          </p:nvPr>
        </p:nvSpPr>
        <p:spPr>
          <a:xfrm>
            <a:off x="288131"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19" name="Content Placeholder 2"/>
          <p:cNvSpPr>
            <a:spLocks noGrp="1"/>
          </p:cNvSpPr>
          <p:nvPr>
            <p:ph sz="quarter" idx="18"/>
          </p:nvPr>
        </p:nvSpPr>
        <p:spPr>
          <a:xfrm>
            <a:off x="2470795"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2" name="Content Title Placeholder 2"/>
          <p:cNvSpPr>
            <a:spLocks noGrp="1"/>
          </p:cNvSpPr>
          <p:nvPr>
            <p:ph type="body" idx="36"/>
          </p:nvPr>
        </p:nvSpPr>
        <p:spPr>
          <a:xfrm>
            <a:off x="2470795"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1" name="Content Placeholder 3"/>
          <p:cNvSpPr>
            <a:spLocks noGrp="1"/>
          </p:cNvSpPr>
          <p:nvPr>
            <p:ph sz="quarter" idx="20"/>
          </p:nvPr>
        </p:nvSpPr>
        <p:spPr>
          <a:xfrm>
            <a:off x="4653460"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43" name="Content Title Placeholder 3"/>
          <p:cNvSpPr>
            <a:spLocks noGrp="1"/>
          </p:cNvSpPr>
          <p:nvPr>
            <p:ph type="body" idx="37"/>
          </p:nvPr>
        </p:nvSpPr>
        <p:spPr>
          <a:xfrm>
            <a:off x="4653460" y="1055700"/>
            <a:ext cx="2011680" cy="181811"/>
          </a:xfrm>
        </p:spPr>
        <p:txBody>
          <a:bodyPr lIns="13716" rIns="0" bIns="0">
            <a:noAutofit/>
          </a:bodyPr>
          <a:lstStyle>
            <a:lvl1pPr>
              <a:spcBef>
                <a:spcPts val="0"/>
              </a:spcBef>
              <a:defRPr sz="1000" b="1" spc="0">
                <a:latin typeface="+mn-lt"/>
              </a:defRPr>
            </a:lvl1pPr>
          </a:lstStyle>
          <a:p>
            <a:pPr lvl="0"/>
            <a:r>
              <a:rPr lang="en-US"/>
              <a:t>Click to edit Master text styles</a:t>
            </a:r>
          </a:p>
        </p:txBody>
      </p:sp>
      <p:sp>
        <p:nvSpPr>
          <p:cNvPr id="25" name="Content Placeholder 4">
            <a:extLst>
              <a:ext uri="{FF2B5EF4-FFF2-40B4-BE49-F238E27FC236}">
                <a16:creationId xmlns:a16="http://schemas.microsoft.com/office/drawing/2014/main" id="{9DED915A-F4A2-468F-A224-9D9F79397D93}"/>
              </a:ext>
            </a:extLst>
          </p:cNvPr>
          <p:cNvSpPr>
            <a:spLocks noGrp="1"/>
          </p:cNvSpPr>
          <p:nvPr>
            <p:ph sz="quarter" idx="42"/>
          </p:nvPr>
        </p:nvSpPr>
        <p:spPr>
          <a:xfrm>
            <a:off x="6836124" y="1258279"/>
            <a:ext cx="2011680" cy="1440180"/>
          </a:xfrm>
        </p:spPr>
        <p:txBody>
          <a:bodyPr lIns="0" rIns="0" bIns="0" anchor="ctr"/>
          <a:lstStyle>
            <a:lvl1pPr>
              <a:defRPr sz="1000" b="0" spc="0">
                <a:latin typeface="+mn-lt"/>
              </a:defRPr>
            </a:lvl1pPr>
          </a:lstStyle>
          <a:p>
            <a:pPr lvl="0"/>
            <a:r>
              <a:rPr lang="en-US"/>
              <a:t>Click to edit Master text styles</a:t>
            </a:r>
          </a:p>
        </p:txBody>
      </p:sp>
      <p:sp>
        <p:nvSpPr>
          <p:cNvPr id="36" name="Content Title Placeholder 4"/>
          <p:cNvSpPr>
            <a:spLocks noGrp="1"/>
          </p:cNvSpPr>
          <p:nvPr>
            <p:ph type="body" sz="quarter" idx="31"/>
          </p:nvPr>
        </p:nvSpPr>
        <p:spPr>
          <a:xfrm>
            <a:off x="6836124" y="1055700"/>
            <a:ext cx="2011680" cy="182880"/>
          </a:xfrm>
        </p:spPr>
        <p:txBody>
          <a:bodyPr lIns="0" rIns="0" bIns="0"/>
          <a:lstStyle>
            <a:lvl1pPr>
              <a:spcBef>
                <a:spcPts val="0"/>
              </a:spcBef>
              <a:defRPr sz="1000" b="1" spc="0">
                <a:latin typeface="+mn-lt"/>
              </a:defRPr>
            </a:lvl1pPr>
          </a:lstStyle>
          <a:p>
            <a:pPr lvl="0"/>
            <a:r>
              <a:rPr lang="en-US"/>
              <a:t>Click to edit Master text styles</a:t>
            </a:r>
          </a:p>
        </p:txBody>
      </p:sp>
      <p:sp>
        <p:nvSpPr>
          <p:cNvPr id="26" name="Content Placeholder 5"/>
          <p:cNvSpPr>
            <a:spLocks noGrp="1"/>
          </p:cNvSpPr>
          <p:nvPr>
            <p:ph sz="quarter" idx="25"/>
          </p:nvPr>
        </p:nvSpPr>
        <p:spPr>
          <a:xfrm>
            <a:off x="288131"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7" name="Content Placeholder 6"/>
          <p:cNvSpPr>
            <a:spLocks noGrp="1"/>
          </p:cNvSpPr>
          <p:nvPr>
            <p:ph sz="quarter" idx="26"/>
          </p:nvPr>
        </p:nvSpPr>
        <p:spPr>
          <a:xfrm>
            <a:off x="2470795"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8" name="Content Placeholder 7"/>
          <p:cNvSpPr>
            <a:spLocks noGrp="1"/>
          </p:cNvSpPr>
          <p:nvPr>
            <p:ph sz="quarter" idx="27"/>
          </p:nvPr>
        </p:nvSpPr>
        <p:spPr>
          <a:xfrm>
            <a:off x="4653460"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29" name="Content Placeholder 8">
            <a:extLst>
              <a:ext uri="{FF2B5EF4-FFF2-40B4-BE49-F238E27FC236}">
                <a16:creationId xmlns:a16="http://schemas.microsoft.com/office/drawing/2014/main" id="{D6773A96-7DD8-44D1-BDFB-C46002148B6F}"/>
              </a:ext>
            </a:extLst>
          </p:cNvPr>
          <p:cNvSpPr>
            <a:spLocks noGrp="1"/>
          </p:cNvSpPr>
          <p:nvPr>
            <p:ph sz="quarter" idx="43"/>
          </p:nvPr>
        </p:nvSpPr>
        <p:spPr>
          <a:xfrm>
            <a:off x="6836124" y="2822786"/>
            <a:ext cx="2011680" cy="1440180"/>
          </a:xfrm>
        </p:spPr>
        <p:txBody>
          <a:bodyPr lIns="0" rIns="0" bIns="0" anchor="ctr"/>
          <a:lstStyle>
            <a:lvl1pPr>
              <a:defRPr sz="1000" b="0" spc="0">
                <a:latin typeface="+mn-lt"/>
              </a:defRPr>
            </a:lvl1pPr>
          </a:lstStyle>
          <a:p>
            <a:pPr lvl="0"/>
            <a:r>
              <a:rPr lang="en-US"/>
              <a:t>Click to edit Master text styles</a:t>
            </a:r>
          </a:p>
        </p:txBody>
      </p:sp>
      <p:sp>
        <p:nvSpPr>
          <p:cNvPr id="6" name="Footer Placeholder 5"/>
          <p:cNvSpPr>
            <a:spLocks noGrp="1"/>
          </p:cNvSpPr>
          <p:nvPr>
            <p:ph type="ftr" sz="quarter" idx="40"/>
          </p:nvPr>
        </p:nvSpPr>
        <p:spPr>
          <a:xfrm>
            <a:off x="1763116" y="4833894"/>
            <a:ext cx="5904706" cy="136525"/>
          </a:xfrm>
        </p:spPr>
        <p:txBody>
          <a:bodyPr lIns="0" rIns="0" bIns="0" anchor="ctr"/>
          <a:lstStyle>
            <a:lvl1pPr>
              <a:defRPr sz="800"/>
            </a:lvl1pPr>
          </a:lstStyle>
          <a:p>
            <a:endParaRPr lang="en-GB"/>
          </a:p>
        </p:txBody>
      </p:sp>
      <p:sp>
        <p:nvSpPr>
          <p:cNvPr id="8" name="Slide Number Placeholder 7"/>
          <p:cNvSpPr>
            <a:spLocks noGrp="1"/>
          </p:cNvSpPr>
          <p:nvPr>
            <p:ph type="sldNum" sz="quarter" idx="41"/>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3" name="Title 2">
            <a:extLst>
              <a:ext uri="{FF2B5EF4-FFF2-40B4-BE49-F238E27FC236}">
                <a16:creationId xmlns:a16="http://schemas.microsoft.com/office/drawing/2014/main" id="{46DE241C-6E45-4B71-A681-4E62707830F6}"/>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30" name="top_border">
            <a:extLst>
              <a:ext uri="{FF2B5EF4-FFF2-40B4-BE49-F238E27FC236}">
                <a16:creationId xmlns:a16="http://schemas.microsoft.com/office/drawing/2014/main" id="{36CF564B-B5B0-4440-96C7-A82AC49AE54C}"/>
              </a:ext>
            </a:extLst>
          </p:cNvPr>
          <p:cNvCxnSpPr>
            <a:cxnSpLocks/>
          </p:cNvCxnSpPr>
          <p:nvPr/>
        </p:nvCxnSpPr>
        <p:spPr>
          <a:xfrm>
            <a:off x="288131" y="1052513"/>
            <a:ext cx="8568929"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5608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hart x 8">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3689C78C-B8C6-479E-986E-75B3CD15C66D}"/>
              </a:ext>
            </a:extLst>
          </p:cNvPr>
          <p:cNvSpPr>
            <a:spLocks noGrp="1"/>
          </p:cNvSpPr>
          <p:nvPr>
            <p:ph type="body" sz="quarter" idx="66"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3" name="Rectangle 2"/>
          <p:cNvSpPr>
            <a:spLocks/>
          </p:cNvSpPr>
          <p:nvPr/>
        </p:nvSpPr>
        <p:spPr>
          <a:xfrm>
            <a:off x="288131" y="1052513"/>
            <a:ext cx="16256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latin typeface="+mn-lt"/>
            </a:endParaRPr>
          </a:p>
        </p:txBody>
      </p:sp>
      <p:sp>
        <p:nvSpPr>
          <p:cNvPr id="19" name="Rectangle 18"/>
          <p:cNvSpPr>
            <a:spLocks/>
          </p:cNvSpPr>
          <p:nvPr/>
        </p:nvSpPr>
        <p:spPr>
          <a:xfrm>
            <a:off x="2208649" y="1052513"/>
            <a:ext cx="16256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latin typeface="+mn-lt"/>
            </a:endParaRPr>
          </a:p>
        </p:txBody>
      </p:sp>
      <p:sp>
        <p:nvSpPr>
          <p:cNvPr id="23" name="Rectangle 22"/>
          <p:cNvSpPr>
            <a:spLocks/>
          </p:cNvSpPr>
          <p:nvPr/>
        </p:nvSpPr>
        <p:spPr>
          <a:xfrm>
            <a:off x="4125857" y="1052513"/>
            <a:ext cx="16256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latin typeface="+mn-lt"/>
            </a:endParaRPr>
          </a:p>
        </p:txBody>
      </p:sp>
      <p:sp>
        <p:nvSpPr>
          <p:cNvPr id="27" name="Rectangle 26"/>
          <p:cNvSpPr>
            <a:spLocks/>
          </p:cNvSpPr>
          <p:nvPr/>
        </p:nvSpPr>
        <p:spPr>
          <a:xfrm>
            <a:off x="6034887" y="1052513"/>
            <a:ext cx="16256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latin typeface="+mn-lt"/>
            </a:endParaRPr>
          </a:p>
        </p:txBody>
      </p:sp>
      <p:sp>
        <p:nvSpPr>
          <p:cNvPr id="31" name="Rectangle 30"/>
          <p:cNvSpPr>
            <a:spLocks/>
          </p:cNvSpPr>
          <p:nvPr/>
        </p:nvSpPr>
        <p:spPr>
          <a:xfrm>
            <a:off x="288131" y="2567036"/>
            <a:ext cx="16256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latin typeface="+mn-lt"/>
            </a:endParaRPr>
          </a:p>
        </p:txBody>
      </p:sp>
      <p:sp>
        <p:nvSpPr>
          <p:cNvPr id="35" name="Rectangle 34"/>
          <p:cNvSpPr>
            <a:spLocks/>
          </p:cNvSpPr>
          <p:nvPr/>
        </p:nvSpPr>
        <p:spPr>
          <a:xfrm>
            <a:off x="2208649" y="2567036"/>
            <a:ext cx="16256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latin typeface="+mn-lt"/>
            </a:endParaRPr>
          </a:p>
        </p:txBody>
      </p:sp>
      <p:sp>
        <p:nvSpPr>
          <p:cNvPr id="40" name="Rectangle 39"/>
          <p:cNvSpPr>
            <a:spLocks/>
          </p:cNvSpPr>
          <p:nvPr/>
        </p:nvSpPr>
        <p:spPr>
          <a:xfrm>
            <a:off x="4125857" y="2567036"/>
            <a:ext cx="16256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latin typeface="+mn-lt"/>
            </a:endParaRPr>
          </a:p>
        </p:txBody>
      </p:sp>
      <p:sp>
        <p:nvSpPr>
          <p:cNvPr id="46" name="Rectangle 45"/>
          <p:cNvSpPr>
            <a:spLocks/>
          </p:cNvSpPr>
          <p:nvPr/>
        </p:nvSpPr>
        <p:spPr>
          <a:xfrm>
            <a:off x="6034887" y="2567036"/>
            <a:ext cx="16256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rIns="68580" bIns="34290" rtlCol="0" anchor="ctr"/>
          <a:lstStyle/>
          <a:p>
            <a:pPr algn="ctr"/>
            <a:endParaRPr lang="en-GB" sz="1350">
              <a:latin typeface="+mn-lt"/>
            </a:endParaRPr>
          </a:p>
        </p:txBody>
      </p:sp>
      <p:sp>
        <p:nvSpPr>
          <p:cNvPr id="10" name="Content Placeholder 1"/>
          <p:cNvSpPr>
            <a:spLocks noGrp="1"/>
          </p:cNvSpPr>
          <p:nvPr>
            <p:ph sz="quarter" idx="13"/>
          </p:nvPr>
        </p:nvSpPr>
        <p:spPr>
          <a:xfrm>
            <a:off x="288131"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13" name="Content Title Placeholder 1"/>
          <p:cNvSpPr>
            <a:spLocks noGrp="1"/>
          </p:cNvSpPr>
          <p:nvPr>
            <p:ph type="body" idx="17"/>
          </p:nvPr>
        </p:nvSpPr>
        <p:spPr>
          <a:xfrm>
            <a:off x="288131" y="1055700"/>
            <a:ext cx="1634288"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0" name="Content Placeholder 2"/>
          <p:cNvSpPr>
            <a:spLocks noGrp="1"/>
          </p:cNvSpPr>
          <p:nvPr>
            <p:ph sz="quarter" idx="51"/>
          </p:nvPr>
        </p:nvSpPr>
        <p:spPr>
          <a:xfrm>
            <a:off x="2208649"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1" name="Content Title Placeholder 2"/>
          <p:cNvSpPr>
            <a:spLocks noGrp="1"/>
          </p:cNvSpPr>
          <p:nvPr>
            <p:ph type="body" idx="52"/>
          </p:nvPr>
        </p:nvSpPr>
        <p:spPr>
          <a:xfrm>
            <a:off x="2211451"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4" name="Content Placeholder 3"/>
          <p:cNvSpPr>
            <a:spLocks noGrp="1"/>
          </p:cNvSpPr>
          <p:nvPr>
            <p:ph sz="quarter" idx="53"/>
          </p:nvPr>
        </p:nvSpPr>
        <p:spPr>
          <a:xfrm>
            <a:off x="412585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5" name="Content Title Placeholder 3"/>
          <p:cNvSpPr>
            <a:spLocks noGrp="1"/>
          </p:cNvSpPr>
          <p:nvPr>
            <p:ph type="body" idx="54"/>
          </p:nvPr>
        </p:nvSpPr>
        <p:spPr>
          <a:xfrm>
            <a:off x="4128658"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28" name="Content Placeholder 4"/>
          <p:cNvSpPr>
            <a:spLocks noGrp="1"/>
          </p:cNvSpPr>
          <p:nvPr>
            <p:ph sz="quarter" idx="55"/>
          </p:nvPr>
        </p:nvSpPr>
        <p:spPr>
          <a:xfrm>
            <a:off x="6034887" y="1058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29" name="Content Title Placeholder 4"/>
          <p:cNvSpPr>
            <a:spLocks noGrp="1"/>
          </p:cNvSpPr>
          <p:nvPr>
            <p:ph type="body" idx="56"/>
          </p:nvPr>
        </p:nvSpPr>
        <p:spPr>
          <a:xfrm>
            <a:off x="6040489" y="1055700"/>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2" name="Content Placeholder 5"/>
          <p:cNvSpPr>
            <a:spLocks noGrp="1"/>
          </p:cNvSpPr>
          <p:nvPr>
            <p:ph sz="quarter" idx="57"/>
          </p:nvPr>
        </p:nvSpPr>
        <p:spPr>
          <a:xfrm>
            <a:off x="288131"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3" name="Content Title Placeholder 5"/>
          <p:cNvSpPr>
            <a:spLocks noGrp="1"/>
          </p:cNvSpPr>
          <p:nvPr>
            <p:ph type="body" idx="58"/>
          </p:nvPr>
        </p:nvSpPr>
        <p:spPr>
          <a:xfrm>
            <a:off x="288132"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36" name="Content Placeholder 6"/>
          <p:cNvSpPr>
            <a:spLocks noGrp="1"/>
          </p:cNvSpPr>
          <p:nvPr>
            <p:ph sz="quarter" idx="59"/>
          </p:nvPr>
        </p:nvSpPr>
        <p:spPr>
          <a:xfrm>
            <a:off x="2208649"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37" name="Content Title Placeholder 6"/>
          <p:cNvSpPr>
            <a:spLocks noGrp="1"/>
          </p:cNvSpPr>
          <p:nvPr>
            <p:ph type="body" idx="60"/>
          </p:nvPr>
        </p:nvSpPr>
        <p:spPr>
          <a:xfrm>
            <a:off x="2211451"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1" name="Content Placeholder 7"/>
          <p:cNvSpPr>
            <a:spLocks noGrp="1"/>
          </p:cNvSpPr>
          <p:nvPr>
            <p:ph sz="quarter" idx="61"/>
          </p:nvPr>
        </p:nvSpPr>
        <p:spPr>
          <a:xfrm>
            <a:off x="412585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3" name="Content Title Placeholder 7"/>
          <p:cNvSpPr>
            <a:spLocks noGrp="1"/>
          </p:cNvSpPr>
          <p:nvPr>
            <p:ph type="body" idx="62"/>
          </p:nvPr>
        </p:nvSpPr>
        <p:spPr>
          <a:xfrm>
            <a:off x="4128658"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47" name="Content Placeholder 8"/>
          <p:cNvSpPr>
            <a:spLocks noGrp="1"/>
          </p:cNvSpPr>
          <p:nvPr>
            <p:ph sz="quarter" idx="63"/>
          </p:nvPr>
        </p:nvSpPr>
        <p:spPr>
          <a:xfrm>
            <a:off x="6034887" y="2570400"/>
            <a:ext cx="1625600" cy="1371600"/>
          </a:xfrm>
          <a:noFill/>
        </p:spPr>
        <p:txBody>
          <a:bodyPr lIns="0" rIns="0" bIns="0" anchor="ctr"/>
          <a:lstStyle>
            <a:lvl1pPr>
              <a:defRPr sz="1000" b="0" spc="0">
                <a:latin typeface="+mn-lt"/>
              </a:defRPr>
            </a:lvl1pPr>
          </a:lstStyle>
          <a:p>
            <a:pPr lvl="0"/>
            <a:r>
              <a:rPr lang="en-US"/>
              <a:t>Click to edit Master text styles</a:t>
            </a:r>
          </a:p>
        </p:txBody>
      </p:sp>
      <p:sp>
        <p:nvSpPr>
          <p:cNvPr id="49" name="Content Title Placeholder 8"/>
          <p:cNvSpPr>
            <a:spLocks noGrp="1"/>
          </p:cNvSpPr>
          <p:nvPr>
            <p:ph type="body" idx="64"/>
          </p:nvPr>
        </p:nvSpPr>
        <p:spPr>
          <a:xfrm>
            <a:off x="6040489" y="2567037"/>
            <a:ext cx="1619999" cy="307777"/>
          </a:xfrm>
        </p:spPr>
        <p:txBody>
          <a:bodyPr lIns="13716" rIns="0" bIns="0">
            <a:spAutoFit/>
          </a:bodyPr>
          <a:lstStyle>
            <a:lvl1pPr>
              <a:spcBef>
                <a:spcPts val="0"/>
              </a:spcBef>
              <a:defRPr sz="1000" b="1" spc="0">
                <a:latin typeface="+mn-lt"/>
              </a:defRPr>
            </a:lvl1pPr>
          </a:lstStyle>
          <a:p>
            <a:pPr lvl="0"/>
            <a:r>
              <a:rPr lang="en-US"/>
              <a:t>Click to edit Master text styles</a:t>
            </a:r>
          </a:p>
        </p:txBody>
      </p:sp>
      <p:sp>
        <p:nvSpPr>
          <p:cNvPr id="5" name="Footer Placeholder 4"/>
          <p:cNvSpPr>
            <a:spLocks noGrp="1"/>
          </p:cNvSpPr>
          <p:nvPr>
            <p:ph type="ftr" sz="quarter" idx="68"/>
          </p:nvPr>
        </p:nvSpPr>
        <p:spPr>
          <a:xfrm>
            <a:off x="1763116" y="4833894"/>
            <a:ext cx="5904706" cy="136525"/>
          </a:xfrm>
        </p:spPr>
        <p:txBody>
          <a:bodyPr lIns="0" rIns="0" bIns="0" anchor="ctr"/>
          <a:lstStyle>
            <a:lvl1pPr>
              <a:defRPr sz="800"/>
            </a:lvl1pPr>
          </a:lstStyle>
          <a:p>
            <a:endParaRPr lang="en-GB"/>
          </a:p>
        </p:txBody>
      </p:sp>
      <p:sp>
        <p:nvSpPr>
          <p:cNvPr id="6" name="Slide Number Placeholder 5"/>
          <p:cNvSpPr>
            <a:spLocks noGrp="1"/>
          </p:cNvSpPr>
          <p:nvPr>
            <p:ph type="sldNum" sz="quarter" idx="69"/>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73EBD274-92E4-4A69-8358-772DEFF5E893}"/>
              </a:ext>
            </a:extLst>
          </p:cNvPr>
          <p:cNvSpPr>
            <a:spLocks noGrp="1"/>
          </p:cNvSpPr>
          <p:nvPr>
            <p:ph type="title"/>
          </p:nvPr>
        </p:nvSpPr>
        <p:spPr>
          <a:xfrm>
            <a:off x="288900" y="261729"/>
            <a:ext cx="8568929" cy="571499"/>
          </a:xfrm>
        </p:spPr>
        <p:txBody>
          <a:bodyPr lIns="0" rIns="0" bIns="0"/>
          <a:lstStyle/>
          <a:p>
            <a:r>
              <a:rPr lang="en-US"/>
              <a:t>Click to edit Master title style</a:t>
            </a:r>
          </a:p>
        </p:txBody>
      </p:sp>
      <p:cxnSp>
        <p:nvCxnSpPr>
          <p:cNvPr id="45" name="top_border">
            <a:extLst>
              <a:ext uri="{FF2B5EF4-FFF2-40B4-BE49-F238E27FC236}">
                <a16:creationId xmlns:a16="http://schemas.microsoft.com/office/drawing/2014/main" id="{DD564F40-A94C-4C6B-9D2A-A7F672DB9338}"/>
              </a:ext>
            </a:extLst>
          </p:cNvPr>
          <p:cNvCxnSpPr>
            <a:cxnSpLocks/>
          </p:cNvCxnSpPr>
          <p:nvPr/>
        </p:nvCxnSpPr>
        <p:spPr>
          <a:xfrm>
            <a:off x="28813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0" name="top_border">
            <a:extLst>
              <a:ext uri="{FF2B5EF4-FFF2-40B4-BE49-F238E27FC236}">
                <a16:creationId xmlns:a16="http://schemas.microsoft.com/office/drawing/2014/main" id="{8E298D74-516E-4AE6-A00E-085A771DAA76}"/>
              </a:ext>
            </a:extLst>
          </p:cNvPr>
          <p:cNvCxnSpPr>
            <a:cxnSpLocks/>
          </p:cNvCxnSpPr>
          <p:nvPr/>
        </p:nvCxnSpPr>
        <p:spPr>
          <a:xfrm>
            <a:off x="2211451"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1" name="top_border">
            <a:extLst>
              <a:ext uri="{FF2B5EF4-FFF2-40B4-BE49-F238E27FC236}">
                <a16:creationId xmlns:a16="http://schemas.microsoft.com/office/drawing/2014/main" id="{9E904036-4DAC-496D-8E62-DC4710658A4A}"/>
              </a:ext>
            </a:extLst>
          </p:cNvPr>
          <p:cNvCxnSpPr>
            <a:cxnSpLocks/>
          </p:cNvCxnSpPr>
          <p:nvPr/>
        </p:nvCxnSpPr>
        <p:spPr>
          <a:xfrm>
            <a:off x="4128658"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4" name="top_border">
            <a:extLst>
              <a:ext uri="{FF2B5EF4-FFF2-40B4-BE49-F238E27FC236}">
                <a16:creationId xmlns:a16="http://schemas.microsoft.com/office/drawing/2014/main" id="{72E71D1D-31EC-4149-949A-FBD77972D7F1}"/>
              </a:ext>
            </a:extLst>
          </p:cNvPr>
          <p:cNvCxnSpPr>
            <a:cxnSpLocks/>
          </p:cNvCxnSpPr>
          <p:nvPr/>
        </p:nvCxnSpPr>
        <p:spPr>
          <a:xfrm>
            <a:off x="6040489" y="1052513"/>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8" name="top_border">
            <a:extLst>
              <a:ext uri="{FF2B5EF4-FFF2-40B4-BE49-F238E27FC236}">
                <a16:creationId xmlns:a16="http://schemas.microsoft.com/office/drawing/2014/main" id="{F04374CE-0341-4030-AE37-4E7BB25979EE}"/>
              </a:ext>
            </a:extLst>
          </p:cNvPr>
          <p:cNvCxnSpPr>
            <a:cxnSpLocks/>
          </p:cNvCxnSpPr>
          <p:nvPr/>
        </p:nvCxnSpPr>
        <p:spPr>
          <a:xfrm>
            <a:off x="28813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59" name="top_border">
            <a:extLst>
              <a:ext uri="{FF2B5EF4-FFF2-40B4-BE49-F238E27FC236}">
                <a16:creationId xmlns:a16="http://schemas.microsoft.com/office/drawing/2014/main" id="{4885E037-1F86-4655-98D1-AB40630436F8}"/>
              </a:ext>
            </a:extLst>
          </p:cNvPr>
          <p:cNvCxnSpPr>
            <a:cxnSpLocks/>
          </p:cNvCxnSpPr>
          <p:nvPr/>
        </p:nvCxnSpPr>
        <p:spPr>
          <a:xfrm>
            <a:off x="2211451"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0" name="top_border">
            <a:extLst>
              <a:ext uri="{FF2B5EF4-FFF2-40B4-BE49-F238E27FC236}">
                <a16:creationId xmlns:a16="http://schemas.microsoft.com/office/drawing/2014/main" id="{8E61612E-5A27-4169-946C-EFAE4C10E8F6}"/>
              </a:ext>
            </a:extLst>
          </p:cNvPr>
          <p:cNvCxnSpPr>
            <a:cxnSpLocks/>
          </p:cNvCxnSpPr>
          <p:nvPr/>
        </p:nvCxnSpPr>
        <p:spPr>
          <a:xfrm>
            <a:off x="4128658"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61" name="top_border">
            <a:extLst>
              <a:ext uri="{FF2B5EF4-FFF2-40B4-BE49-F238E27FC236}">
                <a16:creationId xmlns:a16="http://schemas.microsoft.com/office/drawing/2014/main" id="{793F88B3-F7C2-4979-9502-77916FFA0ED6}"/>
              </a:ext>
            </a:extLst>
          </p:cNvPr>
          <p:cNvCxnSpPr>
            <a:cxnSpLocks/>
          </p:cNvCxnSpPr>
          <p:nvPr/>
        </p:nvCxnSpPr>
        <p:spPr>
          <a:xfrm>
            <a:off x="6040489" y="2564606"/>
            <a:ext cx="1634288"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046040"/>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iography six up">
    <p:spTree>
      <p:nvGrpSpPr>
        <p:cNvPr id="1" name=""/>
        <p:cNvGrpSpPr/>
        <p:nvPr/>
      </p:nvGrpSpPr>
      <p:grpSpPr>
        <a:xfrm>
          <a:off x="0" y="0"/>
          <a:ext cx="0" cy="0"/>
          <a:chOff x="0" y="0"/>
          <a:chExt cx="0" cy="0"/>
        </a:xfrm>
      </p:grpSpPr>
      <p:sp>
        <p:nvSpPr>
          <p:cNvPr id="18" name="Footnote Placeholder">
            <a:extLst>
              <a:ext uri="{FF2B5EF4-FFF2-40B4-BE49-F238E27FC236}">
                <a16:creationId xmlns:a16="http://schemas.microsoft.com/office/drawing/2014/main" id="{1A811070-57F4-48A3-A138-EA1448EBEF6E}"/>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42" name="Text Placeholder 1"/>
          <p:cNvSpPr>
            <a:spLocks noGrp="1"/>
          </p:cNvSpPr>
          <p:nvPr>
            <p:ph type="body" sz="quarter" idx="45"/>
          </p:nvPr>
        </p:nvSpPr>
        <p:spPr>
          <a:xfrm>
            <a:off x="288900"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1" name="Picture Placeholder 1"/>
          <p:cNvSpPr>
            <a:spLocks noGrp="1"/>
          </p:cNvSpPr>
          <p:nvPr>
            <p:ph type="pic" sz="quarter" idx="44"/>
          </p:nvPr>
        </p:nvSpPr>
        <p:spPr>
          <a:xfrm>
            <a:off x="288900"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0" name="Text Placeholder 2"/>
          <p:cNvSpPr>
            <a:spLocks noGrp="1"/>
          </p:cNvSpPr>
          <p:nvPr>
            <p:ph type="body" sz="quarter" idx="43"/>
          </p:nvPr>
        </p:nvSpPr>
        <p:spPr>
          <a:xfrm>
            <a:off x="1764392"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2"/>
          <p:cNvSpPr>
            <a:spLocks noGrp="1"/>
          </p:cNvSpPr>
          <p:nvPr>
            <p:ph type="pic" sz="quarter" idx="42"/>
          </p:nvPr>
        </p:nvSpPr>
        <p:spPr>
          <a:xfrm>
            <a:off x="1764392"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8" name="Text Placeholder 3"/>
          <p:cNvSpPr>
            <a:spLocks noGrp="1"/>
          </p:cNvSpPr>
          <p:nvPr>
            <p:ph type="body" sz="quarter" idx="41"/>
          </p:nvPr>
        </p:nvSpPr>
        <p:spPr>
          <a:xfrm>
            <a:off x="3239883"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Picture Placeholder 3"/>
          <p:cNvSpPr>
            <a:spLocks noGrp="1"/>
          </p:cNvSpPr>
          <p:nvPr>
            <p:ph type="pic" sz="quarter" idx="40"/>
          </p:nvPr>
        </p:nvSpPr>
        <p:spPr>
          <a:xfrm>
            <a:off x="3239883"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4" name="Text Placeholder 4"/>
          <p:cNvSpPr>
            <a:spLocks noGrp="1"/>
          </p:cNvSpPr>
          <p:nvPr>
            <p:ph type="body" sz="quarter" idx="39"/>
          </p:nvPr>
        </p:nvSpPr>
        <p:spPr>
          <a:xfrm>
            <a:off x="4715374"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Picture Placeholder 4"/>
          <p:cNvSpPr>
            <a:spLocks noGrp="1"/>
          </p:cNvSpPr>
          <p:nvPr>
            <p:ph type="pic" sz="quarter" idx="38"/>
          </p:nvPr>
        </p:nvSpPr>
        <p:spPr>
          <a:xfrm>
            <a:off x="4715374"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31" name="Text Placeholder 5"/>
          <p:cNvSpPr>
            <a:spLocks noGrp="1"/>
          </p:cNvSpPr>
          <p:nvPr>
            <p:ph type="body" sz="quarter" idx="37"/>
          </p:nvPr>
        </p:nvSpPr>
        <p:spPr>
          <a:xfrm>
            <a:off x="6190866"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icture Placeholder 5"/>
          <p:cNvSpPr>
            <a:spLocks noGrp="1"/>
          </p:cNvSpPr>
          <p:nvPr>
            <p:ph type="pic" sz="quarter" idx="36"/>
          </p:nvPr>
        </p:nvSpPr>
        <p:spPr>
          <a:xfrm>
            <a:off x="6190866"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23" name="Text Placeholder 6"/>
          <p:cNvSpPr>
            <a:spLocks noGrp="1"/>
          </p:cNvSpPr>
          <p:nvPr>
            <p:ph type="body" sz="quarter" idx="29"/>
          </p:nvPr>
        </p:nvSpPr>
        <p:spPr>
          <a:xfrm>
            <a:off x="7666358" y="2157769"/>
            <a:ext cx="1190700" cy="1774866"/>
          </a:xfrm>
        </p:spPr>
        <p:txBody>
          <a:bodyPr lIns="0" rIns="0" bIns="0"/>
          <a:lstStyle>
            <a:lvl1pPr>
              <a:defRPr sz="1000" spc="0"/>
            </a:lvl1pPr>
            <a:lvl2pPr marL="112713" indent="-112713">
              <a:spcBef>
                <a:spcPts val="225"/>
              </a:spcBef>
              <a:defRPr sz="900" spc="0"/>
            </a:lvl2pPr>
            <a:lvl3pPr marL="228600" indent="-115888">
              <a:spcBef>
                <a:spcPts val="225"/>
              </a:spcBef>
              <a:defRPr sz="900" spc="0"/>
            </a:lvl3pPr>
            <a:lvl4pPr marL="342900" indent="-114300">
              <a:spcBef>
                <a:spcPts val="225"/>
              </a:spcBef>
              <a:defRPr sz="900" spc="0"/>
            </a:lvl4pPr>
            <a:lvl5pPr marL="458788" indent="-115888">
              <a:spcBef>
                <a:spcPts val="225"/>
              </a:spcBef>
              <a:defRPr sz="9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Picture Placeholder 6"/>
          <p:cNvSpPr>
            <a:spLocks noGrp="1"/>
          </p:cNvSpPr>
          <p:nvPr>
            <p:ph type="pic" sz="quarter" idx="21"/>
          </p:nvPr>
        </p:nvSpPr>
        <p:spPr>
          <a:xfrm>
            <a:off x="7666358" y="1053000"/>
            <a:ext cx="1190700" cy="1026017"/>
          </a:xfrm>
        </p:spPr>
        <p:txBody>
          <a:bodyPr lIns="0" rIns="0" bIns="0"/>
          <a:lstStyle>
            <a:lvl1pPr>
              <a:defRPr sz="1000" b="1" spc="0">
                <a:latin typeface="+mn-lt"/>
              </a:defRPr>
            </a:lvl1pPr>
          </a:lstStyle>
          <a:p>
            <a:r>
              <a:rPr lang="en-US"/>
              <a:t>Click icon to add picture</a:t>
            </a:r>
            <a:endParaRPr lang="en-GB" dirty="0"/>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Tree>
    <p:extLst>
      <p:ext uri="{BB962C8B-B14F-4D97-AF65-F5344CB8AC3E}">
        <p14:creationId xmlns:p14="http://schemas.microsoft.com/office/powerpoint/2010/main" val="14136656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Footnote Placeholder">
            <a:extLst>
              <a:ext uri="{FF2B5EF4-FFF2-40B4-BE49-F238E27FC236}">
                <a16:creationId xmlns:a16="http://schemas.microsoft.com/office/drawing/2014/main" id="{EA455980-7E48-4BE6-B80A-133ABD398888}"/>
              </a:ext>
            </a:extLst>
          </p:cNvPr>
          <p:cNvSpPr>
            <a:spLocks noGrp="1"/>
          </p:cNvSpPr>
          <p:nvPr>
            <p:ph type="body" sz="quarter" idx="17"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p:txBody>
      </p:sp>
      <p:sp>
        <p:nvSpPr>
          <p:cNvPr id="13" name="Content Placeholder 1">
            <a:extLst>
              <a:ext uri="{FF2B5EF4-FFF2-40B4-BE49-F238E27FC236}">
                <a16:creationId xmlns:a16="http://schemas.microsoft.com/office/drawing/2014/main" id="{23D2F14C-54EF-44A9-89C1-E3557B35BE14}"/>
              </a:ext>
            </a:extLst>
          </p:cNvPr>
          <p:cNvSpPr>
            <a:spLocks noGrp="1"/>
          </p:cNvSpPr>
          <p:nvPr>
            <p:ph idx="12"/>
          </p:nvPr>
        </p:nvSpPr>
        <p:spPr>
          <a:xfrm>
            <a:off x="288131"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5DDCF888-15FC-4366-9DAC-89481925FF7A}"/>
              </a:ext>
            </a:extLst>
          </p:cNvPr>
          <p:cNvSpPr>
            <a:spLocks noGrp="1"/>
          </p:cNvSpPr>
          <p:nvPr>
            <p:ph idx="15"/>
          </p:nvPr>
        </p:nvSpPr>
        <p:spPr>
          <a:xfrm>
            <a:off x="4713685" y="1273629"/>
            <a:ext cx="4140994" cy="2658609"/>
          </a:xfrm>
        </p:spPr>
        <p:txBody>
          <a:bodyPr lIns="0" rIns="0" bIns="0" numCol="1">
            <a:noAutofit/>
          </a:bodyPr>
          <a:lstStyle>
            <a:lvl1pPr>
              <a:defRPr sz="1200"/>
            </a:lvl1pPr>
            <a:lvl2pPr>
              <a:defRPr sz="12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Title Placeholder 1">
            <a:extLst>
              <a:ext uri="{FF2B5EF4-FFF2-40B4-BE49-F238E27FC236}">
                <a16:creationId xmlns:a16="http://schemas.microsoft.com/office/drawing/2014/main" id="{707B5C06-9A8A-4460-9692-69AB6AB063C1}"/>
              </a:ext>
            </a:extLst>
          </p:cNvPr>
          <p:cNvSpPr>
            <a:spLocks noGrp="1"/>
          </p:cNvSpPr>
          <p:nvPr>
            <p:ph type="body" idx="1"/>
          </p:nvPr>
        </p:nvSpPr>
        <p:spPr>
          <a:xfrm>
            <a:off x="286940"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Content Title Placeholder 2">
            <a:extLst>
              <a:ext uri="{FF2B5EF4-FFF2-40B4-BE49-F238E27FC236}">
                <a16:creationId xmlns:a16="http://schemas.microsoft.com/office/drawing/2014/main" id="{3563387D-87B5-4FFA-9A28-463D0B0C0C3E}"/>
              </a:ext>
            </a:extLst>
          </p:cNvPr>
          <p:cNvSpPr>
            <a:spLocks noGrp="1"/>
          </p:cNvSpPr>
          <p:nvPr>
            <p:ph type="body" sz="quarter" idx="3"/>
          </p:nvPr>
        </p:nvSpPr>
        <p:spPr>
          <a:xfrm>
            <a:off x="4713685" y="829945"/>
            <a:ext cx="4140993" cy="380702"/>
          </a:xfrm>
        </p:spPr>
        <p:txBody>
          <a:bodyPr lIns="0" rIns="0" bIns="0" anchor="b"/>
          <a:lstStyle>
            <a:lvl1pPr marL="0" indent="0">
              <a:buNone/>
              <a:defRPr sz="1400" b="0" spc="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0" name="Title 9">
            <a:extLst>
              <a:ext uri="{FF2B5EF4-FFF2-40B4-BE49-F238E27FC236}">
                <a16:creationId xmlns:a16="http://schemas.microsoft.com/office/drawing/2014/main" id="{952C11F0-554C-4199-A9DC-2E8EBA2E9D69}"/>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
        <p:nvSpPr>
          <p:cNvPr id="11" name="Footer Placeholder 10">
            <a:extLst>
              <a:ext uri="{FF2B5EF4-FFF2-40B4-BE49-F238E27FC236}">
                <a16:creationId xmlns:a16="http://schemas.microsoft.com/office/drawing/2014/main" id="{9EF2A8EA-D72F-466F-BB78-6A7D82E03B16}"/>
              </a:ext>
            </a:extLst>
          </p:cNvPr>
          <p:cNvSpPr>
            <a:spLocks noGrp="1"/>
          </p:cNvSpPr>
          <p:nvPr>
            <p:ph type="ftr" sz="quarter" idx="10"/>
          </p:nvPr>
        </p:nvSpPr>
        <p:spPr>
          <a:xfrm>
            <a:off x="1763116" y="4833894"/>
            <a:ext cx="5904706" cy="136525"/>
          </a:xfrm>
        </p:spPr>
        <p:txBody>
          <a:bodyPr lIns="0" rIns="0" bIns="0" anchor="ctr"/>
          <a:lstStyle>
            <a:lvl1pPr>
              <a:defRPr sz="800"/>
            </a:lvl1pPr>
          </a:lstStyle>
          <a:p>
            <a:r>
              <a:rPr lang="en-US"/>
              <a:t>Optional footer</a:t>
            </a:r>
          </a:p>
        </p:txBody>
      </p:sp>
      <p:sp>
        <p:nvSpPr>
          <p:cNvPr id="12" name="Slide Number Placeholder 11">
            <a:extLst>
              <a:ext uri="{FF2B5EF4-FFF2-40B4-BE49-F238E27FC236}">
                <a16:creationId xmlns:a16="http://schemas.microsoft.com/office/drawing/2014/main" id="{2F55E628-B412-4C72-8B76-B8DA6A7F5E4D}"/>
              </a:ext>
            </a:extLst>
          </p:cNvPr>
          <p:cNvSpPr>
            <a:spLocks noGrp="1"/>
          </p:cNvSpPr>
          <p:nvPr>
            <p:ph type="sldNum" sz="quarter" idx="11"/>
          </p:nvPr>
        </p:nvSpPr>
        <p:spPr>
          <a:xfrm>
            <a:off x="8501452" y="4833894"/>
            <a:ext cx="355607" cy="136525"/>
          </a:xfrm>
        </p:spPr>
        <p:txBody>
          <a:bodyPr lIns="0" rIns="0" bIns="0" anchor="ctr"/>
          <a:lstStyle>
            <a:lvl1pPr>
              <a:defRPr sz="800"/>
            </a:lvl1pPr>
          </a:lstStyle>
          <a:p>
            <a:fld id="{526B5688-D42A-45FB-B3CA-010D9157EB38}" type="slidenum">
              <a:rPr lang="en-US" smtClean="0"/>
              <a:t>‹#›</a:t>
            </a:fld>
            <a:endParaRPr lang="en-US"/>
          </a:p>
        </p:txBody>
      </p:sp>
    </p:spTree>
    <p:extLst>
      <p:ext uri="{BB962C8B-B14F-4D97-AF65-F5344CB8AC3E}">
        <p14:creationId xmlns:p14="http://schemas.microsoft.com/office/powerpoint/2010/main" val="13872000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iography four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33" name="Picture Placeholder 4"/>
          <p:cNvSpPr>
            <a:spLocks noGrp="1"/>
          </p:cNvSpPr>
          <p:nvPr>
            <p:ph type="pic" sz="quarter" idx="38"/>
          </p:nvPr>
        </p:nvSpPr>
        <p:spPr>
          <a:xfrm>
            <a:off x="6936185"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471977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2503356"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4" name="Name Title Placeholder 4">
            <a:extLst>
              <a:ext uri="{FF2B5EF4-FFF2-40B4-BE49-F238E27FC236}">
                <a16:creationId xmlns:a16="http://schemas.microsoft.com/office/drawing/2014/main" id="{2A75F038-6B0F-4908-896B-DD513AFD0AF5}"/>
              </a:ext>
            </a:extLst>
          </p:cNvPr>
          <p:cNvSpPr>
            <a:spLocks noGrp="1"/>
          </p:cNvSpPr>
          <p:nvPr>
            <p:ph type="body" sz="quarter" idx="49"/>
          </p:nvPr>
        </p:nvSpPr>
        <p:spPr>
          <a:xfrm>
            <a:off x="6936184"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5" name="Name Title Placeholder 3">
            <a:extLst>
              <a:ext uri="{FF2B5EF4-FFF2-40B4-BE49-F238E27FC236}">
                <a16:creationId xmlns:a16="http://schemas.microsoft.com/office/drawing/2014/main" id="{05929C2B-8FBD-4161-9948-D8744EEE33FD}"/>
              </a:ext>
            </a:extLst>
          </p:cNvPr>
          <p:cNvSpPr>
            <a:spLocks noGrp="1"/>
          </p:cNvSpPr>
          <p:nvPr>
            <p:ph type="body" sz="quarter" idx="48"/>
          </p:nvPr>
        </p:nvSpPr>
        <p:spPr>
          <a:xfrm>
            <a:off x="4719769"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7" name="Name Title Placeholder 2">
            <a:extLst>
              <a:ext uri="{FF2B5EF4-FFF2-40B4-BE49-F238E27FC236}">
                <a16:creationId xmlns:a16="http://schemas.microsoft.com/office/drawing/2014/main" id="{5E0426CC-0E3A-4811-B0C1-4018F0D84B5F}"/>
              </a:ext>
            </a:extLst>
          </p:cNvPr>
          <p:cNvSpPr>
            <a:spLocks noGrp="1"/>
          </p:cNvSpPr>
          <p:nvPr>
            <p:ph type="body" sz="quarter" idx="47"/>
          </p:nvPr>
        </p:nvSpPr>
        <p:spPr>
          <a:xfrm>
            <a:off x="2503355"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24" name="Name Title Placeholder 1">
            <a:extLst>
              <a:ext uri="{FF2B5EF4-FFF2-40B4-BE49-F238E27FC236}">
                <a16:creationId xmlns:a16="http://schemas.microsoft.com/office/drawing/2014/main" id="{5DC29EDA-3423-421D-AD0C-0656D1AB2E3C}"/>
              </a:ext>
            </a:extLst>
          </p:cNvPr>
          <p:cNvSpPr>
            <a:spLocks noGrp="1"/>
          </p:cNvSpPr>
          <p:nvPr>
            <p:ph type="body" sz="quarter" idx="46"/>
          </p:nvPr>
        </p:nvSpPr>
        <p:spPr>
          <a:xfrm>
            <a:off x="288900" y="1976773"/>
            <a:ext cx="1919684" cy="405555"/>
          </a:xfrm>
        </p:spPr>
        <p:txBody>
          <a:bodyPr lIns="0" rIns="0" bIns="0"/>
          <a:lstStyle>
            <a:lvl1pPr>
              <a:lnSpc>
                <a:spcPct val="95000"/>
              </a:lnSpc>
              <a:spcBef>
                <a:spcPts val="0"/>
              </a:spcBef>
              <a:defRPr sz="1000" b="1" spc="0"/>
            </a:lvl1pPr>
            <a:lvl2pPr marL="0" indent="0">
              <a:lnSpc>
                <a:spcPct val="95000"/>
              </a:lnSpc>
              <a:spcBef>
                <a:spcPts val="0"/>
              </a:spcBef>
              <a:buNone/>
              <a:defRPr sz="900" spc="0"/>
            </a:lvl2pPr>
            <a:lvl3pPr>
              <a:spcBef>
                <a:spcPts val="225"/>
              </a:spcBef>
              <a:defRPr sz="675"/>
            </a:lvl3pPr>
            <a:lvl4pPr>
              <a:spcBef>
                <a:spcPts val="225"/>
              </a:spcBef>
              <a:defRPr sz="675"/>
            </a:lvl4pPr>
            <a:lvl5pPr>
              <a:spcBef>
                <a:spcPts val="225"/>
              </a:spcBef>
              <a:defRPr sz="675"/>
            </a:lvl5pPr>
          </a:lstStyle>
          <a:p>
            <a:pPr lvl="0"/>
            <a:r>
              <a:rPr lang="en-US"/>
              <a:t>Click to edit Master text styles</a:t>
            </a:r>
          </a:p>
          <a:p>
            <a:pPr lvl="1"/>
            <a:r>
              <a:rPr lang="en-US"/>
              <a:t>Second level</a:t>
            </a:r>
          </a:p>
        </p:txBody>
      </p:sp>
      <p:sp>
        <p:nvSpPr>
          <p:cNvPr id="34" name="Bullet Placeholder 4"/>
          <p:cNvSpPr>
            <a:spLocks noGrp="1"/>
          </p:cNvSpPr>
          <p:nvPr>
            <p:ph sz="quarter" idx="39"/>
          </p:nvPr>
        </p:nvSpPr>
        <p:spPr>
          <a:xfrm>
            <a:off x="6936184"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Bullet Placeholder 3"/>
          <p:cNvSpPr>
            <a:spLocks noGrp="1"/>
          </p:cNvSpPr>
          <p:nvPr>
            <p:ph sz="quarter" idx="41"/>
          </p:nvPr>
        </p:nvSpPr>
        <p:spPr>
          <a:xfrm>
            <a:off x="4719769"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Bullet Placeholder 2"/>
          <p:cNvSpPr>
            <a:spLocks noGrp="1"/>
          </p:cNvSpPr>
          <p:nvPr>
            <p:ph sz="quarter" idx="43"/>
          </p:nvPr>
        </p:nvSpPr>
        <p:spPr>
          <a:xfrm>
            <a:off x="2503355"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Bullet Placeholder 1"/>
          <p:cNvSpPr>
            <a:spLocks noGrp="1"/>
          </p:cNvSpPr>
          <p:nvPr>
            <p:ph sz="quarter" idx="45"/>
          </p:nvPr>
        </p:nvSpPr>
        <p:spPr>
          <a:xfrm>
            <a:off x="288900" y="2485486"/>
            <a:ext cx="1919684" cy="1774866"/>
          </a:xfrm>
        </p:spPr>
        <p:txBody>
          <a:bodyPr lIns="0" rIns="0" bIns="0"/>
          <a:lstStyle>
            <a:lvl1pPr>
              <a:defRPr sz="900" spc="0"/>
            </a:lvl1pPr>
            <a:lvl2pPr marL="112713" indent="-112713">
              <a:spcBef>
                <a:spcPts val="225"/>
              </a:spcBef>
              <a:defRPr sz="900" spc="0"/>
            </a:lvl2pPr>
            <a:lvl3pPr marL="228600" indent="-106363">
              <a:spcBef>
                <a:spcPts val="225"/>
              </a:spcBef>
              <a:defRPr sz="900" spc="0"/>
            </a:lvl3pPr>
            <a:lvl4pPr marL="342900" indent="-101600">
              <a:spcBef>
                <a:spcPts val="225"/>
              </a:spcBef>
              <a:defRPr sz="800" spc="0"/>
            </a:lvl4pPr>
            <a:lvl5pPr marL="458788" indent="-106363">
              <a:spcBef>
                <a:spcPts val="225"/>
              </a:spcBef>
              <a:defRPr sz="8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59BD4B2C-989D-4501-B872-061115337208}"/>
              </a:ext>
            </a:extLst>
          </p:cNvPr>
          <p:cNvSpPr>
            <a:spLocks noGrp="1"/>
          </p:cNvSpPr>
          <p:nvPr>
            <p:ph type="title"/>
          </p:nvPr>
        </p:nvSpPr>
        <p:spPr>
          <a:xfrm>
            <a:off x="288900" y="261729"/>
            <a:ext cx="8568929" cy="571499"/>
          </a:xfrm>
        </p:spPr>
        <p:txBody>
          <a:bodyPr lIns="0" rIns="0" bIns="0"/>
          <a:lstStyle>
            <a:lvl1pPr/>
          </a:lstStyle>
          <a:p>
            <a:r>
              <a:rPr lang="en-US"/>
              <a:t>Click to edit Master title style</a:t>
            </a:r>
            <a:endParaRPr lang="en-US" dirty="0"/>
          </a:p>
        </p:txBody>
      </p:sp>
      <p:cxnSp>
        <p:nvCxnSpPr>
          <p:cNvPr id="20" name="top_border">
            <a:extLst>
              <a:ext uri="{FF2B5EF4-FFF2-40B4-BE49-F238E27FC236}">
                <a16:creationId xmlns:a16="http://schemas.microsoft.com/office/drawing/2014/main" id="{9C0B9DFB-1808-4B9B-AE55-45AFD918842D}"/>
              </a:ext>
            </a:extLst>
          </p:cNvPr>
          <p:cNvCxnSpPr>
            <a:cxnSpLocks/>
          </p:cNvCxnSpPr>
          <p:nvPr/>
        </p:nvCxnSpPr>
        <p:spPr>
          <a:xfrm>
            <a:off x="288900"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2" name="top_border">
            <a:extLst>
              <a:ext uri="{FF2B5EF4-FFF2-40B4-BE49-F238E27FC236}">
                <a16:creationId xmlns:a16="http://schemas.microsoft.com/office/drawing/2014/main" id="{8B7BA298-AC37-4EEF-AB16-25A5087ABD93}"/>
              </a:ext>
            </a:extLst>
          </p:cNvPr>
          <p:cNvCxnSpPr>
            <a:cxnSpLocks/>
          </p:cNvCxnSpPr>
          <p:nvPr/>
        </p:nvCxnSpPr>
        <p:spPr>
          <a:xfrm>
            <a:off x="288900"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5" name="top_border">
            <a:extLst>
              <a:ext uri="{FF2B5EF4-FFF2-40B4-BE49-F238E27FC236}">
                <a16:creationId xmlns:a16="http://schemas.microsoft.com/office/drawing/2014/main" id="{DFADFDFD-9D30-43EA-B811-ED407368311C}"/>
              </a:ext>
            </a:extLst>
          </p:cNvPr>
          <p:cNvCxnSpPr>
            <a:cxnSpLocks/>
          </p:cNvCxnSpPr>
          <p:nvPr/>
        </p:nvCxnSpPr>
        <p:spPr>
          <a:xfrm>
            <a:off x="2503355"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6" name="top_border">
            <a:extLst>
              <a:ext uri="{FF2B5EF4-FFF2-40B4-BE49-F238E27FC236}">
                <a16:creationId xmlns:a16="http://schemas.microsoft.com/office/drawing/2014/main" id="{F57202FE-BFCC-477D-8D22-B930BA46556B}"/>
              </a:ext>
            </a:extLst>
          </p:cNvPr>
          <p:cNvCxnSpPr>
            <a:cxnSpLocks/>
          </p:cNvCxnSpPr>
          <p:nvPr/>
        </p:nvCxnSpPr>
        <p:spPr>
          <a:xfrm>
            <a:off x="2503355"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29" name="top_border">
            <a:extLst>
              <a:ext uri="{FF2B5EF4-FFF2-40B4-BE49-F238E27FC236}">
                <a16:creationId xmlns:a16="http://schemas.microsoft.com/office/drawing/2014/main" id="{A5AD7F55-B89C-431E-B8BA-D8242E234A64}"/>
              </a:ext>
            </a:extLst>
          </p:cNvPr>
          <p:cNvCxnSpPr>
            <a:cxnSpLocks/>
          </p:cNvCxnSpPr>
          <p:nvPr/>
        </p:nvCxnSpPr>
        <p:spPr>
          <a:xfrm>
            <a:off x="4719769"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2" name="top_border">
            <a:extLst>
              <a:ext uri="{FF2B5EF4-FFF2-40B4-BE49-F238E27FC236}">
                <a16:creationId xmlns:a16="http://schemas.microsoft.com/office/drawing/2014/main" id="{A17237CF-ACE4-4AFC-8DA3-8CD8B64AD7A5}"/>
              </a:ext>
            </a:extLst>
          </p:cNvPr>
          <p:cNvCxnSpPr>
            <a:cxnSpLocks/>
          </p:cNvCxnSpPr>
          <p:nvPr/>
        </p:nvCxnSpPr>
        <p:spPr>
          <a:xfrm>
            <a:off x="4719769"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36" name="top_border">
            <a:extLst>
              <a:ext uri="{FF2B5EF4-FFF2-40B4-BE49-F238E27FC236}">
                <a16:creationId xmlns:a16="http://schemas.microsoft.com/office/drawing/2014/main" id="{45E8442B-7C4E-451A-9C13-8E6D0153BDA3}"/>
              </a:ext>
            </a:extLst>
          </p:cNvPr>
          <p:cNvCxnSpPr>
            <a:cxnSpLocks/>
          </p:cNvCxnSpPr>
          <p:nvPr/>
        </p:nvCxnSpPr>
        <p:spPr>
          <a:xfrm>
            <a:off x="6936184" y="1950467"/>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cxnSp>
        <p:nvCxnSpPr>
          <p:cNvPr id="43" name="top_border">
            <a:extLst>
              <a:ext uri="{FF2B5EF4-FFF2-40B4-BE49-F238E27FC236}">
                <a16:creationId xmlns:a16="http://schemas.microsoft.com/office/drawing/2014/main" id="{D35E7716-3C01-49DF-88D7-DDDF0CBCEBBC}"/>
              </a:ext>
            </a:extLst>
          </p:cNvPr>
          <p:cNvCxnSpPr>
            <a:cxnSpLocks/>
          </p:cNvCxnSpPr>
          <p:nvPr/>
        </p:nvCxnSpPr>
        <p:spPr>
          <a:xfrm>
            <a:off x="6936184" y="2405561"/>
            <a:ext cx="1930500" cy="0"/>
          </a:xfrm>
          <a:prstGeom prst="line">
            <a:avLst/>
          </a:prstGeom>
          <a:ln w="9525">
            <a:solidFill>
              <a:schemeClr val="dk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42743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xt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8" name="Text Placeholder 1">
            <a:extLst>
              <a:ext uri="{FF2B5EF4-FFF2-40B4-BE49-F238E27FC236}">
                <a16:creationId xmlns:a16="http://schemas.microsoft.com/office/drawing/2014/main" id="{6671D5E5-809D-4CA8-92DE-1D9A2DA62EAB}"/>
              </a:ext>
            </a:extLst>
          </p:cNvPr>
          <p:cNvSpPr>
            <a:spLocks noGrp="1"/>
          </p:cNvSpPr>
          <p:nvPr>
            <p:ph type="body" sz="quarter" idx="45"/>
          </p:nvPr>
        </p:nvSpPr>
        <p:spPr>
          <a:xfrm>
            <a:off x="28890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3EDD50B3-A8D6-4FD4-B831-37F14BD08C94}"/>
              </a:ext>
            </a:extLst>
          </p:cNvPr>
          <p:cNvSpPr>
            <a:spLocks noGrp="1"/>
          </p:cNvSpPr>
          <p:nvPr>
            <p:ph type="body" sz="quarter" idx="46"/>
          </p:nvPr>
        </p:nvSpPr>
        <p:spPr>
          <a:xfrm>
            <a:off x="323850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a:extLst>
              <a:ext uri="{FF2B5EF4-FFF2-40B4-BE49-F238E27FC236}">
                <a16:creationId xmlns:a16="http://schemas.microsoft.com/office/drawing/2014/main" id="{094E7927-3F9E-4653-B821-A7C0104E4F6A}"/>
              </a:ext>
            </a:extLst>
          </p:cNvPr>
          <p:cNvSpPr>
            <a:spLocks noGrp="1"/>
          </p:cNvSpPr>
          <p:nvPr>
            <p:ph type="body" sz="quarter" idx="47"/>
          </p:nvPr>
        </p:nvSpPr>
        <p:spPr>
          <a:xfrm>
            <a:off x="6190060" y="1784152"/>
            <a:ext cx="2561456" cy="2148086"/>
          </a:xfrm>
        </p:spPr>
        <p:txBody>
          <a:bodyPr lIns="0" rIns="0" bIns="0"/>
          <a:lstStyle>
            <a:lvl1pPr>
              <a:defRPr sz="1200" spc="0"/>
            </a:lvl1pPr>
            <a:lvl2pPr>
              <a:defRPr sz="1200" spc="0"/>
            </a:lvl2pPr>
            <a:lvl3pPr>
              <a:defRPr sz="1200" spc="0"/>
            </a:lvl3pPr>
            <a:lvl4pPr>
              <a:defRPr sz="1200" spc="0"/>
            </a:lvl4pPr>
            <a:lvl5pPr>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note Placeholder">
            <a:extLst>
              <a:ext uri="{FF2B5EF4-FFF2-40B4-BE49-F238E27FC236}">
                <a16:creationId xmlns:a16="http://schemas.microsoft.com/office/drawing/2014/main" id="{24230202-5E99-4718-A5E4-0958AD4CC22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289250942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0" y="1053000"/>
            <a:ext cx="703658" cy="703670"/>
          </a:xfrm>
          <a:prstGeom prst="ellipse">
            <a:avLst/>
          </a:prstGeom>
        </p:spPr>
        <p:txBody>
          <a:bodyPr lIns="0" rIns="0" bIns="0"/>
          <a:lstStyle>
            <a:lvl1pPr>
              <a:defRPr sz="825" b="0" spc="0">
                <a:latin typeface="+mn-lt"/>
              </a:defRPr>
            </a:lvl1pPr>
          </a:lstStyle>
          <a:p>
            <a:r>
              <a:rPr lang="en-US"/>
              <a:t>Click icon to add picture</a:t>
            </a:r>
            <a:endParaRPr lang="en-GB" dirty="0"/>
          </a:p>
        </p:txBody>
      </p:sp>
      <p:sp>
        <p:nvSpPr>
          <p:cNvPr id="42" name="Text Placeholder 1"/>
          <p:cNvSpPr>
            <a:spLocks noGrp="1"/>
          </p:cNvSpPr>
          <p:nvPr>
            <p:ph type="body" sz="quarter" idx="45"/>
          </p:nvPr>
        </p:nvSpPr>
        <p:spPr>
          <a:xfrm>
            <a:off x="288900"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p:nvPr>
        </p:nvSpPr>
        <p:spPr>
          <a:xfrm>
            <a:off x="3237310"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p:nvPr>
        </p:nvSpPr>
        <p:spPr>
          <a:xfrm>
            <a:off x="6194823" y="1922575"/>
            <a:ext cx="2665809" cy="2009664"/>
          </a:xfrm>
        </p:spPr>
        <p:txBody>
          <a:bodyPr lIns="0" rIns="0" bIns="0"/>
          <a:lstStyle>
            <a:lvl1pPr>
              <a:spcBef>
                <a:spcPts val="600"/>
              </a:spcBef>
              <a:defRPr sz="1200" b="1" spc="0"/>
            </a:lvl1pPr>
            <a:lvl2pPr marL="0" indent="0">
              <a:spcBef>
                <a:spcPts val="600"/>
              </a:spcBef>
              <a:buNone/>
              <a:defRPr sz="1200" spc="0"/>
            </a:lvl2pPr>
            <a:lvl3pPr marL="150019" indent="-150019">
              <a:spcBef>
                <a:spcPts val="600"/>
              </a:spcBef>
              <a:buFont typeface="Arial" panose="020B0604020202020204" pitchFamily="34" charset="0"/>
              <a:buChar char="•"/>
              <a:defRPr sz="1200" spc="0"/>
            </a:lvl3pPr>
            <a:lvl4pPr>
              <a:spcBef>
                <a:spcPts val="600"/>
              </a:spcBef>
              <a:defRPr sz="1200" spc="0"/>
            </a:lvl4pPr>
            <a:lvl5pPr>
              <a:spcBef>
                <a:spcPts val="600"/>
              </a:spcBef>
              <a:defRPr sz="1200"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p>
            <a:r>
              <a:rPr lang="en-US"/>
              <a:t>Click to edit Master title style</a:t>
            </a:r>
            <a:endParaRPr lang="en-US" dirty="0"/>
          </a:p>
        </p:txBody>
      </p:sp>
      <p:sp>
        <p:nvSpPr>
          <p:cNvPr id="11" name="Footnote Placeholder">
            <a:extLst>
              <a:ext uri="{FF2B5EF4-FFF2-40B4-BE49-F238E27FC236}">
                <a16:creationId xmlns:a16="http://schemas.microsoft.com/office/drawing/2014/main" id="{FE10EE3E-2BB8-494F-8B5C-DEC772EE85E6}"/>
              </a:ext>
            </a:extLst>
          </p:cNvPr>
          <p:cNvSpPr>
            <a:spLocks noGrp="1"/>
          </p:cNvSpPr>
          <p:nvPr>
            <p:ph type="body" sz="quarter" idx="99"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3362215160"/>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iography org chart">
    <p:spTree>
      <p:nvGrpSpPr>
        <p:cNvPr id="1" name=""/>
        <p:cNvGrpSpPr/>
        <p:nvPr/>
      </p:nvGrpSpPr>
      <p:grpSpPr>
        <a:xfrm>
          <a:off x="0" y="0"/>
          <a:ext cx="0" cy="0"/>
          <a:chOff x="0" y="0"/>
          <a:chExt cx="0" cy="0"/>
        </a:xfrm>
      </p:grpSpPr>
      <p:sp>
        <p:nvSpPr>
          <p:cNvPr id="38" name="Footnote Placeholder">
            <a:extLst>
              <a:ext uri="{FF2B5EF4-FFF2-40B4-BE49-F238E27FC236}">
                <a16:creationId xmlns:a16="http://schemas.microsoft.com/office/drawing/2014/main" id="{B74D8647-FABE-46C8-B992-8C3DCFD10BEF}"/>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
        <p:nvSpPr>
          <p:cNvPr id="13" name="Picture Placeholder 12"/>
          <p:cNvSpPr>
            <a:spLocks noGrp="1"/>
          </p:cNvSpPr>
          <p:nvPr>
            <p:ph type="pic" sz="quarter" idx="16"/>
          </p:nvPr>
        </p:nvSpPr>
        <p:spPr>
          <a:xfrm>
            <a:off x="3820948" y="1053000"/>
            <a:ext cx="507201" cy="586776"/>
          </a:xfrm>
        </p:spPr>
        <p:txBody>
          <a:bodyPr lIns="0" rIns="0" bIns="0"/>
          <a:lstStyle>
            <a:lvl1pPr>
              <a:defRPr sz="800" b="1" spc="0">
                <a:latin typeface="+mn-lt"/>
              </a:defRPr>
            </a:lvl1pPr>
          </a:lstStyle>
          <a:p>
            <a:r>
              <a:rPr lang="en-US"/>
              <a:t>Click icon to add picture</a:t>
            </a:r>
            <a:endParaRPr lang="en-GB" dirty="0"/>
          </a:p>
        </p:txBody>
      </p:sp>
      <p:sp>
        <p:nvSpPr>
          <p:cNvPr id="35" name="Text Placeholder 24"/>
          <p:cNvSpPr>
            <a:spLocks noGrp="1"/>
          </p:cNvSpPr>
          <p:nvPr>
            <p:ph type="body" sz="quarter" idx="24"/>
          </p:nvPr>
        </p:nvSpPr>
        <p:spPr>
          <a:xfrm>
            <a:off x="4328143" y="105300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34"/>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35"/>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80" name="Picture Placeholder 12"/>
          <p:cNvSpPr>
            <a:spLocks noGrp="1"/>
          </p:cNvSpPr>
          <p:nvPr>
            <p:ph type="pic" sz="quarter" idx="36"/>
          </p:nvPr>
        </p:nvSpPr>
        <p:spPr>
          <a:xfrm>
            <a:off x="28890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1" name="Text Placeholder 24"/>
          <p:cNvSpPr>
            <a:spLocks noGrp="1"/>
          </p:cNvSpPr>
          <p:nvPr>
            <p:ph type="body" sz="quarter" idx="37"/>
          </p:nvPr>
        </p:nvSpPr>
        <p:spPr>
          <a:xfrm>
            <a:off x="803808"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2" name="Picture Placeholder 12"/>
          <p:cNvSpPr>
            <a:spLocks noGrp="1"/>
          </p:cNvSpPr>
          <p:nvPr>
            <p:ph type="pic" sz="quarter" idx="38"/>
          </p:nvPr>
        </p:nvSpPr>
        <p:spPr>
          <a:xfrm>
            <a:off x="2057662"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3" name="Text Placeholder 24"/>
          <p:cNvSpPr>
            <a:spLocks noGrp="1"/>
          </p:cNvSpPr>
          <p:nvPr>
            <p:ph type="body" sz="quarter" idx="39"/>
          </p:nvPr>
        </p:nvSpPr>
        <p:spPr>
          <a:xfrm>
            <a:off x="2572570"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4" name="Picture Placeholder 12"/>
          <p:cNvSpPr>
            <a:spLocks noGrp="1"/>
          </p:cNvSpPr>
          <p:nvPr>
            <p:ph type="pic" sz="quarter" idx="40"/>
          </p:nvPr>
        </p:nvSpPr>
        <p:spPr>
          <a:xfrm>
            <a:off x="3819898"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5" name="Text Placeholder 24"/>
          <p:cNvSpPr>
            <a:spLocks noGrp="1"/>
          </p:cNvSpPr>
          <p:nvPr>
            <p:ph type="body" sz="quarter" idx="41"/>
          </p:nvPr>
        </p:nvSpPr>
        <p:spPr>
          <a:xfrm>
            <a:off x="4334807"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6" name="Picture Placeholder 12"/>
          <p:cNvSpPr>
            <a:spLocks noGrp="1"/>
          </p:cNvSpPr>
          <p:nvPr>
            <p:ph type="pic" sz="quarter" idx="42"/>
          </p:nvPr>
        </p:nvSpPr>
        <p:spPr>
          <a:xfrm>
            <a:off x="5582134"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7" name="Text Placeholder 24"/>
          <p:cNvSpPr>
            <a:spLocks noGrp="1"/>
          </p:cNvSpPr>
          <p:nvPr>
            <p:ph type="body" sz="quarter" idx="43"/>
          </p:nvPr>
        </p:nvSpPr>
        <p:spPr>
          <a:xfrm>
            <a:off x="6097044"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88" name="Picture Placeholder 12"/>
          <p:cNvSpPr>
            <a:spLocks noGrp="1"/>
          </p:cNvSpPr>
          <p:nvPr>
            <p:ph type="pic" sz="quarter" idx="44"/>
          </p:nvPr>
        </p:nvSpPr>
        <p:spPr>
          <a:xfrm>
            <a:off x="7344370" y="1834028"/>
            <a:ext cx="507201" cy="586776"/>
          </a:xfrm>
        </p:spPr>
        <p:txBody>
          <a:bodyPr lIns="0" rIns="0" bIns="0"/>
          <a:lstStyle>
            <a:lvl1pPr>
              <a:defRPr sz="800" b="1" spc="0">
                <a:latin typeface="+mn-lt"/>
              </a:defRPr>
            </a:lvl1pPr>
          </a:lstStyle>
          <a:p>
            <a:r>
              <a:rPr lang="en-US"/>
              <a:t>Click icon to add picture</a:t>
            </a:r>
            <a:endParaRPr lang="en-GB" dirty="0"/>
          </a:p>
        </p:txBody>
      </p:sp>
      <p:sp>
        <p:nvSpPr>
          <p:cNvPr id="89" name="Text Placeholder 24"/>
          <p:cNvSpPr>
            <a:spLocks noGrp="1"/>
          </p:cNvSpPr>
          <p:nvPr>
            <p:ph type="body" sz="quarter" idx="45"/>
          </p:nvPr>
        </p:nvSpPr>
        <p:spPr>
          <a:xfrm>
            <a:off x="7859281" y="1834028"/>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0" name="Picture Placeholder 12"/>
          <p:cNvSpPr>
            <a:spLocks noGrp="1"/>
          </p:cNvSpPr>
          <p:nvPr>
            <p:ph type="pic" sz="quarter" idx="46"/>
          </p:nvPr>
        </p:nvSpPr>
        <p:spPr>
          <a:xfrm>
            <a:off x="28890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1" name="Text Placeholder 24"/>
          <p:cNvSpPr>
            <a:spLocks noGrp="1"/>
          </p:cNvSpPr>
          <p:nvPr>
            <p:ph type="body" sz="quarter" idx="47"/>
          </p:nvPr>
        </p:nvSpPr>
        <p:spPr>
          <a:xfrm>
            <a:off x="803808"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2" name="Picture Placeholder 12"/>
          <p:cNvSpPr>
            <a:spLocks noGrp="1"/>
          </p:cNvSpPr>
          <p:nvPr>
            <p:ph type="pic" sz="quarter" idx="48"/>
          </p:nvPr>
        </p:nvSpPr>
        <p:spPr>
          <a:xfrm>
            <a:off x="2057662"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3" name="Text Placeholder 24"/>
          <p:cNvSpPr>
            <a:spLocks noGrp="1"/>
          </p:cNvSpPr>
          <p:nvPr>
            <p:ph type="body" sz="quarter" idx="49"/>
          </p:nvPr>
        </p:nvSpPr>
        <p:spPr>
          <a:xfrm>
            <a:off x="2572570"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4" name="Picture Placeholder 12"/>
          <p:cNvSpPr>
            <a:spLocks noGrp="1"/>
          </p:cNvSpPr>
          <p:nvPr>
            <p:ph type="pic" sz="quarter" idx="50"/>
          </p:nvPr>
        </p:nvSpPr>
        <p:spPr>
          <a:xfrm>
            <a:off x="3819898"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5" name="Text Placeholder 24"/>
          <p:cNvSpPr>
            <a:spLocks noGrp="1"/>
          </p:cNvSpPr>
          <p:nvPr>
            <p:ph type="body" sz="quarter" idx="51"/>
          </p:nvPr>
        </p:nvSpPr>
        <p:spPr>
          <a:xfrm>
            <a:off x="4334807"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6" name="Picture Placeholder 12"/>
          <p:cNvSpPr>
            <a:spLocks noGrp="1"/>
          </p:cNvSpPr>
          <p:nvPr>
            <p:ph type="pic" sz="quarter" idx="52"/>
          </p:nvPr>
        </p:nvSpPr>
        <p:spPr>
          <a:xfrm>
            <a:off x="5582134"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7" name="Text Placeholder 24"/>
          <p:cNvSpPr>
            <a:spLocks noGrp="1"/>
          </p:cNvSpPr>
          <p:nvPr>
            <p:ph type="body" sz="quarter" idx="53"/>
          </p:nvPr>
        </p:nvSpPr>
        <p:spPr>
          <a:xfrm>
            <a:off x="6097044"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98" name="Picture Placeholder 12"/>
          <p:cNvSpPr>
            <a:spLocks noGrp="1"/>
          </p:cNvSpPr>
          <p:nvPr>
            <p:ph type="pic" sz="quarter" idx="54"/>
          </p:nvPr>
        </p:nvSpPr>
        <p:spPr>
          <a:xfrm>
            <a:off x="7344370" y="2626317"/>
            <a:ext cx="507201" cy="586776"/>
          </a:xfrm>
        </p:spPr>
        <p:txBody>
          <a:bodyPr lIns="0" rIns="0" bIns="0"/>
          <a:lstStyle>
            <a:lvl1pPr>
              <a:defRPr sz="800" b="1" spc="0">
                <a:latin typeface="+mn-lt"/>
              </a:defRPr>
            </a:lvl1pPr>
          </a:lstStyle>
          <a:p>
            <a:r>
              <a:rPr lang="en-US"/>
              <a:t>Click icon to add picture</a:t>
            </a:r>
            <a:endParaRPr lang="en-GB" dirty="0"/>
          </a:p>
        </p:txBody>
      </p:sp>
      <p:sp>
        <p:nvSpPr>
          <p:cNvPr id="99" name="Text Placeholder 24"/>
          <p:cNvSpPr>
            <a:spLocks noGrp="1"/>
          </p:cNvSpPr>
          <p:nvPr>
            <p:ph type="body" sz="quarter" idx="55"/>
          </p:nvPr>
        </p:nvSpPr>
        <p:spPr>
          <a:xfrm>
            <a:off x="7859281" y="2626317"/>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0" name="Picture Placeholder 12"/>
          <p:cNvSpPr>
            <a:spLocks noGrp="1"/>
          </p:cNvSpPr>
          <p:nvPr>
            <p:ph type="pic" sz="quarter" idx="56"/>
          </p:nvPr>
        </p:nvSpPr>
        <p:spPr>
          <a:xfrm>
            <a:off x="295426"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1" name="Text Placeholder 24"/>
          <p:cNvSpPr>
            <a:spLocks noGrp="1"/>
          </p:cNvSpPr>
          <p:nvPr>
            <p:ph type="body" sz="quarter" idx="57"/>
          </p:nvPr>
        </p:nvSpPr>
        <p:spPr>
          <a:xfrm>
            <a:off x="81033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2" name="Picture Placeholder 12"/>
          <p:cNvSpPr>
            <a:spLocks noGrp="1"/>
          </p:cNvSpPr>
          <p:nvPr>
            <p:ph type="pic" sz="quarter" idx="58"/>
          </p:nvPr>
        </p:nvSpPr>
        <p:spPr>
          <a:xfrm>
            <a:off x="2057662"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3" name="Text Placeholder 24"/>
          <p:cNvSpPr>
            <a:spLocks noGrp="1"/>
          </p:cNvSpPr>
          <p:nvPr>
            <p:ph type="body" sz="quarter" idx="59"/>
          </p:nvPr>
        </p:nvSpPr>
        <p:spPr>
          <a:xfrm>
            <a:off x="2572570"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4" name="Picture Placeholder 12"/>
          <p:cNvSpPr>
            <a:spLocks noGrp="1"/>
          </p:cNvSpPr>
          <p:nvPr>
            <p:ph type="pic" sz="quarter" idx="60"/>
          </p:nvPr>
        </p:nvSpPr>
        <p:spPr>
          <a:xfrm>
            <a:off x="3819898"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5" name="Text Placeholder 24"/>
          <p:cNvSpPr>
            <a:spLocks noGrp="1"/>
          </p:cNvSpPr>
          <p:nvPr>
            <p:ph type="body" sz="quarter" idx="61"/>
          </p:nvPr>
        </p:nvSpPr>
        <p:spPr>
          <a:xfrm>
            <a:off x="4334807"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6" name="Picture Placeholder 12"/>
          <p:cNvSpPr>
            <a:spLocks noGrp="1"/>
          </p:cNvSpPr>
          <p:nvPr>
            <p:ph type="pic" sz="quarter" idx="62"/>
          </p:nvPr>
        </p:nvSpPr>
        <p:spPr>
          <a:xfrm>
            <a:off x="5582134"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7" name="Text Placeholder 24"/>
          <p:cNvSpPr>
            <a:spLocks noGrp="1"/>
          </p:cNvSpPr>
          <p:nvPr>
            <p:ph type="body" sz="quarter" idx="63"/>
          </p:nvPr>
        </p:nvSpPr>
        <p:spPr>
          <a:xfrm>
            <a:off x="6097044"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108" name="Picture Placeholder 12"/>
          <p:cNvSpPr>
            <a:spLocks noGrp="1"/>
          </p:cNvSpPr>
          <p:nvPr>
            <p:ph type="pic" sz="quarter" idx="64"/>
          </p:nvPr>
        </p:nvSpPr>
        <p:spPr>
          <a:xfrm>
            <a:off x="7344370" y="3397060"/>
            <a:ext cx="507201" cy="586776"/>
          </a:xfrm>
        </p:spPr>
        <p:txBody>
          <a:bodyPr lIns="0" rIns="0" bIns="0"/>
          <a:lstStyle>
            <a:lvl1pPr>
              <a:defRPr sz="800" b="1" spc="0">
                <a:latin typeface="+mn-lt"/>
              </a:defRPr>
            </a:lvl1pPr>
          </a:lstStyle>
          <a:p>
            <a:r>
              <a:rPr lang="en-US"/>
              <a:t>Click icon to add picture</a:t>
            </a:r>
            <a:endParaRPr lang="en-GB" dirty="0"/>
          </a:p>
        </p:txBody>
      </p:sp>
      <p:sp>
        <p:nvSpPr>
          <p:cNvPr id="109" name="Text Placeholder 24"/>
          <p:cNvSpPr>
            <a:spLocks noGrp="1"/>
          </p:cNvSpPr>
          <p:nvPr>
            <p:ph type="body" sz="quarter" idx="65"/>
          </p:nvPr>
        </p:nvSpPr>
        <p:spPr>
          <a:xfrm>
            <a:off x="7859281" y="3397060"/>
            <a:ext cx="997779" cy="588047"/>
          </a:xfrm>
        </p:spPr>
        <p:txBody>
          <a:bodyPr lIns="34290" rIns="0" bIns="0"/>
          <a:lstStyle>
            <a:lvl1pPr>
              <a:defRPr sz="800" spc="0">
                <a:latin typeface="+mn-lt"/>
              </a:defRPr>
            </a:lvl1pPr>
            <a:lvl2pPr marL="112713" indent="-112713">
              <a:defRPr sz="800" spc="0">
                <a:latin typeface="+mn-lt"/>
              </a:defRPr>
            </a:lvl2pPr>
            <a:lvl3pPr marL="228600" indent="-100013">
              <a:defRPr sz="800" spc="0">
                <a:latin typeface="+mn-lt"/>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0EEA165-D91F-4A2B-B8AC-8F482B5299C1}"/>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59520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egal notice/important information 14pt">
    <p:spTree>
      <p:nvGrpSpPr>
        <p:cNvPr id="1" name=""/>
        <p:cNvGrpSpPr/>
        <p:nvPr/>
      </p:nvGrpSpPr>
      <p:grpSpPr>
        <a:xfrm>
          <a:off x="0" y="0"/>
          <a:ext cx="0" cy="0"/>
          <a:chOff x="0" y="0"/>
          <a:chExt cx="0" cy="0"/>
        </a:xfrm>
      </p:grpSpPr>
      <p:sp>
        <p:nvSpPr>
          <p:cNvPr id="3" name="Content Placeholder 1"/>
          <p:cNvSpPr>
            <a:spLocks noGrp="1"/>
          </p:cNvSpPr>
          <p:nvPr>
            <p:ph idx="1"/>
          </p:nvPr>
        </p:nvSpPr>
        <p:spPr>
          <a:xfrm>
            <a:off x="288900" y="1052193"/>
            <a:ext cx="8568927" cy="3519807"/>
          </a:xfrm>
        </p:spPr>
        <p:txBody>
          <a:bodyPr lIns="0" rIns="0" bIns="0" numCol="2" spcCol="360000">
            <a:noAutofit/>
          </a:bodyPr>
          <a:lstStyle>
            <a:lvl1pPr>
              <a:defRPr sz="800" spc="0"/>
            </a:lvl1pPr>
          </a:lstStyle>
          <a:p>
            <a:pPr lvl="0"/>
            <a:r>
              <a:rPr lang="en-US"/>
              <a:t>Click to edit Master text styles</a:t>
            </a:r>
          </a:p>
        </p:txBody>
      </p:sp>
      <p:sp>
        <p:nvSpPr>
          <p:cNvPr id="4" name="Footer Placeholder 3"/>
          <p:cNvSpPr>
            <a:spLocks noGrp="1"/>
          </p:cNvSpPr>
          <p:nvPr>
            <p:ph type="ftr" sz="quarter" idx="19"/>
          </p:nvPr>
        </p:nvSpPr>
        <p:spPr>
          <a:xfrm>
            <a:off x="1763116" y="4833894"/>
            <a:ext cx="5904706" cy="136525"/>
          </a:xfrm>
        </p:spPr>
        <p:txBody>
          <a:bodyPr lIns="0" rIns="0" bIns="0" anchor="ctr"/>
          <a:lstStyle>
            <a:lvl1pPr>
              <a:defRPr sz="800"/>
            </a:lvl1pPr>
          </a:lstStyle>
          <a:p>
            <a:endParaRPr lang="en-GB"/>
          </a:p>
        </p:txBody>
      </p:sp>
      <p:sp>
        <p:nvSpPr>
          <p:cNvPr id="5" name="Slide Number Placeholder 4"/>
          <p:cNvSpPr>
            <a:spLocks noGrp="1"/>
          </p:cNvSpPr>
          <p:nvPr>
            <p:ph type="sldNum" sz="quarter" idx="20"/>
          </p:nvPr>
        </p:nvSpPr>
        <p:spPr>
          <a:xfrm>
            <a:off x="8501452" y="4833894"/>
            <a:ext cx="355607" cy="136525"/>
          </a:xfrm>
        </p:spPr>
        <p:txBody>
          <a:bodyPr lIns="0" rIns="0" bIns="0" anchor="ctr"/>
          <a:lstStyle>
            <a:lvl1pPr>
              <a:defRPr sz="800"/>
            </a:lvl1pPr>
          </a:lstStyle>
          <a:p>
            <a:fld id="{B773CA6F-79D0-4339-A8FF-6036D6939165}" type="slidenum">
              <a:rPr lang="en-GB" smtClean="0"/>
              <a:t>‹#›</a:t>
            </a:fld>
            <a:endParaRPr lang="en-GB"/>
          </a:p>
        </p:txBody>
      </p:sp>
      <p:sp>
        <p:nvSpPr>
          <p:cNvPr id="2" name="Title 1">
            <a:extLst>
              <a:ext uri="{FF2B5EF4-FFF2-40B4-BE49-F238E27FC236}">
                <a16:creationId xmlns:a16="http://schemas.microsoft.com/office/drawing/2014/main" id="{6E83DD5E-DC6A-4106-A995-2452B5258987}"/>
              </a:ext>
            </a:extLst>
          </p:cNvPr>
          <p:cNvSpPr>
            <a:spLocks noGrp="1"/>
          </p:cNvSpPr>
          <p:nvPr>
            <p:ph type="title"/>
          </p:nvPr>
        </p:nvSpPr>
        <p:spPr>
          <a:xfrm>
            <a:off x="288900" y="261729"/>
            <a:ext cx="8568929" cy="571499"/>
          </a:xfrm>
        </p:spPr>
        <p:txBody>
          <a:bodyPr lIns="0" rIns="0" bIns="0"/>
          <a:lstStyle/>
          <a:p>
            <a:r>
              <a:rPr lang="en-US"/>
              <a:t>Click to edit Master title style</a:t>
            </a:r>
          </a:p>
        </p:txBody>
      </p:sp>
    </p:spTree>
    <p:extLst>
      <p:ext uri="{BB962C8B-B14F-4D97-AF65-F5344CB8AC3E}">
        <p14:creationId xmlns:p14="http://schemas.microsoft.com/office/powerpoint/2010/main" val="20530746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9BE866-E863-4003-B318-9F76BF82C8C7}"/>
              </a:ext>
            </a:extLst>
          </p:cNvPr>
          <p:cNvSpPr>
            <a:spLocks noGrp="1"/>
          </p:cNvSpPr>
          <p:nvPr>
            <p:ph type="ftr" sz="quarter" idx="10"/>
          </p:nvPr>
        </p:nvSpPr>
        <p:spPr/>
        <p:txBody>
          <a:bodyPr/>
          <a:lstStyle>
            <a:lvl1pPr>
              <a:defRPr sz="800"/>
            </a:lvl1pPr>
          </a:lstStyle>
          <a:p>
            <a:endParaRPr lang="en-GB"/>
          </a:p>
        </p:txBody>
      </p:sp>
      <p:sp>
        <p:nvSpPr>
          <p:cNvPr id="3" name="Slide Number Placeholder 2">
            <a:extLst>
              <a:ext uri="{FF2B5EF4-FFF2-40B4-BE49-F238E27FC236}">
                <a16:creationId xmlns:a16="http://schemas.microsoft.com/office/drawing/2014/main" id="{115DC82C-18FE-448D-A69B-39ABE45CD109}"/>
              </a:ext>
            </a:extLst>
          </p:cNvPr>
          <p:cNvSpPr>
            <a:spLocks noGrp="1"/>
          </p:cNvSpPr>
          <p:nvPr>
            <p:ph type="sldNum" sz="quarter" idx="11"/>
          </p:nvPr>
        </p:nvSpPr>
        <p:spPr/>
        <p:txBody>
          <a:bodyPr/>
          <a:lstStyle>
            <a:lvl1pPr>
              <a:defRPr sz="800"/>
            </a:lvl1pPr>
          </a:lstStyle>
          <a:p>
            <a:fld id="{B773CA6F-79D0-4339-A8FF-6036D6939165}" type="slidenum">
              <a:rPr lang="en-GB" smtClean="0"/>
              <a:t>‹#›</a:t>
            </a:fld>
            <a:endParaRPr lang="en-GB"/>
          </a:p>
        </p:txBody>
      </p:sp>
      <p:sp>
        <p:nvSpPr>
          <p:cNvPr id="4" name="Footnote Placeholder">
            <a:extLst>
              <a:ext uri="{FF2B5EF4-FFF2-40B4-BE49-F238E27FC236}">
                <a16:creationId xmlns:a16="http://schemas.microsoft.com/office/drawing/2014/main" id="{B43CB380-02AE-43F8-931C-E90E59FD3091}"/>
              </a:ext>
            </a:extLst>
          </p:cNvPr>
          <p:cNvSpPr>
            <a:spLocks noGrp="1"/>
          </p:cNvSpPr>
          <p:nvPr>
            <p:ph type="body" sz="quarter" idx="32" hasCustomPrompt="1"/>
          </p:nvPr>
        </p:nvSpPr>
        <p:spPr>
          <a:xfrm>
            <a:off x="288130" y="4090988"/>
            <a:ext cx="8568927" cy="481013"/>
          </a:xfrm>
        </p:spPr>
        <p:txBody>
          <a:bodyPr lIns="0" rIns="0" bIns="0" anchor="b" anchorCtr="0">
            <a:noAutofit/>
          </a:bodyPr>
          <a:lstStyle>
            <a:lvl1pPr>
              <a:spcBef>
                <a:spcPts val="0"/>
              </a:spcBef>
              <a:defRPr sz="800" b="0" spc="0"/>
            </a:lvl1pPr>
            <a:lvl2pPr marL="0" indent="0" algn="l">
              <a:spcBef>
                <a:spcPts val="0"/>
              </a:spcBef>
              <a:buNone/>
              <a:defRPr sz="600" spc="0"/>
            </a:lvl2pPr>
          </a:lstStyle>
          <a:p>
            <a:pPr lvl="0"/>
            <a:r>
              <a:rPr lang="en-US" dirty="0"/>
              <a:t>Source: set in 8pt</a:t>
            </a:r>
          </a:p>
          <a:p>
            <a:pPr lvl="1"/>
            <a:r>
              <a:rPr lang="en-US" dirty="0"/>
              <a:t>Source: set in 6pt</a:t>
            </a:r>
            <a:endParaRPr lang="en-GB" dirty="0"/>
          </a:p>
        </p:txBody>
      </p:sp>
    </p:spTree>
    <p:extLst>
      <p:ext uri="{BB962C8B-B14F-4D97-AF65-F5344CB8AC3E}">
        <p14:creationId xmlns:p14="http://schemas.microsoft.com/office/powerpoint/2010/main" val="33902785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reak Slide">
    <p:bg>
      <p:bgRef idx="1001">
        <a:schemeClr val="bg2"/>
      </p:bgRef>
    </p:bg>
    <p:spTree>
      <p:nvGrpSpPr>
        <p:cNvPr id="1" name=""/>
        <p:cNvGrpSpPr/>
        <p:nvPr/>
      </p:nvGrpSpPr>
      <p:grpSpPr>
        <a:xfrm>
          <a:off x="0" y="0"/>
          <a:ext cx="0" cy="0"/>
          <a:chOff x="0" y="0"/>
          <a:chExt cx="0" cy="0"/>
        </a:xfrm>
      </p:grpSpPr>
      <p:sp>
        <p:nvSpPr>
          <p:cNvPr id="6" name="solid_bg">
            <a:extLst>
              <a:ext uri="{FF2B5EF4-FFF2-40B4-BE49-F238E27FC236}">
                <a16:creationId xmlns:a16="http://schemas.microsoft.com/office/drawing/2014/main" id="{BCD0D10E-7346-4DF1-9B53-84488FC3F6B5}"/>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 Name">
            <a:extLst>
              <a:ext uri="{FF2B5EF4-FFF2-40B4-BE49-F238E27FC236}">
                <a16:creationId xmlns:a16="http://schemas.microsoft.com/office/drawing/2014/main" id="{5ACC0FCF-0877-41B8-9014-A349B57072C3}"/>
              </a:ext>
            </a:extLst>
          </p:cNvPr>
          <p:cNvSpPr>
            <a:spLocks noGrp="1"/>
          </p:cNvSpPr>
          <p:nvPr>
            <p:ph type="body" sz="quarter" idx="18" hasCustomPrompt="1"/>
          </p:nvPr>
        </p:nvSpPr>
        <p:spPr>
          <a:xfrm>
            <a:off x="288901" y="1018579"/>
            <a:ext cx="2655515" cy="2283354"/>
          </a:xfrm>
        </p:spPr>
        <p:txBody>
          <a:bodyPr wrap="square" lIns="0" rIns="0" bIns="0" anchor="t">
            <a:noAutofit/>
          </a:bodyPr>
          <a:lstStyle>
            <a:lvl1pPr>
              <a:spcBef>
                <a:spcPts val="0"/>
              </a:spcBef>
              <a:defRPr sz="1200" b="1" spc="0">
                <a:latin typeface="+mn-lt"/>
              </a:defRPr>
            </a:lvl1pPr>
            <a:lvl2pPr marL="0" indent="0">
              <a:spcBef>
                <a:spcPts val="0"/>
              </a:spcBef>
              <a:buNone/>
              <a:defRPr sz="1200" spc="0"/>
            </a:lvl2pPr>
          </a:lstStyle>
          <a:p>
            <a:r>
              <a:rPr lang="en-GB" dirty="0"/>
              <a:t>Invesco department </a:t>
            </a:r>
          </a:p>
          <a:p>
            <a:pPr lvl="1"/>
            <a:r>
              <a:rPr lang="en-US" dirty="0"/>
              <a:t>Address</a:t>
            </a:r>
          </a:p>
        </p:txBody>
      </p:sp>
      <p:sp>
        <p:nvSpPr>
          <p:cNvPr id="7" name="Footer Placeholder 8">
            <a:extLst>
              <a:ext uri="{FF2B5EF4-FFF2-40B4-BE49-F238E27FC236}">
                <a16:creationId xmlns:a16="http://schemas.microsoft.com/office/drawing/2014/main" id="{2B16FB8D-FC7A-4958-9D07-F793EB8215A9}"/>
              </a:ext>
            </a:extLst>
          </p:cNvPr>
          <p:cNvSpPr>
            <a:spLocks noGrp="1"/>
          </p:cNvSpPr>
          <p:nvPr>
            <p:ph type="ftr" sz="quarter" idx="19"/>
          </p:nvPr>
        </p:nvSpPr>
        <p:spPr>
          <a:xfrm>
            <a:off x="288900" y="4833894"/>
            <a:ext cx="5900763" cy="136525"/>
          </a:xfrm>
        </p:spPr>
        <p:txBody>
          <a:bodyPr lIns="0" rIns="0" bIns="0" anchor="ctr"/>
          <a:lstStyle>
            <a:lvl1pPr>
              <a:defRPr sz="750"/>
            </a:lvl1pPr>
          </a:lstStyle>
          <a:p>
            <a:endParaRPr lang="en-GB"/>
          </a:p>
        </p:txBody>
      </p:sp>
      <p:pic>
        <p:nvPicPr>
          <p:cNvPr id="3" name="ivz_logo">
            <a:extLst>
              <a:ext uri="{FF2B5EF4-FFF2-40B4-BE49-F238E27FC236}">
                <a16:creationId xmlns:a16="http://schemas.microsoft.com/office/drawing/2014/main" id="{E1054CA0-6604-481E-811F-B1A6CEF2D1C6}"/>
              </a:ext>
            </a:extLst>
          </p:cNvPr>
          <p:cNvPicPr>
            <a:picLocks noChangeAspect="1"/>
          </p:cNvPicPr>
          <p:nvPr>
            <p:custDataLst>
              <p:tags r:id="rId2"/>
            </p:custDataLst>
          </p:nvPr>
        </p:nvPicPr>
        <p:blipFill>
          <a:blip r:embed="rId4" cstate="screen">
            <a:extLst>
              <a:ext uri="{28A0092B-C50C-407E-A947-70E740481C1C}">
                <a14:useLocalDpi xmlns:a14="http://schemas.microsoft.com/office/drawing/2010/main" val="0"/>
              </a:ext>
            </a:extLst>
          </a:blip>
          <a:srcRect/>
          <a:stretch/>
        </p:blipFill>
        <p:spPr>
          <a:xfrm>
            <a:off x="288901" y="286941"/>
            <a:ext cx="1188666" cy="208429"/>
          </a:xfrm>
          <a:prstGeom prst="rect">
            <a:avLst/>
          </a:prstGeom>
        </p:spPr>
      </p:pic>
    </p:spTree>
    <p:extLst>
      <p:ext uri="{BB962C8B-B14F-4D97-AF65-F5344CB8AC3E}">
        <p14:creationId xmlns:p14="http://schemas.microsoft.com/office/powerpoint/2010/main" val="2486318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hank you">
    <p:bg>
      <p:bgRef idx="1001">
        <a:schemeClr val="bg2"/>
      </p:bgRef>
    </p:bg>
    <p:spTree>
      <p:nvGrpSpPr>
        <p:cNvPr id="1" name=""/>
        <p:cNvGrpSpPr/>
        <p:nvPr/>
      </p:nvGrpSpPr>
      <p:grpSpPr>
        <a:xfrm>
          <a:off x="0" y="0"/>
          <a:ext cx="0" cy="0"/>
          <a:chOff x="0" y="0"/>
          <a:chExt cx="0" cy="0"/>
        </a:xfrm>
      </p:grpSpPr>
      <p:sp>
        <p:nvSpPr>
          <p:cNvPr id="4" name="solid_bg">
            <a:extLst>
              <a:ext uri="{FF2B5EF4-FFF2-40B4-BE49-F238E27FC236}">
                <a16:creationId xmlns:a16="http://schemas.microsoft.com/office/drawing/2014/main" id="{4275A85C-58AF-4F79-8291-5C1A826C1988}"/>
              </a:ext>
            </a:extLst>
          </p:cNvPr>
          <p:cNvSpPr/>
          <p:nvPr>
            <p:custDataLst>
              <p:tags r:id="rId1"/>
            </p:custData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035D60-14DC-42E6-A40C-399D0C48D1AC}"/>
              </a:ext>
            </a:extLst>
          </p:cNvPr>
          <p:cNvSpPr>
            <a:spLocks noGrp="1"/>
          </p:cNvSpPr>
          <p:nvPr>
            <p:ph type="title" hasCustomPrompt="1"/>
          </p:nvPr>
        </p:nvSpPr>
        <p:spPr>
          <a:xfrm>
            <a:off x="273024" y="173974"/>
            <a:ext cx="8568929" cy="2424762"/>
          </a:xfrm>
        </p:spPr>
        <p:txBody>
          <a:bodyPr lIns="0" rIns="0" bIns="0"/>
          <a:lstStyle>
            <a:lvl1pPr>
              <a:defRPr sz="6675" b="1" spc="0">
                <a:solidFill>
                  <a:schemeClr val="tx1"/>
                </a:solidFill>
              </a:defRPr>
            </a:lvl1pPr>
          </a:lstStyle>
          <a:p>
            <a:r>
              <a:rPr lang="en-US" dirty="0"/>
              <a:t>Master title style</a:t>
            </a:r>
          </a:p>
        </p:txBody>
      </p:sp>
      <p:pic>
        <p:nvPicPr>
          <p:cNvPr id="6" name="ivz_logo">
            <a:extLst>
              <a:ext uri="{FF2B5EF4-FFF2-40B4-BE49-F238E27FC236}">
                <a16:creationId xmlns:a16="http://schemas.microsoft.com/office/drawing/2014/main" id="{5C67B606-7934-404B-9873-DD3A1CC943F3}"/>
              </a:ext>
            </a:extLst>
          </p:cNvPr>
          <p:cNvPicPr>
            <a:picLocks noChangeAspect="1"/>
          </p:cNvPicPr>
          <p:nvPr>
            <p:custDataLst>
              <p:tags r:id="rId2"/>
            </p:custDataLst>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1791823091"/>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GTR chart">
    <p:spTree>
      <p:nvGrpSpPr>
        <p:cNvPr id="1" name=""/>
        <p:cNvGrpSpPr/>
        <p:nvPr/>
      </p:nvGrpSpPr>
      <p:grpSpPr>
        <a:xfrm>
          <a:off x="0" y="0"/>
          <a:ext cx="0" cy="0"/>
          <a:chOff x="0" y="0"/>
          <a:chExt cx="0" cy="0"/>
        </a:xfrm>
      </p:grpSpPr>
      <p:sp>
        <p:nvSpPr>
          <p:cNvPr id="21" name="Chart Placeholder 9"/>
          <p:cNvSpPr>
            <a:spLocks noGrp="1"/>
          </p:cNvSpPr>
          <p:nvPr>
            <p:ph type="chart" sz="quarter" idx="18"/>
          </p:nvPr>
        </p:nvSpPr>
        <p:spPr>
          <a:xfrm>
            <a:off x="2016126" y="1143000"/>
            <a:ext cx="6675399" cy="3300697"/>
          </a:xfrm>
          <a:solidFill>
            <a:schemeClr val="bg2"/>
          </a:solidFill>
        </p:spPr>
        <p:txBody>
          <a:bodyPr anchor="ctr"/>
          <a:lstStyle>
            <a:lvl1pPr>
              <a:defRPr sz="750"/>
            </a:lvl1pPr>
          </a:lstStyle>
          <a:p>
            <a:r>
              <a:rPr lang="en-US" dirty="0"/>
              <a:t>Click icon to add chart</a:t>
            </a:r>
            <a:endParaRPr lang="en-GB" dirty="0"/>
          </a:p>
        </p:txBody>
      </p:sp>
      <p:sp>
        <p:nvSpPr>
          <p:cNvPr id="22" name="Content Placeholder 2"/>
          <p:cNvSpPr>
            <a:spLocks noGrp="1"/>
          </p:cNvSpPr>
          <p:nvPr>
            <p:ph idx="19" hasCustomPrompt="1"/>
          </p:nvPr>
        </p:nvSpPr>
        <p:spPr>
          <a:xfrm>
            <a:off x="2021615" y="1143001"/>
            <a:ext cx="6665982" cy="181811"/>
          </a:xfrm>
        </p:spPr>
        <p:txBody>
          <a:bodyPr lIns="18288">
            <a:noAutofit/>
          </a:bodyPr>
          <a:lstStyle>
            <a:lvl1pPr marL="0" marR="0" indent="0" algn="l" defTabSz="171448" rtl="0" eaLnBrk="1" fontAlgn="auto" latinLnBrk="0" hangingPunct="1">
              <a:lnSpc>
                <a:spcPct val="100000"/>
              </a:lnSpc>
              <a:spcBef>
                <a:spcPts val="0"/>
              </a:spcBef>
              <a:spcAft>
                <a:spcPts val="0"/>
              </a:spcAft>
              <a:buClrTx/>
              <a:buSzTx/>
              <a:buFont typeface="Verdana" pitchFamily="34" charset="0"/>
              <a:buNone/>
              <a:tabLst/>
              <a:defRPr sz="900"/>
            </a:lvl1pPr>
          </a:lstStyle>
          <a:p>
            <a:pPr lvl="0"/>
            <a:r>
              <a:rPr lang="en-US" dirty="0"/>
              <a:t>Click to edit Master text styles (12pt)</a:t>
            </a:r>
          </a:p>
          <a:p>
            <a:pPr lvl="0"/>
            <a:endParaRPr lang="en-US" dirty="0"/>
          </a:p>
        </p:txBody>
      </p:sp>
      <p:sp>
        <p:nvSpPr>
          <p:cNvPr id="4" name="Slide Number Placeholder 3">
            <a:extLst>
              <a:ext uri="{FF2B5EF4-FFF2-40B4-BE49-F238E27FC236}">
                <a16:creationId xmlns:a16="http://schemas.microsoft.com/office/drawing/2014/main" id="{9E95133C-3B9B-4FAC-A762-5B72AC96ED34}"/>
              </a:ext>
            </a:extLst>
          </p:cNvPr>
          <p:cNvSpPr>
            <a:spLocks noGrp="1"/>
          </p:cNvSpPr>
          <p:nvPr>
            <p:ph type="sldNum" sz="quarter" idx="22"/>
          </p:nvPr>
        </p:nvSpPr>
        <p:spPr/>
        <p:txBody>
          <a:bodyPr/>
          <a:lstStyle/>
          <a:p>
            <a:fld id="{8EEC37C6-AC39-4A6B-A75F-F9CDDE8B5287}" type="slidenum">
              <a:rPr lang="en-GB" smtClean="0"/>
              <a:pPr/>
              <a:t>‹#›</a:t>
            </a:fld>
            <a:endParaRPr lang="en-GB" dirty="0"/>
          </a:p>
        </p:txBody>
      </p:sp>
      <p:sp>
        <p:nvSpPr>
          <p:cNvPr id="9" name="Title 8">
            <a:extLst>
              <a:ext uri="{FF2B5EF4-FFF2-40B4-BE49-F238E27FC236}">
                <a16:creationId xmlns:a16="http://schemas.microsoft.com/office/drawing/2014/main" id="{5409D3D4-90F5-44A3-9796-3A5A41B8C160}"/>
              </a:ext>
            </a:extLst>
          </p:cNvPr>
          <p:cNvSpPr>
            <a:spLocks noGrp="1"/>
          </p:cNvSpPr>
          <p:nvPr>
            <p:ph type="title" hasCustomPrompt="1"/>
          </p:nvPr>
        </p:nvSpPr>
        <p:spPr/>
        <p:txBody>
          <a:bodyPr/>
          <a:lstStyle>
            <a:lvl1pPr>
              <a:defRPr sz="1500"/>
            </a:lvl1pPr>
          </a:lstStyle>
          <a:p>
            <a:r>
              <a:rPr lang="en-US" dirty="0"/>
              <a:t>Click to edit Master title style (20pt)</a:t>
            </a:r>
            <a:endParaRPr lang="en-GB" dirty="0"/>
          </a:p>
        </p:txBody>
      </p:sp>
      <p:pic>
        <p:nvPicPr>
          <p:cNvPr id="12" name="Picture 11">
            <a:extLst>
              <a:ext uri="{FF2B5EF4-FFF2-40B4-BE49-F238E27FC236}">
                <a16:creationId xmlns:a16="http://schemas.microsoft.com/office/drawing/2014/main" id="{8E9C8261-1927-4865-82DB-F1BEDE843EE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229601" y="240030"/>
            <a:ext cx="457201" cy="288037"/>
          </a:xfrm>
          <a:prstGeom prst="rect">
            <a:avLst/>
          </a:prstGeom>
        </p:spPr>
      </p:pic>
      <p:sp>
        <p:nvSpPr>
          <p:cNvPr id="10" name="Text Placeholder 6">
            <a:extLst>
              <a:ext uri="{FF2B5EF4-FFF2-40B4-BE49-F238E27FC236}">
                <a16:creationId xmlns:a16="http://schemas.microsoft.com/office/drawing/2014/main" id="{D7BCFF04-D9F2-4E63-8C05-8900B2F51426}"/>
              </a:ext>
            </a:extLst>
          </p:cNvPr>
          <p:cNvSpPr>
            <a:spLocks noGrp="1"/>
          </p:cNvSpPr>
          <p:nvPr>
            <p:ph type="body" sz="quarter" idx="14" hasCustomPrompt="1"/>
          </p:nvPr>
        </p:nvSpPr>
        <p:spPr>
          <a:xfrm>
            <a:off x="457200" y="4536281"/>
            <a:ext cx="8215313" cy="278100"/>
          </a:xfrm>
        </p:spPr>
        <p:txBody>
          <a:bodyPr anchor="b" anchorCtr="0"/>
          <a:lstStyle>
            <a:lvl1pPr>
              <a:spcBef>
                <a:spcPts val="0"/>
              </a:spcBef>
              <a:defRPr sz="600" b="0">
                <a:solidFill>
                  <a:schemeClr val="tx1"/>
                </a:solidFill>
              </a:defRPr>
            </a:lvl1pPr>
            <a:lvl2pPr>
              <a:defRPr sz="525">
                <a:solidFill>
                  <a:schemeClr val="bg1"/>
                </a:solidFill>
              </a:defRPr>
            </a:lvl2pPr>
            <a:lvl3pPr>
              <a:defRPr sz="525">
                <a:solidFill>
                  <a:schemeClr val="bg1"/>
                </a:solidFill>
              </a:defRPr>
            </a:lvl3pPr>
            <a:lvl4pPr>
              <a:defRPr sz="525">
                <a:solidFill>
                  <a:schemeClr val="bg1"/>
                </a:solidFill>
              </a:defRPr>
            </a:lvl4pPr>
            <a:lvl5pPr>
              <a:defRPr sz="525">
                <a:solidFill>
                  <a:schemeClr val="bg1"/>
                </a:solidFill>
              </a:defRPr>
            </a:lvl5pPr>
          </a:lstStyle>
          <a:p>
            <a:pPr lvl="0"/>
            <a:r>
              <a:rPr lang="en-US" dirty="0"/>
              <a:t>Source: set in 8pt</a:t>
            </a:r>
            <a:endParaRPr lang="en-GB" dirty="0"/>
          </a:p>
        </p:txBody>
      </p:sp>
      <p:cxnSp>
        <p:nvCxnSpPr>
          <p:cNvPr id="11" name="Straight Connector 10">
            <a:extLst>
              <a:ext uri="{FF2B5EF4-FFF2-40B4-BE49-F238E27FC236}">
                <a16:creationId xmlns:a16="http://schemas.microsoft.com/office/drawing/2014/main" id="{EA786C43-70D6-4D8E-AB17-42CFD89905E0}"/>
              </a:ext>
            </a:extLst>
          </p:cNvPr>
          <p:cNvCxnSpPr/>
          <p:nvPr userDrawn="1"/>
        </p:nvCxnSpPr>
        <p:spPr>
          <a:xfrm>
            <a:off x="2021615" y="1143000"/>
            <a:ext cx="667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862311"/>
      </p:ext>
    </p:extLst>
  </p:cSld>
  <p:clrMapOvr>
    <a:masterClrMapping/>
  </p:clrMapOvr>
  <p:hf hdr="0" ftr="0" dt="0"/>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Icons three up">
    <p:spTree>
      <p:nvGrpSpPr>
        <p:cNvPr id="1" name=""/>
        <p:cNvGrpSpPr/>
        <p:nvPr/>
      </p:nvGrpSpPr>
      <p:grpSpPr>
        <a:xfrm>
          <a:off x="0" y="0"/>
          <a:ext cx="0" cy="0"/>
          <a:chOff x="0" y="0"/>
          <a:chExt cx="0" cy="0"/>
        </a:xfrm>
      </p:grpSpPr>
      <p:sp>
        <p:nvSpPr>
          <p:cNvPr id="4" name="Footer Placeholder 3"/>
          <p:cNvSpPr>
            <a:spLocks noGrp="1"/>
          </p:cNvSpPr>
          <p:nvPr>
            <p:ph type="ftr" sz="quarter" idx="34"/>
          </p:nvPr>
        </p:nvSpPr>
        <p:spPr>
          <a:xfrm>
            <a:off x="1763116" y="4843422"/>
            <a:ext cx="3240000" cy="136525"/>
          </a:xfrm>
        </p:spPr>
        <p:txBody>
          <a:bodyPr lIns="0" rIns="0" bIns="0"/>
          <a:lstStyle>
            <a:lvl1pPr>
              <a:defRPr sz="750"/>
            </a:lvl1pPr>
          </a:lstStyle>
          <a:p>
            <a:r>
              <a:rPr lang="en-US"/>
              <a:t>Optional footer</a:t>
            </a:r>
          </a:p>
        </p:txBody>
      </p:sp>
      <p:sp>
        <p:nvSpPr>
          <p:cNvPr id="5" name="Slide Number Placeholder 4"/>
          <p:cNvSpPr>
            <a:spLocks noGrp="1"/>
          </p:cNvSpPr>
          <p:nvPr>
            <p:ph type="sldNum" sz="quarter" idx="35"/>
          </p:nvPr>
        </p:nvSpPr>
        <p:spPr>
          <a:xfrm>
            <a:off x="8501452" y="4843422"/>
            <a:ext cx="355607" cy="136525"/>
          </a:xfrm>
        </p:spPr>
        <p:txBody>
          <a:bodyPr lIns="0" rIns="0" bIns="0"/>
          <a:lstStyle>
            <a:lvl1pPr>
              <a:defRPr sz="750"/>
            </a:lvl1pPr>
          </a:lstStyle>
          <a:p>
            <a:fld id="{193882CC-D4FC-4C87-A9F1-B3799BF49366}" type="slidenum">
              <a:rPr lang="en-US" smtClean="0"/>
              <a:t>‹#›</a:t>
            </a:fld>
            <a:endParaRPr lang="en-US"/>
          </a:p>
        </p:txBody>
      </p:sp>
      <p:sp>
        <p:nvSpPr>
          <p:cNvPr id="41" name="Picture Placeholder 1"/>
          <p:cNvSpPr>
            <a:spLocks noGrp="1"/>
          </p:cNvSpPr>
          <p:nvPr>
            <p:ph type="pic" sz="quarter" idx="44"/>
          </p:nvPr>
        </p:nvSpPr>
        <p:spPr>
          <a:xfrm>
            <a:off x="286942" y="1053000"/>
            <a:ext cx="703658" cy="703670"/>
          </a:xfrm>
          <a:prstGeom prst="ellipse">
            <a:avLst/>
          </a:prstGeom>
        </p:spPr>
        <p:txBody>
          <a:bodyPr lIns="0" rIns="0" bIns="0"/>
          <a:lstStyle>
            <a:lvl1pPr>
              <a:defRPr sz="825" b="0" spc="0">
                <a:latin typeface="+mj-lt"/>
              </a:defRPr>
            </a:lvl1pPr>
          </a:lstStyle>
          <a:p>
            <a:r>
              <a:rPr lang="en-US"/>
              <a:t>Click icon to add picture</a:t>
            </a:r>
            <a:endParaRPr lang="en-GB" dirty="0"/>
          </a:p>
        </p:txBody>
      </p:sp>
      <p:sp>
        <p:nvSpPr>
          <p:cNvPr id="39" name="Picture Placeholder 2"/>
          <p:cNvSpPr>
            <a:spLocks noGrp="1"/>
          </p:cNvSpPr>
          <p:nvPr>
            <p:ph type="pic" sz="quarter" idx="42"/>
          </p:nvPr>
        </p:nvSpPr>
        <p:spPr>
          <a:xfrm>
            <a:off x="3238500" y="1053000"/>
            <a:ext cx="703658" cy="703670"/>
          </a:xfrm>
          <a:prstGeom prst="ellipse">
            <a:avLst/>
          </a:prstGeom>
        </p:spPr>
        <p:txBody>
          <a:bodyPr lIns="0" rIns="0" bIns="0"/>
          <a:lstStyle>
            <a:lvl1pPr>
              <a:defRPr sz="825" b="0" spc="0">
                <a:latin typeface="+mj-lt"/>
              </a:defRPr>
            </a:lvl1pPr>
          </a:lstStyle>
          <a:p>
            <a:r>
              <a:rPr lang="en-US"/>
              <a:t>Click icon to add picture</a:t>
            </a:r>
            <a:endParaRPr lang="en-GB" dirty="0"/>
          </a:p>
        </p:txBody>
      </p:sp>
      <p:sp>
        <p:nvSpPr>
          <p:cNvPr id="37" name="Picture Placeholder 3"/>
          <p:cNvSpPr>
            <a:spLocks noGrp="1"/>
          </p:cNvSpPr>
          <p:nvPr>
            <p:ph type="pic" sz="quarter" idx="40"/>
          </p:nvPr>
        </p:nvSpPr>
        <p:spPr>
          <a:xfrm>
            <a:off x="6190060" y="1053000"/>
            <a:ext cx="703658" cy="703670"/>
          </a:xfrm>
          <a:prstGeom prst="ellipse">
            <a:avLst/>
          </a:prstGeom>
        </p:spPr>
        <p:txBody>
          <a:bodyPr lIns="0" rIns="0" bIns="0"/>
          <a:lstStyle>
            <a:lvl1pPr>
              <a:defRPr sz="825" b="0" spc="0">
                <a:latin typeface="+mj-lt"/>
              </a:defRPr>
            </a:lvl1pPr>
          </a:lstStyle>
          <a:p>
            <a:r>
              <a:rPr lang="en-US"/>
              <a:t>Click icon to add picture</a:t>
            </a:r>
            <a:endParaRPr lang="en-GB" dirty="0"/>
          </a:p>
        </p:txBody>
      </p:sp>
      <p:sp>
        <p:nvSpPr>
          <p:cNvPr id="42" name="Text Placeholder 1"/>
          <p:cNvSpPr>
            <a:spLocks noGrp="1"/>
          </p:cNvSpPr>
          <p:nvPr>
            <p:ph type="body" sz="quarter" idx="45" hasCustomPrompt="1"/>
          </p:nvPr>
        </p:nvSpPr>
        <p:spPr>
          <a:xfrm>
            <a:off x="288900" y="1922574"/>
            <a:ext cx="2665809" cy="2649425"/>
          </a:xfrm>
        </p:spPr>
        <p:txBody>
          <a:bodyPr lIns="0" rIns="0" bIns="0"/>
          <a:lstStyle>
            <a:lvl1pPr>
              <a:defRPr sz="1050" b="1" spc="0"/>
            </a:lvl1pPr>
            <a:lvl2pPr marL="0" indent="0">
              <a:spcBef>
                <a:spcPts val="113"/>
              </a:spcBef>
              <a:buNone/>
              <a:defRPr sz="1050" spc="0"/>
            </a:lvl2pPr>
            <a:lvl3pPr marL="150019" indent="-150019">
              <a:spcBef>
                <a:spcPts val="450"/>
              </a:spcBef>
              <a:buFont typeface="Arial" panose="020B0604020202020204" pitchFamily="34" charset="0"/>
              <a:buChar char="•"/>
              <a:defRPr sz="1050" spc="0"/>
            </a:lvl3pPr>
            <a:lvl4pPr>
              <a:spcBef>
                <a:spcPts val="225"/>
              </a:spcBef>
              <a:defRPr sz="1050" spc="0"/>
            </a:lvl4pPr>
            <a:lvl5pPr>
              <a:spcBef>
                <a:spcPts val="225"/>
              </a:spcBef>
              <a:defRPr sz="1050" spc="0"/>
            </a:lvl5pPr>
          </a:lstStyle>
          <a:p>
            <a:pPr lvl="0"/>
            <a:r>
              <a:rPr lang="en-US" dirty="0"/>
              <a:t>Click to edit Master text styles (8-10pt)</a:t>
            </a:r>
          </a:p>
          <a:p>
            <a:pPr lvl="1"/>
            <a:r>
              <a:rPr lang="en-US" dirty="0"/>
              <a:t>Second </a:t>
            </a:r>
            <a:br>
              <a:rPr lang="en-US" dirty="0"/>
            </a:br>
            <a:r>
              <a:rPr lang="en-US" dirty="0"/>
              <a:t>level</a:t>
            </a:r>
          </a:p>
          <a:p>
            <a:pPr lvl="2"/>
            <a:r>
              <a:rPr lang="en-US" dirty="0"/>
              <a:t>Third level</a:t>
            </a:r>
          </a:p>
          <a:p>
            <a:pPr lvl="3"/>
            <a:r>
              <a:rPr lang="en-US" dirty="0"/>
              <a:t>Fourth level</a:t>
            </a:r>
          </a:p>
          <a:p>
            <a:pPr lvl="4"/>
            <a:r>
              <a:rPr lang="en-US" dirty="0"/>
              <a:t>Fifth level</a:t>
            </a:r>
            <a:endParaRPr lang="en-GB" dirty="0"/>
          </a:p>
        </p:txBody>
      </p:sp>
      <p:sp>
        <p:nvSpPr>
          <p:cNvPr id="28" name="Text Placeholder 2">
            <a:extLst>
              <a:ext uri="{FF2B5EF4-FFF2-40B4-BE49-F238E27FC236}">
                <a16:creationId xmlns:a16="http://schemas.microsoft.com/office/drawing/2014/main" id="{AAEC0D21-6F81-4867-95A2-CB389ACF7CAA}"/>
              </a:ext>
            </a:extLst>
          </p:cNvPr>
          <p:cNvSpPr>
            <a:spLocks noGrp="1"/>
          </p:cNvSpPr>
          <p:nvPr>
            <p:ph type="body" sz="quarter" idx="46" hasCustomPrompt="1"/>
          </p:nvPr>
        </p:nvSpPr>
        <p:spPr>
          <a:xfrm>
            <a:off x="3237310" y="1922574"/>
            <a:ext cx="2665809" cy="2649425"/>
          </a:xfrm>
        </p:spPr>
        <p:txBody>
          <a:bodyPr lIns="0" rIns="0" bIns="0"/>
          <a:lstStyle>
            <a:lvl1pPr>
              <a:defRPr sz="1050" b="1" spc="0"/>
            </a:lvl1pPr>
            <a:lvl2pPr marL="0" indent="0">
              <a:spcBef>
                <a:spcPts val="113"/>
              </a:spcBef>
              <a:buNone/>
              <a:defRPr sz="1050" spc="0"/>
            </a:lvl2pPr>
            <a:lvl3pPr marL="150019" indent="-150019">
              <a:spcBef>
                <a:spcPts val="450"/>
              </a:spcBef>
              <a:buFont typeface="Arial" panose="020B0604020202020204" pitchFamily="34" charset="0"/>
              <a:buChar char="•"/>
              <a:defRPr sz="1050" spc="0"/>
            </a:lvl3pPr>
            <a:lvl4pPr>
              <a:spcBef>
                <a:spcPts val="225"/>
              </a:spcBef>
              <a:defRPr sz="1050" spc="0"/>
            </a:lvl4pPr>
            <a:lvl5pPr>
              <a:spcBef>
                <a:spcPts val="225"/>
              </a:spcBef>
              <a:defRPr sz="1050" spc="0"/>
            </a:lvl5pPr>
          </a:lstStyle>
          <a:p>
            <a:pPr lvl="0"/>
            <a:r>
              <a:rPr lang="en-US" dirty="0"/>
              <a:t>Click to edit Master text styles (8-10pt)</a:t>
            </a:r>
          </a:p>
          <a:p>
            <a:pPr lvl="1"/>
            <a:r>
              <a:rPr lang="en-US" dirty="0"/>
              <a:t>Second </a:t>
            </a:r>
            <a:br>
              <a:rPr lang="en-US" dirty="0"/>
            </a:br>
            <a:r>
              <a:rPr lang="en-US" dirty="0"/>
              <a:t>level</a:t>
            </a:r>
          </a:p>
          <a:p>
            <a:pPr lvl="2"/>
            <a:r>
              <a:rPr lang="en-US" dirty="0"/>
              <a:t>Third level</a:t>
            </a:r>
          </a:p>
          <a:p>
            <a:pPr lvl="3"/>
            <a:r>
              <a:rPr lang="en-US" dirty="0"/>
              <a:t>Fourth level</a:t>
            </a:r>
          </a:p>
          <a:p>
            <a:pPr lvl="4"/>
            <a:r>
              <a:rPr lang="en-US" dirty="0"/>
              <a:t>Fifth level</a:t>
            </a:r>
            <a:endParaRPr lang="en-GB" dirty="0"/>
          </a:p>
        </p:txBody>
      </p:sp>
      <p:sp>
        <p:nvSpPr>
          <p:cNvPr id="30" name="Text Placeholder 3">
            <a:extLst>
              <a:ext uri="{FF2B5EF4-FFF2-40B4-BE49-F238E27FC236}">
                <a16:creationId xmlns:a16="http://schemas.microsoft.com/office/drawing/2014/main" id="{5124B4AA-39A3-422E-8737-8B4BAF0EE351}"/>
              </a:ext>
            </a:extLst>
          </p:cNvPr>
          <p:cNvSpPr>
            <a:spLocks noGrp="1"/>
          </p:cNvSpPr>
          <p:nvPr>
            <p:ph type="body" sz="quarter" idx="47" hasCustomPrompt="1"/>
          </p:nvPr>
        </p:nvSpPr>
        <p:spPr>
          <a:xfrm>
            <a:off x="6194823" y="1922574"/>
            <a:ext cx="2665809" cy="2649425"/>
          </a:xfrm>
        </p:spPr>
        <p:txBody>
          <a:bodyPr lIns="0" rIns="0" bIns="0"/>
          <a:lstStyle>
            <a:lvl1pPr>
              <a:defRPr sz="1050" b="1" spc="0"/>
            </a:lvl1pPr>
            <a:lvl2pPr marL="0" indent="0">
              <a:spcBef>
                <a:spcPts val="113"/>
              </a:spcBef>
              <a:buNone/>
              <a:defRPr sz="1050" spc="0"/>
            </a:lvl2pPr>
            <a:lvl3pPr marL="150019" indent="-150019">
              <a:spcBef>
                <a:spcPts val="450"/>
              </a:spcBef>
              <a:buFont typeface="Arial" panose="020B0604020202020204" pitchFamily="34" charset="0"/>
              <a:buChar char="•"/>
              <a:defRPr sz="1050" spc="0"/>
            </a:lvl3pPr>
            <a:lvl4pPr>
              <a:spcBef>
                <a:spcPts val="225"/>
              </a:spcBef>
              <a:defRPr sz="1050" spc="0"/>
            </a:lvl4pPr>
            <a:lvl5pPr>
              <a:spcBef>
                <a:spcPts val="225"/>
              </a:spcBef>
              <a:defRPr sz="1050" spc="0"/>
            </a:lvl5pPr>
          </a:lstStyle>
          <a:p>
            <a:pPr lvl="0"/>
            <a:r>
              <a:rPr lang="en-US" dirty="0"/>
              <a:t>Click to edit Master text styles (8-10pt)</a:t>
            </a:r>
          </a:p>
          <a:p>
            <a:pPr lvl="1"/>
            <a:r>
              <a:rPr lang="en-US" dirty="0"/>
              <a:t>Second </a:t>
            </a:r>
            <a:br>
              <a:rPr lang="en-US" dirty="0"/>
            </a:br>
            <a:r>
              <a:rPr lang="en-US" dirty="0"/>
              <a:t>level</a:t>
            </a:r>
          </a:p>
          <a:p>
            <a:pPr lvl="2"/>
            <a:r>
              <a:rPr lang="en-US" dirty="0"/>
              <a:t>Third level</a:t>
            </a:r>
          </a:p>
          <a:p>
            <a:pPr lvl="3"/>
            <a:r>
              <a:rPr lang="en-US" dirty="0"/>
              <a:t>Fourth level</a:t>
            </a:r>
          </a:p>
          <a:p>
            <a:pPr lvl="4"/>
            <a:r>
              <a:rPr lang="en-US" dirty="0"/>
              <a:t>Fifth level</a:t>
            </a:r>
            <a:endParaRPr lang="en-GB" dirty="0"/>
          </a:p>
        </p:txBody>
      </p:sp>
      <p:sp>
        <p:nvSpPr>
          <p:cNvPr id="3" name="Title 2">
            <a:extLst>
              <a:ext uri="{FF2B5EF4-FFF2-40B4-BE49-F238E27FC236}">
                <a16:creationId xmlns:a16="http://schemas.microsoft.com/office/drawing/2014/main" id="{0EE45F85-5CBA-4E82-99F0-C0FA767C6BEE}"/>
              </a:ext>
            </a:extLst>
          </p:cNvPr>
          <p:cNvSpPr>
            <a:spLocks noGrp="1"/>
          </p:cNvSpPr>
          <p:nvPr>
            <p:ph type="title"/>
          </p:nvPr>
        </p:nvSpPr>
        <p:spPr>
          <a:xfrm>
            <a:off x="288900" y="261729"/>
            <a:ext cx="8568929" cy="571499"/>
          </a:xfrm>
        </p:spPr>
        <p:txBody>
          <a:bodyPr lIns="0" rIns="0" bIns="0"/>
          <a:lstStyle>
            <a:lvl1pPr>
              <a:defRPr sz="1500" spc="0"/>
            </a:lvl1pPr>
          </a:lstStyle>
          <a:p>
            <a:r>
              <a:rPr lang="en-US"/>
              <a:t>Click to edit Master title style</a:t>
            </a:r>
          </a:p>
        </p:txBody>
      </p:sp>
    </p:spTree>
    <p:extLst>
      <p:ext uri="{BB962C8B-B14F-4D97-AF65-F5344CB8AC3E}">
        <p14:creationId xmlns:p14="http://schemas.microsoft.com/office/powerpoint/2010/main" val="11233480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21" Type="http://schemas.openxmlformats.org/officeDocument/2006/relationships/slideLayout" Target="../slideLayouts/slideLayout358.xml"/><Relationship Id="rId34" Type="http://schemas.openxmlformats.org/officeDocument/2006/relationships/theme" Target="../theme/theme1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slideLayout" Target="../slideLayouts/slideLayout370.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29" Type="http://schemas.openxmlformats.org/officeDocument/2006/relationships/slideLayout" Target="../slideLayouts/slideLayout366.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32" Type="http://schemas.openxmlformats.org/officeDocument/2006/relationships/slideLayout" Target="../slideLayouts/slideLayout369.xml"/><Relationship Id="rId37" Type="http://schemas.openxmlformats.org/officeDocument/2006/relationships/image" Target="../media/image11.svg"/><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36" Type="http://schemas.openxmlformats.org/officeDocument/2006/relationships/image" Target="../media/image10.png"/><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31" Type="http://schemas.openxmlformats.org/officeDocument/2006/relationships/slideLayout" Target="../slideLayouts/slideLayout368.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slideLayout" Target="../slideLayouts/slideLayout367.xml"/><Relationship Id="rId35" Type="http://schemas.openxmlformats.org/officeDocument/2006/relationships/tags" Target="../tags/tag102.xml"/><Relationship Id="rId8" Type="http://schemas.openxmlformats.org/officeDocument/2006/relationships/slideLayout" Target="../slideLayouts/slideLayout345.xml"/><Relationship Id="rId3" Type="http://schemas.openxmlformats.org/officeDocument/2006/relationships/slideLayout" Target="../slideLayouts/slideLayout34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83.xml"/><Relationship Id="rId18" Type="http://schemas.openxmlformats.org/officeDocument/2006/relationships/slideLayout" Target="../slideLayouts/slideLayout388.xml"/><Relationship Id="rId26" Type="http://schemas.openxmlformats.org/officeDocument/2006/relationships/slideLayout" Target="../slideLayouts/slideLayout396.xml"/><Relationship Id="rId39" Type="http://schemas.openxmlformats.org/officeDocument/2006/relationships/slideLayout" Target="../slideLayouts/slideLayout409.xml"/><Relationship Id="rId21" Type="http://schemas.openxmlformats.org/officeDocument/2006/relationships/slideLayout" Target="../slideLayouts/slideLayout391.xml"/><Relationship Id="rId34" Type="http://schemas.openxmlformats.org/officeDocument/2006/relationships/slideLayout" Target="../slideLayouts/slideLayout404.xml"/><Relationship Id="rId42" Type="http://schemas.openxmlformats.org/officeDocument/2006/relationships/slideLayout" Target="../slideLayouts/slideLayout412.xml"/><Relationship Id="rId47" Type="http://schemas.openxmlformats.org/officeDocument/2006/relationships/theme" Target="../theme/theme11.xml"/><Relationship Id="rId50" Type="http://schemas.openxmlformats.org/officeDocument/2006/relationships/image" Target="../media/image10.png"/><Relationship Id="rId7" Type="http://schemas.openxmlformats.org/officeDocument/2006/relationships/slideLayout" Target="../slideLayouts/slideLayout377.xml"/><Relationship Id="rId2" Type="http://schemas.openxmlformats.org/officeDocument/2006/relationships/slideLayout" Target="../slideLayouts/slideLayout372.xml"/><Relationship Id="rId16" Type="http://schemas.openxmlformats.org/officeDocument/2006/relationships/slideLayout" Target="../slideLayouts/slideLayout386.xml"/><Relationship Id="rId29" Type="http://schemas.openxmlformats.org/officeDocument/2006/relationships/slideLayout" Target="../slideLayouts/slideLayout399.xml"/><Relationship Id="rId11" Type="http://schemas.openxmlformats.org/officeDocument/2006/relationships/slideLayout" Target="../slideLayouts/slideLayout381.xml"/><Relationship Id="rId24" Type="http://schemas.openxmlformats.org/officeDocument/2006/relationships/slideLayout" Target="../slideLayouts/slideLayout394.xml"/><Relationship Id="rId32" Type="http://schemas.openxmlformats.org/officeDocument/2006/relationships/slideLayout" Target="../slideLayouts/slideLayout402.xml"/><Relationship Id="rId37" Type="http://schemas.openxmlformats.org/officeDocument/2006/relationships/slideLayout" Target="../slideLayouts/slideLayout407.xml"/><Relationship Id="rId40" Type="http://schemas.openxmlformats.org/officeDocument/2006/relationships/slideLayout" Target="../slideLayouts/slideLayout410.xml"/><Relationship Id="rId45" Type="http://schemas.openxmlformats.org/officeDocument/2006/relationships/slideLayout" Target="../slideLayouts/slideLayout415.xml"/><Relationship Id="rId5" Type="http://schemas.openxmlformats.org/officeDocument/2006/relationships/slideLayout" Target="../slideLayouts/slideLayout375.xml"/><Relationship Id="rId15" Type="http://schemas.openxmlformats.org/officeDocument/2006/relationships/slideLayout" Target="../slideLayouts/slideLayout385.xml"/><Relationship Id="rId23" Type="http://schemas.openxmlformats.org/officeDocument/2006/relationships/slideLayout" Target="../slideLayouts/slideLayout393.xml"/><Relationship Id="rId28" Type="http://schemas.openxmlformats.org/officeDocument/2006/relationships/slideLayout" Target="../slideLayouts/slideLayout398.xml"/><Relationship Id="rId36" Type="http://schemas.openxmlformats.org/officeDocument/2006/relationships/slideLayout" Target="../slideLayouts/slideLayout406.xml"/><Relationship Id="rId49" Type="http://schemas.openxmlformats.org/officeDocument/2006/relationships/image" Target="../media/image9.png"/><Relationship Id="rId10" Type="http://schemas.openxmlformats.org/officeDocument/2006/relationships/slideLayout" Target="../slideLayouts/slideLayout380.xml"/><Relationship Id="rId19" Type="http://schemas.openxmlformats.org/officeDocument/2006/relationships/slideLayout" Target="../slideLayouts/slideLayout389.xml"/><Relationship Id="rId31" Type="http://schemas.openxmlformats.org/officeDocument/2006/relationships/slideLayout" Target="../slideLayouts/slideLayout401.xml"/><Relationship Id="rId44" Type="http://schemas.openxmlformats.org/officeDocument/2006/relationships/slideLayout" Target="../slideLayouts/slideLayout414.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 Id="rId22" Type="http://schemas.openxmlformats.org/officeDocument/2006/relationships/slideLayout" Target="../slideLayouts/slideLayout392.xml"/><Relationship Id="rId27" Type="http://schemas.openxmlformats.org/officeDocument/2006/relationships/slideLayout" Target="../slideLayouts/slideLayout397.xml"/><Relationship Id="rId30" Type="http://schemas.openxmlformats.org/officeDocument/2006/relationships/slideLayout" Target="../slideLayouts/slideLayout400.xml"/><Relationship Id="rId35" Type="http://schemas.openxmlformats.org/officeDocument/2006/relationships/slideLayout" Target="../slideLayouts/slideLayout405.xml"/><Relationship Id="rId43" Type="http://schemas.openxmlformats.org/officeDocument/2006/relationships/slideLayout" Target="../slideLayouts/slideLayout413.xml"/><Relationship Id="rId48" Type="http://schemas.openxmlformats.org/officeDocument/2006/relationships/tags" Target="../tags/tag112.xml"/><Relationship Id="rId8" Type="http://schemas.openxmlformats.org/officeDocument/2006/relationships/slideLayout" Target="../slideLayouts/slideLayout378.xml"/><Relationship Id="rId51" Type="http://schemas.openxmlformats.org/officeDocument/2006/relationships/image" Target="../media/image11.svg"/><Relationship Id="rId3" Type="http://schemas.openxmlformats.org/officeDocument/2006/relationships/slideLayout" Target="../slideLayouts/slideLayout373.xml"/><Relationship Id="rId12" Type="http://schemas.openxmlformats.org/officeDocument/2006/relationships/slideLayout" Target="../slideLayouts/slideLayout382.xml"/><Relationship Id="rId17" Type="http://schemas.openxmlformats.org/officeDocument/2006/relationships/slideLayout" Target="../slideLayouts/slideLayout387.xml"/><Relationship Id="rId25" Type="http://schemas.openxmlformats.org/officeDocument/2006/relationships/slideLayout" Target="../slideLayouts/slideLayout395.xml"/><Relationship Id="rId33" Type="http://schemas.openxmlformats.org/officeDocument/2006/relationships/slideLayout" Target="../slideLayouts/slideLayout403.xml"/><Relationship Id="rId38" Type="http://schemas.openxmlformats.org/officeDocument/2006/relationships/slideLayout" Target="../slideLayouts/slideLayout408.xml"/><Relationship Id="rId46" Type="http://schemas.openxmlformats.org/officeDocument/2006/relationships/slideLayout" Target="../slideLayouts/slideLayout416.xml"/><Relationship Id="rId20" Type="http://schemas.openxmlformats.org/officeDocument/2006/relationships/slideLayout" Target="../slideLayouts/slideLayout390.xml"/><Relationship Id="rId41" Type="http://schemas.openxmlformats.org/officeDocument/2006/relationships/slideLayout" Target="../slideLayouts/slideLayout411.xml"/><Relationship Id="rId1" Type="http://schemas.openxmlformats.org/officeDocument/2006/relationships/slideLayout" Target="../slideLayouts/slideLayout371.xml"/><Relationship Id="rId6" Type="http://schemas.openxmlformats.org/officeDocument/2006/relationships/slideLayout" Target="../slideLayouts/slideLayout37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image" Target="../media/image1.png"/><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tags" Target="../tags/tag1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2.xml"/><Relationship Id="rId40" Type="http://schemas.openxmlformats.org/officeDocument/2006/relationships/image" Target="../media/image2.sv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image" Target="../media/image6.emf"/><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tags" Target="../tags/tag2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8"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47" Type="http://schemas.openxmlformats.org/officeDocument/2006/relationships/slideLayout" Target="../slideLayouts/slideLayout147.xml"/><Relationship Id="rId50" Type="http://schemas.openxmlformats.org/officeDocument/2006/relationships/slideLayout" Target="../slideLayouts/slideLayout150.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9" Type="http://schemas.openxmlformats.org/officeDocument/2006/relationships/slideLayout" Target="../slideLayouts/slideLayout129.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45" Type="http://schemas.openxmlformats.org/officeDocument/2006/relationships/slideLayout" Target="../slideLayouts/slideLayout145.xml"/><Relationship Id="rId53" Type="http://schemas.openxmlformats.org/officeDocument/2006/relationships/image" Target="../media/image1.png"/><Relationship Id="rId5" Type="http://schemas.openxmlformats.org/officeDocument/2006/relationships/slideLayout" Target="../slideLayouts/slideLayout10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52" Type="http://schemas.openxmlformats.org/officeDocument/2006/relationships/tags" Target="../tags/tag35.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48" Type="http://schemas.openxmlformats.org/officeDocument/2006/relationships/slideLayout" Target="../slideLayouts/slideLayout148.xml"/><Relationship Id="rId8" Type="http://schemas.openxmlformats.org/officeDocument/2006/relationships/slideLayout" Target="../slideLayouts/slideLayout108.xml"/><Relationship Id="rId51" Type="http://schemas.openxmlformats.org/officeDocument/2006/relationships/theme" Target="../theme/theme4.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slideLayout" Target="../slideLayouts/slideLayout146.xml"/><Relationship Id="rId20" Type="http://schemas.openxmlformats.org/officeDocument/2006/relationships/slideLayout" Target="../slideLayouts/slideLayout120.xml"/><Relationship Id="rId41" Type="http://schemas.openxmlformats.org/officeDocument/2006/relationships/slideLayout" Target="../slideLayouts/slideLayout141.xml"/><Relationship Id="rId54" Type="http://schemas.openxmlformats.org/officeDocument/2006/relationships/image" Target="../media/image2.sv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49" Type="http://schemas.openxmlformats.org/officeDocument/2006/relationships/slideLayout" Target="../slideLayouts/slideLayout14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21" Type="http://schemas.openxmlformats.org/officeDocument/2006/relationships/slideLayout" Target="../slideLayouts/slideLayout171.xml"/><Relationship Id="rId34" Type="http://schemas.openxmlformats.org/officeDocument/2006/relationships/theme" Target="../theme/theme5.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slideLayout" Target="../slideLayouts/slideLayout183.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slideLayout" Target="../slideLayouts/slideLayout182.xml"/><Relationship Id="rId37" Type="http://schemas.openxmlformats.org/officeDocument/2006/relationships/image" Target="../media/image2.svg"/><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36" Type="http://schemas.openxmlformats.org/officeDocument/2006/relationships/image" Target="../media/image1.png"/><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35" Type="http://schemas.openxmlformats.org/officeDocument/2006/relationships/tags" Target="../tags/tag49.xml"/><Relationship Id="rId8" Type="http://schemas.openxmlformats.org/officeDocument/2006/relationships/slideLayout" Target="../slideLayouts/slideLayout158.xml"/><Relationship Id="rId3"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image" Target="../media/image9.png"/><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41" Type="http://schemas.openxmlformats.org/officeDocument/2006/relationships/image" Target="../media/image11.svg"/><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theme" Target="../theme/theme6.xml"/><Relationship Id="rId40" Type="http://schemas.openxmlformats.org/officeDocument/2006/relationships/image" Target="../media/image10.png"/><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8" Type="http://schemas.openxmlformats.org/officeDocument/2006/relationships/slideLayout" Target="../slideLayouts/slideLayout191.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tags" Target="../tags/tag5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9" Type="http://schemas.openxmlformats.org/officeDocument/2006/relationships/slideLayout" Target="../slideLayouts/slideLayout258.xml"/><Relationship Id="rId21" Type="http://schemas.openxmlformats.org/officeDocument/2006/relationships/slideLayout" Target="../slideLayouts/slideLayout240.xml"/><Relationship Id="rId34" Type="http://schemas.openxmlformats.org/officeDocument/2006/relationships/slideLayout" Target="../slideLayouts/slideLayout253.xml"/><Relationship Id="rId42" Type="http://schemas.openxmlformats.org/officeDocument/2006/relationships/image" Target="../media/image10.png"/><Relationship Id="rId7" Type="http://schemas.openxmlformats.org/officeDocument/2006/relationships/slideLayout" Target="../slideLayouts/slideLayout22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slideLayout" Target="../slideLayouts/slideLayout248.xml"/><Relationship Id="rId41" Type="http://schemas.openxmlformats.org/officeDocument/2006/relationships/tags" Target="../tags/tag70.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32" Type="http://schemas.openxmlformats.org/officeDocument/2006/relationships/slideLayout" Target="../slideLayouts/slideLayout251.xml"/><Relationship Id="rId37" Type="http://schemas.openxmlformats.org/officeDocument/2006/relationships/slideLayout" Target="../slideLayouts/slideLayout256.xml"/><Relationship Id="rId40" Type="http://schemas.openxmlformats.org/officeDocument/2006/relationships/theme" Target="../theme/theme7.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slideLayout" Target="../slideLayouts/slideLayout247.xml"/><Relationship Id="rId36" Type="http://schemas.openxmlformats.org/officeDocument/2006/relationships/slideLayout" Target="../slideLayouts/slideLayout255.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31" Type="http://schemas.openxmlformats.org/officeDocument/2006/relationships/slideLayout" Target="../slideLayouts/slideLayout250.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slideLayout" Target="../slideLayouts/slideLayout246.xml"/><Relationship Id="rId30" Type="http://schemas.openxmlformats.org/officeDocument/2006/relationships/slideLayout" Target="../slideLayouts/slideLayout249.xml"/><Relationship Id="rId35" Type="http://schemas.openxmlformats.org/officeDocument/2006/relationships/slideLayout" Target="../slideLayouts/slideLayout254.xml"/><Relationship Id="rId43" Type="http://schemas.openxmlformats.org/officeDocument/2006/relationships/image" Target="../media/image11.svg"/><Relationship Id="rId8" Type="http://schemas.openxmlformats.org/officeDocument/2006/relationships/slideLayout" Target="../slideLayouts/slideLayout227.xml"/><Relationship Id="rId3" Type="http://schemas.openxmlformats.org/officeDocument/2006/relationships/slideLayout" Target="../slideLayouts/slideLayout222.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33" Type="http://schemas.openxmlformats.org/officeDocument/2006/relationships/slideLayout" Target="../slideLayouts/slideLayout252.xml"/><Relationship Id="rId38" Type="http://schemas.openxmlformats.org/officeDocument/2006/relationships/slideLayout" Target="../slideLayouts/slideLayout25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1.xml"/><Relationship Id="rId18" Type="http://schemas.openxmlformats.org/officeDocument/2006/relationships/slideLayout" Target="../slideLayouts/slideLayout276.xml"/><Relationship Id="rId26" Type="http://schemas.openxmlformats.org/officeDocument/2006/relationships/slideLayout" Target="../slideLayouts/slideLayout284.xml"/><Relationship Id="rId39" Type="http://schemas.openxmlformats.org/officeDocument/2006/relationships/slideLayout" Target="../slideLayouts/slideLayout297.xml"/><Relationship Id="rId21" Type="http://schemas.openxmlformats.org/officeDocument/2006/relationships/slideLayout" Target="../slideLayouts/slideLayout279.xml"/><Relationship Id="rId34" Type="http://schemas.openxmlformats.org/officeDocument/2006/relationships/slideLayout" Target="../slideLayouts/slideLayout292.xml"/><Relationship Id="rId42" Type="http://schemas.openxmlformats.org/officeDocument/2006/relationships/slideLayout" Target="../slideLayouts/slideLayout300.xml"/><Relationship Id="rId47" Type="http://schemas.openxmlformats.org/officeDocument/2006/relationships/theme" Target="../theme/theme8.xml"/><Relationship Id="rId50" Type="http://schemas.openxmlformats.org/officeDocument/2006/relationships/image" Target="../media/image11.svg"/><Relationship Id="rId7" Type="http://schemas.openxmlformats.org/officeDocument/2006/relationships/slideLayout" Target="../slideLayouts/slideLayout265.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29" Type="http://schemas.openxmlformats.org/officeDocument/2006/relationships/slideLayout" Target="../slideLayouts/slideLayout287.xml"/><Relationship Id="rId11" Type="http://schemas.openxmlformats.org/officeDocument/2006/relationships/slideLayout" Target="../slideLayouts/slideLayout269.xml"/><Relationship Id="rId24" Type="http://schemas.openxmlformats.org/officeDocument/2006/relationships/slideLayout" Target="../slideLayouts/slideLayout282.xml"/><Relationship Id="rId32" Type="http://schemas.openxmlformats.org/officeDocument/2006/relationships/slideLayout" Target="../slideLayouts/slideLayout290.xml"/><Relationship Id="rId37" Type="http://schemas.openxmlformats.org/officeDocument/2006/relationships/slideLayout" Target="../slideLayouts/slideLayout295.xml"/><Relationship Id="rId40" Type="http://schemas.openxmlformats.org/officeDocument/2006/relationships/slideLayout" Target="../slideLayouts/slideLayout298.xml"/><Relationship Id="rId45" Type="http://schemas.openxmlformats.org/officeDocument/2006/relationships/slideLayout" Target="../slideLayouts/slideLayout303.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23" Type="http://schemas.openxmlformats.org/officeDocument/2006/relationships/slideLayout" Target="../slideLayouts/slideLayout281.xml"/><Relationship Id="rId28" Type="http://schemas.openxmlformats.org/officeDocument/2006/relationships/slideLayout" Target="../slideLayouts/slideLayout286.xml"/><Relationship Id="rId36" Type="http://schemas.openxmlformats.org/officeDocument/2006/relationships/slideLayout" Target="../slideLayouts/slideLayout294.xml"/><Relationship Id="rId49" Type="http://schemas.openxmlformats.org/officeDocument/2006/relationships/image" Target="../media/image10.png"/><Relationship Id="rId10" Type="http://schemas.openxmlformats.org/officeDocument/2006/relationships/slideLayout" Target="../slideLayouts/slideLayout268.xml"/><Relationship Id="rId19" Type="http://schemas.openxmlformats.org/officeDocument/2006/relationships/slideLayout" Target="../slideLayouts/slideLayout277.xml"/><Relationship Id="rId31" Type="http://schemas.openxmlformats.org/officeDocument/2006/relationships/slideLayout" Target="../slideLayouts/slideLayout289.xml"/><Relationship Id="rId44" Type="http://schemas.openxmlformats.org/officeDocument/2006/relationships/slideLayout" Target="../slideLayouts/slideLayout302.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 Id="rId22" Type="http://schemas.openxmlformats.org/officeDocument/2006/relationships/slideLayout" Target="../slideLayouts/slideLayout280.xml"/><Relationship Id="rId27" Type="http://schemas.openxmlformats.org/officeDocument/2006/relationships/slideLayout" Target="../slideLayouts/slideLayout285.xml"/><Relationship Id="rId30" Type="http://schemas.openxmlformats.org/officeDocument/2006/relationships/slideLayout" Target="../slideLayouts/slideLayout288.xml"/><Relationship Id="rId35" Type="http://schemas.openxmlformats.org/officeDocument/2006/relationships/slideLayout" Target="../slideLayouts/slideLayout293.xml"/><Relationship Id="rId43" Type="http://schemas.openxmlformats.org/officeDocument/2006/relationships/slideLayout" Target="../slideLayouts/slideLayout301.xml"/><Relationship Id="rId48" Type="http://schemas.openxmlformats.org/officeDocument/2006/relationships/tags" Target="../tags/tag80.xml"/><Relationship Id="rId8" Type="http://schemas.openxmlformats.org/officeDocument/2006/relationships/slideLayout" Target="../slideLayouts/slideLayout266.xml"/><Relationship Id="rId3" Type="http://schemas.openxmlformats.org/officeDocument/2006/relationships/slideLayout" Target="../slideLayouts/slideLayout261.xml"/><Relationship Id="rId12" Type="http://schemas.openxmlformats.org/officeDocument/2006/relationships/slideLayout" Target="../slideLayouts/slideLayout270.xml"/><Relationship Id="rId17" Type="http://schemas.openxmlformats.org/officeDocument/2006/relationships/slideLayout" Target="../slideLayouts/slideLayout275.xml"/><Relationship Id="rId25" Type="http://schemas.openxmlformats.org/officeDocument/2006/relationships/slideLayout" Target="../slideLayouts/slideLayout283.xml"/><Relationship Id="rId33" Type="http://schemas.openxmlformats.org/officeDocument/2006/relationships/slideLayout" Target="../slideLayouts/slideLayout291.xml"/><Relationship Id="rId38" Type="http://schemas.openxmlformats.org/officeDocument/2006/relationships/slideLayout" Target="../slideLayouts/slideLayout296.xml"/><Relationship Id="rId46" Type="http://schemas.openxmlformats.org/officeDocument/2006/relationships/slideLayout" Target="../slideLayouts/slideLayout304.xml"/><Relationship Id="rId20" Type="http://schemas.openxmlformats.org/officeDocument/2006/relationships/slideLayout" Target="../slideLayouts/slideLayout278.xml"/><Relationship Id="rId41" Type="http://schemas.openxmlformats.org/officeDocument/2006/relationships/slideLayout" Target="../slideLayouts/slideLayout299.xml"/><Relationship Id="rId1" Type="http://schemas.openxmlformats.org/officeDocument/2006/relationships/slideLayout" Target="../slideLayouts/slideLayout259.xml"/><Relationship Id="rId6" Type="http://schemas.openxmlformats.org/officeDocument/2006/relationships/slideLayout" Target="../slideLayouts/slideLayout26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slideLayout" Target="../slideLayouts/slideLayout330.xml"/><Relationship Id="rId21" Type="http://schemas.openxmlformats.org/officeDocument/2006/relationships/slideLayout" Target="../slideLayouts/slideLayout325.xml"/><Relationship Id="rId34" Type="http://schemas.openxmlformats.org/officeDocument/2006/relationships/theme" Target="../theme/theme9.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slideLayout" Target="../slideLayouts/slideLayout337.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29" Type="http://schemas.openxmlformats.org/officeDocument/2006/relationships/slideLayout" Target="../slideLayouts/slideLayout333.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slideLayout" Target="../slideLayouts/slideLayout336.xml"/><Relationship Id="rId37" Type="http://schemas.openxmlformats.org/officeDocument/2006/relationships/image" Target="../media/image13.svg"/><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36" Type="http://schemas.openxmlformats.org/officeDocument/2006/relationships/image" Target="../media/image1.png"/><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slideLayout" Target="../slideLayouts/slideLayout335.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35" Type="http://schemas.openxmlformats.org/officeDocument/2006/relationships/tags" Target="../tags/tag91.xml"/><Relationship Id="rId8" Type="http://schemas.openxmlformats.org/officeDocument/2006/relationships/slideLayout" Target="../slideLayouts/slideLayout312.xml"/><Relationship Id="rId3" Type="http://schemas.openxmlformats.org/officeDocument/2006/relationships/slideLayout" Target="../slideLayouts/slideLayout3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GB" dirty="0"/>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r>
              <a:rPr lang="en-US"/>
              <a:t>Optional footer</a:t>
            </a:r>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526B5688-D42A-45FB-B3CA-010D9157EB38}" type="slidenum">
              <a:rPr lang="en-US" smtClean="0"/>
              <a:t>‹#›</a:t>
            </a:fld>
            <a:endParaRPr lang="en-US"/>
          </a:p>
        </p:txBody>
      </p:sp>
      <p:pic>
        <p:nvPicPr>
          <p:cNvPr id="10" name="ivz_logo">
            <a:extLst>
              <a:ext uri="{FF2B5EF4-FFF2-40B4-BE49-F238E27FC236}">
                <a16:creationId xmlns:a16="http://schemas.microsoft.com/office/drawing/2014/main" id="{3B08BA72-6103-4688-B0BA-B23865C9BA09}"/>
              </a:ext>
            </a:extLst>
          </p:cNvPr>
          <p:cNvPicPr>
            <a:picLocks noChangeAspect="1"/>
          </p:cNvPicPr>
          <p:nvPr userDrawn="1">
            <p:custDataLst>
              <p:tags r:id="rId35"/>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84998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Lst>
  <p:hf hdr="0" dt="0"/>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A4A4A4"/>
          </p15:clr>
        </p15:guide>
        <p15:guide id="2" orient="horz" pos="1624" userDrawn="1">
          <p15:clr>
            <a:srgbClr val="A4A4A4"/>
          </p15:clr>
        </p15:guide>
        <p15:guide id="3" orient="horz" pos="664" userDrawn="1">
          <p15:clr>
            <a:srgbClr val="A4A4A4"/>
          </p15:clr>
        </p15:guide>
        <p15:guide id="4" orient="horz" pos="440" userDrawn="1">
          <p15:clr>
            <a:srgbClr val="A4A4A4"/>
          </p15:clr>
        </p15:guide>
        <p15:guide id="5" orient="horz" pos="184" userDrawn="1">
          <p15:clr>
            <a:srgbClr val="A4A4A4"/>
          </p15:clr>
        </p15:guide>
        <p15:guide id="6" orient="horz" pos="2480" userDrawn="1">
          <p15:clr>
            <a:srgbClr val="A4A4A4"/>
          </p15:clr>
        </p15:guide>
        <p15:guide id="7" orient="horz" pos="2880" userDrawn="1">
          <p15:clr>
            <a:srgbClr val="A4A4A4"/>
          </p15:clr>
        </p15:guide>
        <p15:guide id="8" orient="horz" pos="3112" userDrawn="1">
          <p15:clr>
            <a:srgbClr val="A4A4A4"/>
          </p15:clr>
        </p15:guide>
        <p15:guide id="9" pos="184" userDrawn="1">
          <p15:clr>
            <a:srgbClr val="A4A4A4"/>
          </p15:clr>
        </p15:guide>
        <p15:guide id="10" pos="928" userDrawn="1">
          <p15:clr>
            <a:srgbClr val="A4A4A4"/>
          </p15:clr>
        </p15:guide>
        <p15:guide id="11" pos="1112" userDrawn="1">
          <p15:clr>
            <a:srgbClr val="A4A4A4"/>
          </p15:clr>
        </p15:guide>
        <p15:guide id="12" pos="1864" userDrawn="1">
          <p15:clr>
            <a:srgbClr val="A4A4A4"/>
          </p15:clr>
        </p15:guide>
        <p15:guide id="13" pos="2040" userDrawn="1">
          <p15:clr>
            <a:srgbClr val="A4A4A4"/>
          </p15:clr>
        </p15:guide>
        <p15:guide id="14" pos="2792" userDrawn="1">
          <p15:clr>
            <a:srgbClr val="A4A4A4"/>
          </p15:clr>
        </p15:guide>
        <p15:guide id="15" pos="2968" userDrawn="1">
          <p15:clr>
            <a:srgbClr val="A4A4A4"/>
          </p15:clr>
        </p15:guide>
        <p15:guide id="16" pos="3720" userDrawn="1">
          <p15:clr>
            <a:srgbClr val="A4A4A4"/>
          </p15:clr>
        </p15:guide>
        <p15:guide id="17" pos="3896" userDrawn="1">
          <p15:clr>
            <a:srgbClr val="A4A4A4"/>
          </p15:clr>
        </p15:guide>
        <p15:guide id="18" pos="4648" userDrawn="1">
          <p15:clr>
            <a:srgbClr val="A4A4A4"/>
          </p15:clr>
        </p15:guide>
        <p15:guide id="19" pos="4832" userDrawn="1">
          <p15:clr>
            <a:srgbClr val="A4A4A4"/>
          </p15:clr>
        </p15:guide>
        <p15:guide id="20" pos="5576" userDrawn="1">
          <p15:clr>
            <a:srgbClr val="A4A4A4"/>
          </p15:clr>
        </p15:guide>
        <p15:guide id="21" orient="horz" pos="3064" userDrawn="1">
          <p15:clr>
            <a:srgbClr val="A4A4A4"/>
          </p15:clr>
        </p15:guide>
        <p15:guide id="22" orient="horz" pos="288" userDrawn="1">
          <p15:clr>
            <a:srgbClr val="A4A4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2"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3"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2" y="261731"/>
            <a:ext cx="8568929" cy="571499"/>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GB" dirty="0"/>
          </a:p>
        </p:txBody>
      </p:sp>
      <p:sp>
        <p:nvSpPr>
          <p:cNvPr id="3" name="Content Placeholder 1"/>
          <p:cNvSpPr>
            <a:spLocks noGrp="1"/>
          </p:cNvSpPr>
          <p:nvPr>
            <p:ph type="body" idx="1"/>
          </p:nvPr>
        </p:nvSpPr>
        <p:spPr>
          <a:xfrm>
            <a:off x="288133" y="1052515"/>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63118" y="4833896"/>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r>
              <a:rPr lang="en-GB"/>
              <a:t>Optional footer</a:t>
            </a:r>
          </a:p>
        </p:txBody>
      </p:sp>
      <p:sp>
        <p:nvSpPr>
          <p:cNvPr id="6" name="Slide Number Placeholder 5"/>
          <p:cNvSpPr>
            <a:spLocks noGrp="1"/>
          </p:cNvSpPr>
          <p:nvPr>
            <p:ph type="sldNum" sz="quarter" idx="4"/>
          </p:nvPr>
        </p:nvSpPr>
        <p:spPr>
          <a:xfrm>
            <a:off x="8501454" y="4833896"/>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3829C222-C3D2-46DB-9CB7-2FD3EFEC6C9E}" type="slidenum">
              <a:rPr lang="en-GB" smtClean="0"/>
              <a:t>‹#›</a:t>
            </a:fld>
            <a:endParaRPr lang="en-GB"/>
          </a:p>
        </p:txBody>
      </p:sp>
      <p:pic>
        <p:nvPicPr>
          <p:cNvPr id="10" name="ivz_logo">
            <a:extLst>
              <a:ext uri="{FF2B5EF4-FFF2-40B4-BE49-F238E27FC236}">
                <a16:creationId xmlns:a16="http://schemas.microsoft.com/office/drawing/2014/main" id="{574E3492-8F9D-C193-2785-F7714A4080CB}"/>
              </a:ext>
            </a:extLst>
          </p:cNvPr>
          <p:cNvPicPr>
            <a:picLocks noChangeAspect="1"/>
          </p:cNvPicPr>
          <p:nvPr userDrawn="1">
            <p:custDataLst>
              <p:tags r:id="rId35"/>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8898" y="4845250"/>
            <a:ext cx="640735" cy="112206"/>
          </a:xfrm>
          <a:prstGeom prst="rect">
            <a:avLst/>
          </a:prstGeom>
        </p:spPr>
      </p:pic>
    </p:spTree>
    <p:extLst>
      <p:ext uri="{BB962C8B-B14F-4D97-AF65-F5344CB8AC3E}">
        <p14:creationId xmlns:p14="http://schemas.microsoft.com/office/powerpoint/2010/main" val="2264838825"/>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5" r:id="rId26"/>
    <p:sldLayoutId id="2147484206" r:id="rId27"/>
    <p:sldLayoutId id="2147484207" r:id="rId28"/>
    <p:sldLayoutId id="2147484208" r:id="rId29"/>
    <p:sldLayoutId id="2147484209" r:id="rId30"/>
    <p:sldLayoutId id="2147484210" r:id="rId31"/>
    <p:sldLayoutId id="2147484211" r:id="rId32"/>
    <p:sldLayoutId id="2147484212" r:id="rId33"/>
  </p:sldLayoutIdLst>
  <p:hf hdr="0" dt="0"/>
  <p:txStyles>
    <p:titleStyle>
      <a:lvl1pPr algn="l" defTabSz="171432"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32"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791" indent="-177791" algn="l" defTabSz="171432"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582" indent="-152393" algn="l" defTabSz="171432"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7974" indent="-152393" algn="l" defTabSz="171432"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367" indent="-152393" algn="l" defTabSz="171432"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738" indent="-171432" algn="l" defTabSz="68572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00" indent="-171432" algn="l" defTabSz="68572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62" indent="-171432" algn="l" defTabSz="68572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25" indent="-171432" algn="l" defTabSz="68572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23" rtl="0" eaLnBrk="1" latinLnBrk="0" hangingPunct="1">
        <a:defRPr sz="1350" kern="1200">
          <a:solidFill>
            <a:schemeClr val="tx1"/>
          </a:solidFill>
          <a:latin typeface="+mn-lt"/>
          <a:ea typeface="+mn-ea"/>
          <a:cs typeface="+mn-cs"/>
        </a:defRPr>
      </a:lvl1pPr>
      <a:lvl2pPr marL="342863" algn="l" defTabSz="685723" rtl="0" eaLnBrk="1" latinLnBrk="0" hangingPunct="1">
        <a:defRPr sz="1350" kern="1200">
          <a:solidFill>
            <a:schemeClr val="tx1"/>
          </a:solidFill>
          <a:latin typeface="+mn-lt"/>
          <a:ea typeface="+mn-ea"/>
          <a:cs typeface="+mn-cs"/>
        </a:defRPr>
      </a:lvl2pPr>
      <a:lvl3pPr marL="685723" algn="l" defTabSz="685723" rtl="0" eaLnBrk="1" latinLnBrk="0" hangingPunct="1">
        <a:defRPr sz="1350" kern="1200">
          <a:solidFill>
            <a:schemeClr val="tx1"/>
          </a:solidFill>
          <a:latin typeface="+mn-lt"/>
          <a:ea typeface="+mn-ea"/>
          <a:cs typeface="+mn-cs"/>
        </a:defRPr>
      </a:lvl3pPr>
      <a:lvl4pPr marL="1028585" algn="l" defTabSz="685723" rtl="0" eaLnBrk="1" latinLnBrk="0" hangingPunct="1">
        <a:defRPr sz="1350" kern="1200">
          <a:solidFill>
            <a:schemeClr val="tx1"/>
          </a:solidFill>
          <a:latin typeface="+mn-lt"/>
          <a:ea typeface="+mn-ea"/>
          <a:cs typeface="+mn-cs"/>
        </a:defRPr>
      </a:lvl4pPr>
      <a:lvl5pPr marL="1371447" algn="l" defTabSz="685723" rtl="0" eaLnBrk="1" latinLnBrk="0" hangingPunct="1">
        <a:defRPr sz="1350" kern="1200">
          <a:solidFill>
            <a:schemeClr val="tx1"/>
          </a:solidFill>
          <a:latin typeface="+mn-lt"/>
          <a:ea typeface="+mn-ea"/>
          <a:cs typeface="+mn-cs"/>
        </a:defRPr>
      </a:lvl5pPr>
      <a:lvl6pPr marL="1714307" algn="l" defTabSz="685723" rtl="0" eaLnBrk="1" latinLnBrk="0" hangingPunct="1">
        <a:defRPr sz="1350" kern="1200">
          <a:solidFill>
            <a:schemeClr val="tx1"/>
          </a:solidFill>
          <a:latin typeface="+mn-lt"/>
          <a:ea typeface="+mn-ea"/>
          <a:cs typeface="+mn-cs"/>
        </a:defRPr>
      </a:lvl6pPr>
      <a:lvl7pPr marL="2057171" algn="l" defTabSz="685723" rtl="0" eaLnBrk="1" latinLnBrk="0" hangingPunct="1">
        <a:defRPr sz="1350" kern="1200">
          <a:solidFill>
            <a:schemeClr val="tx1"/>
          </a:solidFill>
          <a:latin typeface="+mn-lt"/>
          <a:ea typeface="+mn-ea"/>
          <a:cs typeface="+mn-cs"/>
        </a:defRPr>
      </a:lvl7pPr>
      <a:lvl8pPr marL="2400030" algn="l" defTabSz="685723" rtl="0" eaLnBrk="1" latinLnBrk="0" hangingPunct="1">
        <a:defRPr sz="1350" kern="1200">
          <a:solidFill>
            <a:schemeClr val="tx1"/>
          </a:solidFill>
          <a:latin typeface="+mn-lt"/>
          <a:ea typeface="+mn-ea"/>
          <a:cs typeface="+mn-cs"/>
        </a:defRPr>
      </a:lvl8pPr>
      <a:lvl9pPr marL="2742890" algn="l" defTabSz="68572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p15:clr>
            <a:srgbClr val="A4A4A4"/>
          </p15:clr>
        </p15:guide>
        <p15:guide id="2" orient="horz" pos="1218">
          <p15:clr>
            <a:srgbClr val="A4A4A4"/>
          </p15:clr>
        </p15:guide>
        <p15:guide id="3" orient="horz" pos="498">
          <p15:clr>
            <a:srgbClr val="A4A4A4"/>
          </p15:clr>
        </p15:guide>
        <p15:guide id="4" orient="horz" pos="330">
          <p15:clr>
            <a:srgbClr val="A4A4A4"/>
          </p15:clr>
        </p15:guide>
        <p15:guide id="5" orient="horz" pos="138">
          <p15:clr>
            <a:srgbClr val="A4A4A4"/>
          </p15:clr>
        </p15:guide>
        <p15:guide id="6" orient="horz" pos="1860">
          <p15:clr>
            <a:srgbClr val="A4A4A4"/>
          </p15:clr>
        </p15:guide>
        <p15:guide id="7" orient="horz" pos="2160">
          <p15:clr>
            <a:srgbClr val="A4A4A4"/>
          </p15:clr>
        </p15:guide>
        <p15:guide id="8" orient="horz" pos="2334">
          <p15:clr>
            <a:srgbClr val="A4A4A4"/>
          </p15:clr>
        </p15:guide>
        <p15:guide id="9" pos="138">
          <p15:clr>
            <a:srgbClr val="A4A4A4"/>
          </p15:clr>
        </p15:guide>
        <p15:guide id="10" pos="696">
          <p15:clr>
            <a:srgbClr val="A4A4A4"/>
          </p15:clr>
        </p15:guide>
        <p15:guide id="11" pos="834">
          <p15:clr>
            <a:srgbClr val="A4A4A4"/>
          </p15:clr>
        </p15:guide>
        <p15:guide id="12" pos="1398">
          <p15:clr>
            <a:srgbClr val="A4A4A4"/>
          </p15:clr>
        </p15:guide>
        <p15:guide id="13" pos="1530">
          <p15:clr>
            <a:srgbClr val="A4A4A4"/>
          </p15:clr>
        </p15:guide>
        <p15:guide id="14" pos="2094">
          <p15:clr>
            <a:srgbClr val="A4A4A4"/>
          </p15:clr>
        </p15:guide>
        <p15:guide id="15" pos="2226">
          <p15:clr>
            <a:srgbClr val="A4A4A4"/>
          </p15:clr>
        </p15:guide>
        <p15:guide id="16" pos="2790">
          <p15:clr>
            <a:srgbClr val="A4A4A4"/>
          </p15:clr>
        </p15:guide>
        <p15:guide id="17" pos="2922">
          <p15:clr>
            <a:srgbClr val="A4A4A4"/>
          </p15:clr>
        </p15:guide>
        <p15:guide id="18" pos="3486">
          <p15:clr>
            <a:srgbClr val="A4A4A4"/>
          </p15:clr>
        </p15:guide>
        <p15:guide id="19" pos="3624">
          <p15:clr>
            <a:srgbClr val="A4A4A4"/>
          </p15:clr>
        </p15:guide>
        <p15:guide id="20" pos="4182">
          <p15:clr>
            <a:srgbClr val="A4A4A4"/>
          </p15:clr>
        </p15:guide>
        <p15:guide id="21" orient="horz" pos="2298">
          <p15:clr>
            <a:srgbClr val="A4A4A4"/>
          </p15:clr>
        </p15:guide>
        <p15:guide id="22" orient="horz" pos="216">
          <p15:clr>
            <a:srgbClr val="A4A4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Picture 15" descr="A line of purple and white vertical lines&#10;&#10;Description automatically generated with medium confidence">
            <a:extLst>
              <a:ext uri="{FF2B5EF4-FFF2-40B4-BE49-F238E27FC236}">
                <a16:creationId xmlns:a16="http://schemas.microsoft.com/office/drawing/2014/main" id="{06175939-738C-0C46-8697-750948CB5027}"/>
              </a:ext>
            </a:extLst>
          </p:cNvPr>
          <p:cNvPicPr>
            <a:picLocks noChangeAspect="1"/>
          </p:cNvPicPr>
          <p:nvPr userDrawn="1"/>
        </p:nvPicPr>
        <p:blipFill>
          <a:blip r:embed="rId49">
            <a:alphaModFix amt="0"/>
            <a:extLst>
              <a:ext uri="{28A0092B-C50C-407E-A947-70E740481C1C}">
                <a14:useLocalDpi xmlns:a14="http://schemas.microsoft.com/office/drawing/2010/main" val="0"/>
              </a:ext>
            </a:extLst>
          </a:blip>
          <a:stretch>
            <a:fillRect/>
          </a:stretch>
        </p:blipFill>
        <p:spPr>
          <a:xfrm>
            <a:off x="0" y="2148"/>
            <a:ext cx="9144000" cy="5139203"/>
          </a:xfrm>
          <a:prstGeom prst="rect">
            <a:avLst/>
          </a:prstGeom>
        </p:spPr>
      </p:pic>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GB" dirty="0"/>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endParaRPr lang="en-US"/>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D2702E74-BAFA-4B32-8265-702BA8BD969E}" type="slidenum">
              <a:rPr lang="en-US" smtClean="0"/>
              <a:t>‹#›</a:t>
            </a:fld>
            <a:endParaRPr lang="en-US"/>
          </a:p>
        </p:txBody>
      </p:sp>
      <p:pic>
        <p:nvPicPr>
          <p:cNvPr id="10" name="ivz_logo">
            <a:extLst>
              <a:ext uri="{FF2B5EF4-FFF2-40B4-BE49-F238E27FC236}">
                <a16:creationId xmlns:a16="http://schemas.microsoft.com/office/drawing/2014/main" id="{9F5DEEF6-4085-A0E4-00EA-82D354A7EF13}"/>
              </a:ext>
            </a:extLst>
          </p:cNvPr>
          <p:cNvPicPr>
            <a:picLocks noChangeAspect="1"/>
          </p:cNvPicPr>
          <p:nvPr userDrawn="1">
            <p:custDataLst>
              <p:tags r:id="rId48"/>
            </p:custDataLst>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1463154041"/>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 id="2147484233" r:id="rId20"/>
    <p:sldLayoutId id="2147484234" r:id="rId21"/>
    <p:sldLayoutId id="2147484235" r:id="rId22"/>
    <p:sldLayoutId id="2147484236" r:id="rId23"/>
    <p:sldLayoutId id="2147484237" r:id="rId24"/>
    <p:sldLayoutId id="2147484238" r:id="rId25"/>
    <p:sldLayoutId id="2147484239" r:id="rId26"/>
    <p:sldLayoutId id="2147484240" r:id="rId27"/>
    <p:sldLayoutId id="2147484241" r:id="rId28"/>
    <p:sldLayoutId id="2147484242" r:id="rId29"/>
    <p:sldLayoutId id="2147484243" r:id="rId30"/>
    <p:sldLayoutId id="2147484244" r:id="rId31"/>
    <p:sldLayoutId id="2147484245" r:id="rId32"/>
    <p:sldLayoutId id="2147484246" r:id="rId33"/>
    <p:sldLayoutId id="2147484247" r:id="rId34"/>
    <p:sldLayoutId id="2147484248" r:id="rId35"/>
    <p:sldLayoutId id="2147484249" r:id="rId36"/>
    <p:sldLayoutId id="2147484250" r:id="rId37"/>
    <p:sldLayoutId id="2147484251" r:id="rId38"/>
    <p:sldLayoutId id="2147484252" r:id="rId39"/>
    <p:sldLayoutId id="2147484253" r:id="rId40"/>
    <p:sldLayoutId id="2147484254" r:id="rId41"/>
    <p:sldLayoutId id="2147484255" r:id="rId42"/>
    <p:sldLayoutId id="2147484256" r:id="rId43"/>
    <p:sldLayoutId id="2147484257" r:id="rId44"/>
    <p:sldLayoutId id="2147484258" r:id="rId45"/>
    <p:sldLayoutId id="2147484259" r:id="rId46"/>
  </p:sldLayoutIdLst>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GB" dirty="0"/>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endParaRPr lang="en-GB"/>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6B8AAA75-8A14-4318-A123-C4AFAEECBBFF}" type="slidenum">
              <a:rPr lang="en-GB" smtClean="0"/>
              <a:t>‹#›</a:t>
            </a:fld>
            <a:endParaRPr lang="en-GB"/>
          </a:p>
        </p:txBody>
      </p:sp>
      <p:pic>
        <p:nvPicPr>
          <p:cNvPr id="10" name="ivz_logo">
            <a:extLst>
              <a:ext uri="{FF2B5EF4-FFF2-40B4-BE49-F238E27FC236}">
                <a16:creationId xmlns:a16="http://schemas.microsoft.com/office/drawing/2014/main" id="{5D9AA2AC-454B-4E43-A816-45EB071F64BA}"/>
              </a:ext>
            </a:extLst>
          </p:cNvPr>
          <p:cNvPicPr>
            <a:picLocks noChangeAspect="1"/>
          </p:cNvPicPr>
          <p:nvPr userDrawn="1">
            <p:custDataLst>
              <p:tags r:id="rId38"/>
            </p:custDataLst>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27460322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Lst>
  <p:hf hdr="0" dt="0"/>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3038" indent="-173038"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46075" indent="-161925"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3pPr>
      <a:lvl4pPr marL="512763" indent="-155575"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4pPr>
      <a:lvl5pPr marL="685800" indent="-161925"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GB" dirty="0"/>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endParaRPr lang="en-GB"/>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B773CA6F-79D0-4339-A8FF-6036D6939165}" type="slidenum">
              <a:rPr lang="en-GB" smtClean="0"/>
              <a:t>‹#›</a:t>
            </a:fld>
            <a:endParaRPr lang="en-GB"/>
          </a:p>
        </p:txBody>
      </p:sp>
      <p:pic>
        <p:nvPicPr>
          <p:cNvPr id="12" name="ivz_logo">
            <a:extLst>
              <a:ext uri="{FF2B5EF4-FFF2-40B4-BE49-F238E27FC236}">
                <a16:creationId xmlns:a16="http://schemas.microsoft.com/office/drawing/2014/main" id="{70A0E42B-7F20-42AF-AFAF-905436DA93F5}"/>
              </a:ext>
            </a:extLst>
          </p:cNvPr>
          <p:cNvPicPr>
            <a:picLocks/>
          </p:cNvPicPr>
          <p:nvPr>
            <p:custDataLst>
              <p:tags r:id="rId33"/>
            </p:custDataLst>
          </p:nvPr>
        </p:nvPicPr>
        <p:blipFill>
          <a:blip r:embed="rId34" cstate="screen">
            <a:extLst>
              <a:ext uri="{28A0092B-C50C-407E-A947-70E740481C1C}">
                <a14:useLocalDpi xmlns:a14="http://schemas.microsoft.com/office/drawing/2010/main" val="0"/>
              </a:ext>
            </a:extLst>
          </a:blip>
          <a:stretch>
            <a:fillRect/>
          </a:stretch>
        </p:blipFill>
        <p:spPr>
          <a:xfrm>
            <a:off x="288896" y="4845250"/>
            <a:ext cx="639907" cy="112206"/>
          </a:xfrm>
          <a:prstGeom prst="rect">
            <a:avLst/>
          </a:prstGeom>
        </p:spPr>
      </p:pic>
    </p:spTree>
    <p:extLst>
      <p:ext uri="{BB962C8B-B14F-4D97-AF65-F5344CB8AC3E}">
        <p14:creationId xmlns:p14="http://schemas.microsoft.com/office/powerpoint/2010/main" val="240626794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Lst>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600"/>
        </a:spcBef>
        <a:buFont typeface="Verdana" pitchFamily="34" charset="0"/>
        <a:buNone/>
        <a:defRPr sz="1400" b="0" kern="1200" spc="0" baseline="0">
          <a:solidFill>
            <a:schemeClr val="tx1"/>
          </a:solidFill>
          <a:latin typeface="+mn-lt"/>
          <a:ea typeface="+mn-ea"/>
          <a:cs typeface="+mn-cs"/>
        </a:defRPr>
      </a:lvl1pPr>
      <a:lvl2pPr marL="173038" indent="-173038"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46075" indent="-161925"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3pPr>
      <a:lvl4pPr marL="512763" indent="-155575"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4pPr>
      <a:lvl5pPr marL="685800" indent="-161925"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GB" dirty="0"/>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endParaRPr lang="en-GB"/>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84198CB8-B91C-4020-BF2E-010C47F51F9F}" type="slidenum">
              <a:rPr lang="en-GB" smtClean="0"/>
              <a:t>‹#›</a:t>
            </a:fld>
            <a:endParaRPr lang="en-GB"/>
          </a:p>
        </p:txBody>
      </p:sp>
      <p:pic>
        <p:nvPicPr>
          <p:cNvPr id="10" name="ivz_logo">
            <a:extLst>
              <a:ext uri="{FF2B5EF4-FFF2-40B4-BE49-F238E27FC236}">
                <a16:creationId xmlns:a16="http://schemas.microsoft.com/office/drawing/2014/main" id="{D7922282-0266-461D-BBA4-A857B49390C8}"/>
              </a:ext>
            </a:extLst>
          </p:cNvPr>
          <p:cNvPicPr>
            <a:picLocks noChangeAspect="1"/>
          </p:cNvPicPr>
          <p:nvPr userDrawn="1">
            <p:custDataLst>
              <p:tags r:id="rId52"/>
            </p:custDataLst>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364115131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16" r:id="rId43"/>
    <p:sldLayoutId id="2147483817" r:id="rId44"/>
    <p:sldLayoutId id="2147483818" r:id="rId45"/>
    <p:sldLayoutId id="2147483819" r:id="rId46"/>
    <p:sldLayoutId id="2147483820" r:id="rId47"/>
    <p:sldLayoutId id="2147483821" r:id="rId48"/>
    <p:sldLayoutId id="2147483822" r:id="rId49"/>
    <p:sldLayoutId id="2147483823" r:id="rId50"/>
  </p:sldLayoutIdLst>
  <p:hf hdr="0" dt="0"/>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3038" indent="-173038"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46075" indent="-161925"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3pPr>
      <a:lvl4pPr marL="512763" indent="-155575"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4pPr>
      <a:lvl5pPr marL="685800" indent="-161925"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GB" dirty="0"/>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endParaRPr lang="en-GB"/>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81BE2405-78D3-4B0D-BDC2-9BB94153C6F7}" type="slidenum">
              <a:rPr lang="en-GB" smtClean="0"/>
              <a:t>‹#›</a:t>
            </a:fld>
            <a:endParaRPr lang="en-GB"/>
          </a:p>
        </p:txBody>
      </p:sp>
      <p:pic>
        <p:nvPicPr>
          <p:cNvPr id="10" name="ivz_logo">
            <a:extLst>
              <a:ext uri="{FF2B5EF4-FFF2-40B4-BE49-F238E27FC236}">
                <a16:creationId xmlns:a16="http://schemas.microsoft.com/office/drawing/2014/main" id="{17B5A773-AF61-4A93-8EA9-3D838B54A701}"/>
              </a:ext>
            </a:extLst>
          </p:cNvPr>
          <p:cNvPicPr>
            <a:picLocks noChangeAspect="1"/>
          </p:cNvPicPr>
          <p:nvPr userDrawn="1">
            <p:custDataLst>
              <p:tags r:id="rId35"/>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178456330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 id="2147483891" r:id="rId33"/>
  </p:sldLayoutIdLst>
  <p:hf hdr="0" dt="0"/>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Picture 15" descr="A line of purple and white vertical lines  Description automatically generated with medium confidence">
            <a:extLst>
              <a:ext uri="{FF2B5EF4-FFF2-40B4-BE49-F238E27FC236}">
                <a16:creationId xmlns:a16="http://schemas.microsoft.com/office/drawing/2014/main" id="{D8DF6915-17FA-B2B0-6422-DDB4A7605D1E}"/>
              </a:ext>
            </a:extLst>
          </p:cNvPr>
          <p:cNvPicPr>
            <a:picLocks noChangeAspect="1"/>
          </p:cNvPicPr>
          <p:nvPr userDrawn="1"/>
        </p:nvPicPr>
        <p:blipFill>
          <a:blip r:embed="rId39">
            <a:alphaModFix amt="0"/>
            <a:extLst>
              <a:ext uri="{28A0092B-C50C-407E-A947-70E740481C1C}">
                <a14:useLocalDpi xmlns:a14="http://schemas.microsoft.com/office/drawing/2010/main" val="0"/>
              </a:ext>
            </a:extLst>
          </a:blip>
          <a:stretch>
            <a:fillRect/>
          </a:stretch>
        </p:blipFill>
        <p:spPr>
          <a:xfrm>
            <a:off x="0" y="2148"/>
            <a:ext cx="9144000" cy="5139203"/>
          </a:xfrm>
          <a:prstGeom prst="rect">
            <a:avLst/>
          </a:prstGeom>
        </p:spPr>
      </p:pic>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GB" dirty="0"/>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endParaRPr lang="en-US"/>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C13523F9-BC40-4B8B-9714-3ECA872DED5D}" type="slidenum">
              <a:rPr lang="en-US" smtClean="0"/>
              <a:t>‹#›</a:t>
            </a:fld>
            <a:endParaRPr lang="en-US"/>
          </a:p>
        </p:txBody>
      </p:sp>
      <p:pic>
        <p:nvPicPr>
          <p:cNvPr id="10" name="ivz_logo">
            <a:extLst>
              <a:ext uri="{FF2B5EF4-FFF2-40B4-BE49-F238E27FC236}">
                <a16:creationId xmlns:a16="http://schemas.microsoft.com/office/drawing/2014/main" id="{39D1B994-7CFE-7AB1-6419-6EA00907CEEC}"/>
              </a:ext>
            </a:extLst>
          </p:cNvPr>
          <p:cNvPicPr>
            <a:picLocks noChangeAspect="1"/>
          </p:cNvPicPr>
          <p:nvPr userDrawn="1">
            <p:custDataLst>
              <p:tags r:id="rId38"/>
            </p:custDataLst>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416715691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 id="2147483917" r:id="rId25"/>
    <p:sldLayoutId id="2147483918" r:id="rId26"/>
    <p:sldLayoutId id="2147483919" r:id="rId27"/>
    <p:sldLayoutId id="2147483920" r:id="rId28"/>
    <p:sldLayoutId id="2147483921" r:id="rId29"/>
    <p:sldLayoutId id="2147483922" r:id="rId30"/>
    <p:sldLayoutId id="2147483923" r:id="rId31"/>
    <p:sldLayoutId id="2147483924" r:id="rId32"/>
    <p:sldLayoutId id="2147483925" r:id="rId33"/>
    <p:sldLayoutId id="2147483926" r:id="rId34"/>
    <p:sldLayoutId id="2147483927" r:id="rId35"/>
    <p:sldLayoutId id="2147483928" r:id="rId36"/>
  </p:sldLayoutIdLst>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a:t>Click to edit </a:t>
            </a:r>
            <a:br>
              <a:rPr lang="en-US"/>
            </a:br>
            <a:r>
              <a:rPr lang="en-US"/>
              <a:t>Master title style</a:t>
            </a:r>
            <a:endParaRPr lang="en-GB"/>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r>
              <a:rPr lang="en-US"/>
              <a:t>Confidential: This document is intended to be used only by the eligible persons to whom Invesco has directly provided. Not for further distribution.</a:t>
            </a:r>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FEF11CB1-F7CE-4DFC-A843-A08A6982BE22}" type="slidenum">
              <a:rPr lang="en-US" smtClean="0"/>
              <a:t>‹#›</a:t>
            </a:fld>
            <a:endParaRPr lang="en-US"/>
          </a:p>
        </p:txBody>
      </p:sp>
      <p:pic>
        <p:nvPicPr>
          <p:cNvPr id="10" name="ivz_logo">
            <a:extLst>
              <a:ext uri="{FF2B5EF4-FFF2-40B4-BE49-F238E27FC236}">
                <a16:creationId xmlns:a16="http://schemas.microsoft.com/office/drawing/2014/main" id="{401B88DA-E3CC-FD1C-E2E2-F4827AABE157}"/>
              </a:ext>
            </a:extLst>
          </p:cNvPr>
          <p:cNvPicPr>
            <a:picLocks noChangeAspect="1"/>
          </p:cNvPicPr>
          <p:nvPr userDrawn="1">
            <p:custDataLst>
              <p:tags r:id="rId41"/>
            </p:custDataLst>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3430128249"/>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6" r:id="rId37"/>
    <p:sldLayoutId id="2147483967" r:id="rId38"/>
    <p:sldLayoutId id="2147483968" r:id="rId39"/>
  </p:sldLayoutIdLst>
  <p:hf hdr="0" dt="0"/>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a:t>Click to edit </a:t>
            </a:r>
            <a:br>
              <a:rPr lang="en-US"/>
            </a:br>
            <a:r>
              <a:rPr lang="en-US"/>
              <a:t>Master title style</a:t>
            </a:r>
            <a:endParaRPr lang="en-GB"/>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endParaRPr lang="en-US"/>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6180A134-9283-4BDD-BCD2-00122D959F71}" type="slidenum">
              <a:rPr lang="en-US" smtClean="0"/>
              <a:t>‹#›</a:t>
            </a:fld>
            <a:endParaRPr lang="en-US"/>
          </a:p>
        </p:txBody>
      </p:sp>
      <p:pic>
        <p:nvPicPr>
          <p:cNvPr id="10" name="ivz_logo">
            <a:extLst>
              <a:ext uri="{FF2B5EF4-FFF2-40B4-BE49-F238E27FC236}">
                <a16:creationId xmlns:a16="http://schemas.microsoft.com/office/drawing/2014/main" id="{EDE3DA60-6D8F-FEEC-EE5C-18A8FDCC39F3}"/>
              </a:ext>
            </a:extLst>
          </p:cNvPr>
          <p:cNvPicPr>
            <a:picLocks noChangeAspect="1"/>
          </p:cNvPicPr>
          <p:nvPr userDrawn="1">
            <p:custDataLst>
              <p:tags r:id="rId48"/>
            </p:custDataLst>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319645624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09" r:id="rId40"/>
    <p:sldLayoutId id="2147484010" r:id="rId41"/>
    <p:sldLayoutId id="2147484011" r:id="rId42"/>
    <p:sldLayoutId id="2147484012" r:id="rId43"/>
    <p:sldLayoutId id="2147484013" r:id="rId44"/>
    <p:sldLayoutId id="2147484014" r:id="rId45"/>
    <p:sldLayoutId id="2147484015" r:id="rId46"/>
  </p:sldLayoutIdLst>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grpSp>
        <p:nvGrpSpPr>
          <p:cNvPr id="8" name="Group 7" hidden="1">
            <a:extLst>
              <a:ext uri="{FF2B5EF4-FFF2-40B4-BE49-F238E27FC236}">
                <a16:creationId xmlns:a16="http://schemas.microsoft.com/office/drawing/2014/main" id="{BDE1D68A-994A-4820-BF03-0AD9C65A337F}"/>
              </a:ext>
            </a:extLst>
          </p:cNvPr>
          <p:cNvGrpSpPr>
            <a:grpSpLocks/>
          </p:cNvGrpSpPr>
          <p:nvPr/>
        </p:nvGrpSpPr>
        <p:grpSpPr>
          <a:xfrm>
            <a:off x="0" y="-322216"/>
            <a:ext cx="9143999" cy="84808"/>
            <a:chOff x="0" y="-429622"/>
            <a:chExt cx="12191999" cy="113077"/>
          </a:xfrm>
        </p:grpSpPr>
        <p:sp>
          <p:nvSpPr>
            <p:cNvPr id="22" name="Rectangle 21">
              <a:extLst>
                <a:ext uri="{FF2B5EF4-FFF2-40B4-BE49-F238E27FC236}">
                  <a16:creationId xmlns:a16="http://schemas.microsoft.com/office/drawing/2014/main" id="{F1EF77CC-81B1-4470-80C3-525625BF713E}"/>
                </a:ext>
              </a:extLst>
            </p:cNvPr>
            <p:cNvSpPr/>
            <p:nvPr userDrawn="1"/>
          </p:nvSpPr>
          <p:spPr>
            <a:xfrm flipV="1">
              <a:off x="407152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ctangle 23">
              <a:extLst>
                <a:ext uri="{FF2B5EF4-FFF2-40B4-BE49-F238E27FC236}">
                  <a16:creationId xmlns:a16="http://schemas.microsoft.com/office/drawing/2014/main" id="{E3DD88A6-37E5-43E3-9F0C-C21AC942E0B6}"/>
                </a:ext>
              </a:extLst>
            </p:cNvPr>
            <p:cNvSpPr/>
            <p:nvPr userDrawn="1"/>
          </p:nvSpPr>
          <p:spPr>
            <a:xfrm flipV="1">
              <a:off x="794046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5E2CA91F-5EA4-4537-9362-920AA42B7321}"/>
                </a:ext>
              </a:extLst>
            </p:cNvPr>
            <p:cNvSpPr/>
            <p:nvPr userDrawn="1"/>
          </p:nvSpPr>
          <p:spPr>
            <a:xfrm flipV="1">
              <a:off x="310429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ctangle 28">
              <a:extLst>
                <a:ext uri="{FF2B5EF4-FFF2-40B4-BE49-F238E27FC236}">
                  <a16:creationId xmlns:a16="http://schemas.microsoft.com/office/drawing/2014/main" id="{2EC991D8-C3A5-49B8-92EB-E5E73B6672F0}"/>
                </a:ext>
              </a:extLst>
            </p:cNvPr>
            <p:cNvSpPr/>
            <p:nvPr userDrawn="1"/>
          </p:nvSpPr>
          <p:spPr>
            <a:xfrm flipV="1">
              <a:off x="213705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Rectangle 29">
              <a:extLst>
                <a:ext uri="{FF2B5EF4-FFF2-40B4-BE49-F238E27FC236}">
                  <a16:creationId xmlns:a16="http://schemas.microsoft.com/office/drawing/2014/main" id="{D2598D21-6C89-44C5-9728-0CFA47CD4CCA}"/>
                </a:ext>
              </a:extLst>
            </p:cNvPr>
            <p:cNvSpPr/>
            <p:nvPr userDrawn="1"/>
          </p:nvSpPr>
          <p:spPr>
            <a:xfrm flipV="1">
              <a:off x="116982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Rectangle 30">
              <a:extLst>
                <a:ext uri="{FF2B5EF4-FFF2-40B4-BE49-F238E27FC236}">
                  <a16:creationId xmlns:a16="http://schemas.microsoft.com/office/drawing/2014/main" id="{6332B4E4-5ED4-47F9-8FE8-B0DDF2A221CD}"/>
                </a:ext>
              </a:extLst>
            </p:cNvPr>
            <p:cNvSpPr/>
            <p:nvPr userDrawn="1"/>
          </p:nvSpPr>
          <p:spPr>
            <a:xfrm flipV="1">
              <a:off x="0" y="-427119"/>
              <a:ext cx="382587"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Rectangle 32">
              <a:extLst>
                <a:ext uri="{FF2B5EF4-FFF2-40B4-BE49-F238E27FC236}">
                  <a16:creationId xmlns:a16="http://schemas.microsoft.com/office/drawing/2014/main" id="{910FE130-71CA-465B-9F2A-78DA14385D58}"/>
                </a:ext>
              </a:extLst>
            </p:cNvPr>
            <p:cNvSpPr/>
            <p:nvPr userDrawn="1"/>
          </p:nvSpPr>
          <p:spPr>
            <a:xfrm flipV="1">
              <a:off x="503876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Rectangle 33">
              <a:extLst>
                <a:ext uri="{FF2B5EF4-FFF2-40B4-BE49-F238E27FC236}">
                  <a16:creationId xmlns:a16="http://schemas.microsoft.com/office/drawing/2014/main" id="{C17120F1-89F3-43A8-B18C-D8CF81007549}"/>
                </a:ext>
              </a:extLst>
            </p:cNvPr>
            <p:cNvSpPr/>
            <p:nvPr userDrawn="1"/>
          </p:nvSpPr>
          <p:spPr>
            <a:xfrm flipV="1">
              <a:off x="600599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Rectangle 34">
              <a:extLst>
                <a:ext uri="{FF2B5EF4-FFF2-40B4-BE49-F238E27FC236}">
                  <a16:creationId xmlns:a16="http://schemas.microsoft.com/office/drawing/2014/main" id="{CC31A1F5-F6DA-4FDA-BE1A-8216242BFC7B}"/>
                </a:ext>
              </a:extLst>
            </p:cNvPr>
            <p:cNvSpPr/>
            <p:nvPr userDrawn="1"/>
          </p:nvSpPr>
          <p:spPr>
            <a:xfrm flipV="1">
              <a:off x="697323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Rectangle 35">
              <a:extLst>
                <a:ext uri="{FF2B5EF4-FFF2-40B4-BE49-F238E27FC236}">
                  <a16:creationId xmlns:a16="http://schemas.microsoft.com/office/drawing/2014/main" id="{5ECEC56A-8DA8-4C81-8A4F-79C5D1649B12}"/>
                </a:ext>
              </a:extLst>
            </p:cNvPr>
            <p:cNvSpPr/>
            <p:nvPr userDrawn="1"/>
          </p:nvSpPr>
          <p:spPr>
            <a:xfrm flipV="1">
              <a:off x="890770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Rectangle 36">
              <a:extLst>
                <a:ext uri="{FF2B5EF4-FFF2-40B4-BE49-F238E27FC236}">
                  <a16:creationId xmlns:a16="http://schemas.microsoft.com/office/drawing/2014/main" id="{7ABB5854-1B69-4DF4-A570-0C57C2599F5D}"/>
                </a:ext>
              </a:extLst>
            </p:cNvPr>
            <p:cNvSpPr/>
            <p:nvPr userDrawn="1"/>
          </p:nvSpPr>
          <p:spPr>
            <a:xfrm flipV="1">
              <a:off x="9874937"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Rectangle 37">
              <a:extLst>
                <a:ext uri="{FF2B5EF4-FFF2-40B4-BE49-F238E27FC236}">
                  <a16:creationId xmlns:a16="http://schemas.microsoft.com/office/drawing/2014/main" id="{3A9A095E-9280-4BCE-BD6B-6F4A7B7C5266}"/>
                </a:ext>
              </a:extLst>
            </p:cNvPr>
            <p:cNvSpPr/>
            <p:nvPr userDrawn="1"/>
          </p:nvSpPr>
          <p:spPr>
            <a:xfrm flipV="1">
              <a:off x="10842172" y="-429622"/>
              <a:ext cx="180000"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Rectangle 38">
              <a:extLst>
                <a:ext uri="{FF2B5EF4-FFF2-40B4-BE49-F238E27FC236}">
                  <a16:creationId xmlns:a16="http://schemas.microsoft.com/office/drawing/2014/main" id="{A330F9EA-BE8B-47A9-A0C2-B8CFB3729F77}"/>
                </a:ext>
              </a:extLst>
            </p:cNvPr>
            <p:cNvSpPr/>
            <p:nvPr userDrawn="1"/>
          </p:nvSpPr>
          <p:spPr>
            <a:xfrm flipV="1">
              <a:off x="11809413" y="-429622"/>
              <a:ext cx="382586"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 name="Grid" hidden="1">
            <a:extLst>
              <a:ext uri="{FF2B5EF4-FFF2-40B4-BE49-F238E27FC236}">
                <a16:creationId xmlns:a16="http://schemas.microsoft.com/office/drawing/2014/main" id="{D25E9C7D-198D-4839-9773-AA1DA35A2102}"/>
              </a:ext>
            </a:extLst>
          </p:cNvPr>
          <p:cNvGrpSpPr>
            <a:grpSpLocks/>
          </p:cNvGrpSpPr>
          <p:nvPr/>
        </p:nvGrpSpPr>
        <p:grpSpPr>
          <a:xfrm>
            <a:off x="-141515" y="-137518"/>
            <a:ext cx="9285515" cy="5281017"/>
            <a:chOff x="-188687" y="-183357"/>
            <a:chExt cx="12380687" cy="7041356"/>
          </a:xfrm>
        </p:grpSpPr>
        <p:sp>
          <p:nvSpPr>
            <p:cNvPr id="4" name="Rectangle 3">
              <a:extLst>
                <a:ext uri="{FF2B5EF4-FFF2-40B4-BE49-F238E27FC236}">
                  <a16:creationId xmlns:a16="http://schemas.microsoft.com/office/drawing/2014/main" id="{4E52CC2F-79DE-4907-A76A-6D0C85D1F127}"/>
                </a:ext>
              </a:extLst>
            </p:cNvPr>
            <p:cNvSpPr/>
            <p:nvPr userDrawn="1"/>
          </p:nvSpPr>
          <p:spPr>
            <a:xfrm>
              <a:off x="5904706"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04C49E-ABB4-4100-8476-BF47D359370C}"/>
                </a:ext>
              </a:extLst>
            </p:cNvPr>
            <p:cNvSpPr/>
            <p:nvPr userDrawn="1"/>
          </p:nvSpPr>
          <p:spPr>
            <a:xfrm>
              <a:off x="393647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F08767C1-807F-48E7-BEA3-59BDE2D00F09}"/>
                </a:ext>
              </a:extLst>
            </p:cNvPr>
            <p:cNvSpPr/>
            <p:nvPr userDrawn="1"/>
          </p:nvSpPr>
          <p:spPr>
            <a:xfrm>
              <a:off x="1968235"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092FB8D6-20BE-4462-BABC-BEA36F217954}"/>
                </a:ext>
              </a:extLst>
            </p:cNvPr>
            <p:cNvSpPr/>
            <p:nvPr userDrawn="1"/>
          </p:nvSpPr>
          <p:spPr>
            <a:xfrm>
              <a:off x="0"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a:extLst>
                <a:ext uri="{FF2B5EF4-FFF2-40B4-BE49-F238E27FC236}">
                  <a16:creationId xmlns:a16="http://schemas.microsoft.com/office/drawing/2014/main" id="{D3E2F78A-8BBA-41D4-890B-68C4069AE5C3}"/>
                </a:ext>
              </a:extLst>
            </p:cNvPr>
            <p:cNvSpPr/>
            <p:nvPr userDrawn="1"/>
          </p:nvSpPr>
          <p:spPr>
            <a:xfrm>
              <a:off x="11809413" y="-183356"/>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ectangle 16">
              <a:extLst>
                <a:ext uri="{FF2B5EF4-FFF2-40B4-BE49-F238E27FC236}">
                  <a16:creationId xmlns:a16="http://schemas.microsoft.com/office/drawing/2014/main" id="{D1588242-E004-4444-B3D3-B067E9853C62}"/>
                </a:ext>
              </a:extLst>
            </p:cNvPr>
            <p:cNvSpPr/>
            <p:nvPr userDrawn="1"/>
          </p:nvSpPr>
          <p:spPr>
            <a:xfrm>
              <a:off x="9841176"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ectangle 18">
              <a:extLst>
                <a:ext uri="{FF2B5EF4-FFF2-40B4-BE49-F238E27FC236}">
                  <a16:creationId xmlns:a16="http://schemas.microsoft.com/office/drawing/2014/main" id="{51F16449-C506-4E91-BB35-EFD972546409}"/>
                </a:ext>
              </a:extLst>
            </p:cNvPr>
            <p:cNvSpPr/>
            <p:nvPr userDrawn="1"/>
          </p:nvSpPr>
          <p:spPr>
            <a:xfrm>
              <a:off x="7872941" y="-183357"/>
              <a:ext cx="382587" cy="15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DBE2198-3B81-4D44-834B-EC903A4B89A1}"/>
                </a:ext>
              </a:extLst>
            </p:cNvPr>
            <p:cNvSpPr/>
            <p:nvPr userDrawn="1"/>
          </p:nvSpPr>
          <p:spPr>
            <a:xfrm>
              <a:off x="-188687" y="388938"/>
              <a:ext cx="90311" cy="4968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ectangle 22">
              <a:extLst>
                <a:ext uri="{FF2B5EF4-FFF2-40B4-BE49-F238E27FC236}">
                  <a16:creationId xmlns:a16="http://schemas.microsoft.com/office/drawing/2014/main" id="{045A6B22-2D89-4161-8450-82E83D170C24}"/>
                </a:ext>
              </a:extLst>
            </p:cNvPr>
            <p:cNvSpPr/>
            <p:nvPr userDrawn="1"/>
          </p:nvSpPr>
          <p:spPr>
            <a:xfrm>
              <a:off x="-188687" y="1403350"/>
              <a:ext cx="90311" cy="368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Rectangle 24">
              <a:extLst>
                <a:ext uri="{FF2B5EF4-FFF2-40B4-BE49-F238E27FC236}">
                  <a16:creationId xmlns:a16="http://schemas.microsoft.com/office/drawing/2014/main" id="{DC9E3769-0AF1-4574-834E-2320AAD52D93}"/>
                </a:ext>
              </a:extLst>
            </p:cNvPr>
            <p:cNvSpPr/>
            <p:nvPr userDrawn="1"/>
          </p:nvSpPr>
          <p:spPr>
            <a:xfrm>
              <a:off x="-188687" y="6096001"/>
              <a:ext cx="90311" cy="357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Rectangle 26">
              <a:extLst>
                <a:ext uri="{FF2B5EF4-FFF2-40B4-BE49-F238E27FC236}">
                  <a16:creationId xmlns:a16="http://schemas.microsoft.com/office/drawing/2014/main" id="{4D6F364D-6D45-4B78-8994-CC8B1067C387}"/>
                </a:ext>
              </a:extLst>
            </p:cNvPr>
            <p:cNvSpPr/>
            <p:nvPr userDrawn="1"/>
          </p:nvSpPr>
          <p:spPr>
            <a:xfrm>
              <a:off x="-188687" y="6586538"/>
              <a:ext cx="90311" cy="271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 name="Title Placeholder 1"/>
          <p:cNvSpPr>
            <a:spLocks noGrp="1"/>
          </p:cNvSpPr>
          <p:nvPr>
            <p:ph type="title"/>
          </p:nvPr>
        </p:nvSpPr>
        <p:spPr>
          <a:xfrm>
            <a:off x="288900" y="261729"/>
            <a:ext cx="8568929" cy="571499"/>
          </a:xfrm>
          <a:prstGeom prst="rect">
            <a:avLst/>
          </a:prstGeom>
        </p:spPr>
        <p:txBody>
          <a:bodyPr vert="horz" lIns="0" tIns="0" rIns="0" bIns="0" rtlCol="0" anchor="t" anchorCtr="0">
            <a:noAutofit/>
          </a:bodyPr>
          <a:lstStyle/>
          <a:p>
            <a:r>
              <a:rPr lang="en-US"/>
              <a:t>Click to edit </a:t>
            </a:r>
            <a:br>
              <a:rPr lang="en-US"/>
            </a:br>
            <a:r>
              <a:rPr lang="en-US"/>
              <a:t>Master title style</a:t>
            </a:r>
            <a:endParaRPr lang="en-GB"/>
          </a:p>
        </p:txBody>
      </p:sp>
      <p:sp>
        <p:nvSpPr>
          <p:cNvPr id="3" name="Content Placeholder 1"/>
          <p:cNvSpPr>
            <a:spLocks noGrp="1"/>
          </p:cNvSpPr>
          <p:nvPr>
            <p:ph type="body" idx="1"/>
          </p:nvPr>
        </p:nvSpPr>
        <p:spPr>
          <a:xfrm>
            <a:off x="288131" y="1052513"/>
            <a:ext cx="8568929" cy="351948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1763116" y="4833894"/>
            <a:ext cx="5904706" cy="136525"/>
          </a:xfrm>
          <a:prstGeom prst="rect">
            <a:avLst/>
          </a:prstGeom>
        </p:spPr>
        <p:txBody>
          <a:bodyPr vert="horz" lIns="0" tIns="0" rIns="0" bIns="0" rtlCol="0" anchor="ctr" anchorCtr="0"/>
          <a:lstStyle>
            <a:lvl1pPr algn="l">
              <a:defRPr sz="800" b="0" spc="0" baseline="0">
                <a:solidFill>
                  <a:schemeClr val="tx1"/>
                </a:solidFill>
                <a:latin typeface="+mn-lt"/>
              </a:defRPr>
            </a:lvl1pPr>
          </a:lstStyle>
          <a:p>
            <a:r>
              <a:rPr lang="en-US"/>
              <a:t>Optional footer</a:t>
            </a:r>
          </a:p>
        </p:txBody>
      </p:sp>
      <p:sp>
        <p:nvSpPr>
          <p:cNvPr id="6" name="Slide Number Placeholder 5"/>
          <p:cNvSpPr>
            <a:spLocks noGrp="1"/>
          </p:cNvSpPr>
          <p:nvPr>
            <p:ph type="sldNum" sz="quarter" idx="4"/>
          </p:nvPr>
        </p:nvSpPr>
        <p:spPr>
          <a:xfrm>
            <a:off x="8501452" y="4833894"/>
            <a:ext cx="355607" cy="136525"/>
          </a:xfrm>
          <a:prstGeom prst="rect">
            <a:avLst/>
          </a:prstGeom>
        </p:spPr>
        <p:txBody>
          <a:bodyPr vert="horz" lIns="0" tIns="0" rIns="0" bIns="0" rtlCol="0" anchor="ctr" anchorCtr="0"/>
          <a:lstStyle>
            <a:lvl1pPr algn="r">
              <a:defRPr sz="800" b="0" spc="0" baseline="0">
                <a:solidFill>
                  <a:schemeClr val="tx1"/>
                </a:solidFill>
                <a:latin typeface="+mn-lt"/>
              </a:defRPr>
            </a:lvl1pPr>
          </a:lstStyle>
          <a:p>
            <a:fld id="{526B5688-D42A-45FB-B3CA-010D9157EB38}" type="slidenum">
              <a:rPr lang="en-US" smtClean="0"/>
              <a:t>‹#›</a:t>
            </a:fld>
            <a:endParaRPr lang="en-US"/>
          </a:p>
        </p:txBody>
      </p:sp>
      <p:pic>
        <p:nvPicPr>
          <p:cNvPr id="10" name="ivz_logo">
            <a:extLst>
              <a:ext uri="{FF2B5EF4-FFF2-40B4-BE49-F238E27FC236}">
                <a16:creationId xmlns:a16="http://schemas.microsoft.com/office/drawing/2014/main" id="{3B08BA72-6103-4688-B0BA-B23865C9BA09}"/>
              </a:ext>
            </a:extLst>
          </p:cNvPr>
          <p:cNvPicPr>
            <a:picLocks noChangeAspect="1"/>
          </p:cNvPicPr>
          <p:nvPr userDrawn="1">
            <p:custDataLst>
              <p:tags r:id="rId35"/>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8896" y="4845250"/>
            <a:ext cx="640735" cy="112206"/>
          </a:xfrm>
          <a:prstGeom prst="rect">
            <a:avLst/>
          </a:prstGeom>
        </p:spPr>
      </p:pic>
    </p:spTree>
    <p:extLst>
      <p:ext uri="{BB962C8B-B14F-4D97-AF65-F5344CB8AC3E}">
        <p14:creationId xmlns:p14="http://schemas.microsoft.com/office/powerpoint/2010/main" val="1382744065"/>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 id="2147484159" r:id="rId14"/>
    <p:sldLayoutId id="2147484160" r:id="rId15"/>
    <p:sldLayoutId id="2147484161" r:id="rId16"/>
    <p:sldLayoutId id="2147484162" r:id="rId17"/>
    <p:sldLayoutId id="2147484163" r:id="rId18"/>
    <p:sldLayoutId id="2147484164" r:id="rId19"/>
    <p:sldLayoutId id="2147484165" r:id="rId20"/>
    <p:sldLayoutId id="2147484166" r:id="rId21"/>
    <p:sldLayoutId id="2147484167" r:id="rId22"/>
    <p:sldLayoutId id="2147484168" r:id="rId23"/>
    <p:sldLayoutId id="2147484169" r:id="rId24"/>
    <p:sldLayoutId id="2147484170" r:id="rId25"/>
    <p:sldLayoutId id="2147484171" r:id="rId26"/>
    <p:sldLayoutId id="2147484172" r:id="rId27"/>
    <p:sldLayoutId id="2147484173" r:id="rId28"/>
    <p:sldLayoutId id="2147484174" r:id="rId29"/>
    <p:sldLayoutId id="2147484175" r:id="rId30"/>
    <p:sldLayoutId id="2147484176" r:id="rId31"/>
    <p:sldLayoutId id="2147484177" r:id="rId32"/>
    <p:sldLayoutId id="2147484178" r:id="rId33"/>
  </p:sldLayoutIdLst>
  <p:hf hdr="0" dt="0"/>
  <p:txStyles>
    <p:title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p:titleStyle>
    <p:body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7" rtl="0" eaLnBrk="1" latinLnBrk="0" hangingPunct="1">
        <a:defRPr sz="1350" kern="1200">
          <a:solidFill>
            <a:schemeClr val="tx1"/>
          </a:solidFill>
          <a:latin typeface="+mn-lt"/>
          <a:ea typeface="+mn-ea"/>
          <a:cs typeface="+mn-cs"/>
        </a:defRPr>
      </a:lvl1pPr>
      <a:lvl2pPr marL="342879"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6" algn="l" defTabSz="685757" rtl="0" eaLnBrk="1" latinLnBrk="0" hangingPunct="1">
        <a:defRPr sz="1350" kern="1200">
          <a:solidFill>
            <a:schemeClr val="tx1"/>
          </a:solidFill>
          <a:latin typeface="+mn-lt"/>
          <a:ea typeface="+mn-ea"/>
          <a:cs typeface="+mn-cs"/>
        </a:defRPr>
      </a:lvl4pPr>
      <a:lvl5pPr marL="1371515" algn="l" defTabSz="685757" rtl="0" eaLnBrk="1" latinLnBrk="0" hangingPunct="1">
        <a:defRPr sz="1350" kern="1200">
          <a:solidFill>
            <a:schemeClr val="tx1"/>
          </a:solidFill>
          <a:latin typeface="+mn-lt"/>
          <a:ea typeface="+mn-ea"/>
          <a:cs typeface="+mn-cs"/>
        </a:defRPr>
      </a:lvl5pPr>
      <a:lvl6pPr marL="1714393" algn="l" defTabSz="685757" rtl="0" eaLnBrk="1" latinLnBrk="0" hangingPunct="1">
        <a:defRPr sz="1350" kern="1200">
          <a:solidFill>
            <a:schemeClr val="tx1"/>
          </a:solidFill>
          <a:latin typeface="+mn-lt"/>
          <a:ea typeface="+mn-ea"/>
          <a:cs typeface="+mn-cs"/>
        </a:defRPr>
      </a:lvl6pPr>
      <a:lvl7pPr marL="2057273" algn="l" defTabSz="685757" rtl="0" eaLnBrk="1" latinLnBrk="0" hangingPunct="1">
        <a:defRPr sz="1350" kern="1200">
          <a:solidFill>
            <a:schemeClr val="tx1"/>
          </a:solidFill>
          <a:latin typeface="+mn-lt"/>
          <a:ea typeface="+mn-ea"/>
          <a:cs typeface="+mn-cs"/>
        </a:defRPr>
      </a:lvl7pPr>
      <a:lvl8pPr marL="2400150" algn="l" defTabSz="685757" rtl="0" eaLnBrk="1" latinLnBrk="0" hangingPunct="1">
        <a:defRPr sz="1350" kern="1200">
          <a:solidFill>
            <a:schemeClr val="tx1"/>
          </a:solidFill>
          <a:latin typeface="+mn-lt"/>
          <a:ea typeface="+mn-ea"/>
          <a:cs typeface="+mn-cs"/>
        </a:defRPr>
      </a:lvl8pPr>
      <a:lvl9pPr marL="2743028" algn="l" defTabSz="6857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4A4"/>
          </p15:clr>
        </p15:guide>
        <p15:guide id="2" orient="horz" pos="1624">
          <p15:clr>
            <a:srgbClr val="A4A4A4"/>
          </p15:clr>
        </p15:guide>
        <p15:guide id="3" orient="horz" pos="664">
          <p15:clr>
            <a:srgbClr val="A4A4A4"/>
          </p15:clr>
        </p15:guide>
        <p15:guide id="4" orient="horz" pos="440">
          <p15:clr>
            <a:srgbClr val="A4A4A4"/>
          </p15:clr>
        </p15:guide>
        <p15:guide id="5" orient="horz" pos="184">
          <p15:clr>
            <a:srgbClr val="A4A4A4"/>
          </p15:clr>
        </p15:guide>
        <p15:guide id="6" orient="horz" pos="2480">
          <p15:clr>
            <a:srgbClr val="A4A4A4"/>
          </p15:clr>
        </p15:guide>
        <p15:guide id="7" orient="horz" pos="2880">
          <p15:clr>
            <a:srgbClr val="A4A4A4"/>
          </p15:clr>
        </p15:guide>
        <p15:guide id="8" orient="horz" pos="3112">
          <p15:clr>
            <a:srgbClr val="A4A4A4"/>
          </p15:clr>
        </p15:guide>
        <p15:guide id="9" pos="184">
          <p15:clr>
            <a:srgbClr val="A4A4A4"/>
          </p15:clr>
        </p15:guide>
        <p15:guide id="10" pos="928">
          <p15:clr>
            <a:srgbClr val="A4A4A4"/>
          </p15:clr>
        </p15:guide>
        <p15:guide id="11" pos="1112">
          <p15:clr>
            <a:srgbClr val="A4A4A4"/>
          </p15:clr>
        </p15:guide>
        <p15:guide id="12" pos="1864">
          <p15:clr>
            <a:srgbClr val="A4A4A4"/>
          </p15:clr>
        </p15:guide>
        <p15:guide id="13" pos="2040">
          <p15:clr>
            <a:srgbClr val="A4A4A4"/>
          </p15:clr>
        </p15:guide>
        <p15:guide id="14" pos="2792">
          <p15:clr>
            <a:srgbClr val="A4A4A4"/>
          </p15:clr>
        </p15:guide>
        <p15:guide id="15" pos="2968">
          <p15:clr>
            <a:srgbClr val="A4A4A4"/>
          </p15:clr>
        </p15:guide>
        <p15:guide id="16" pos="3720">
          <p15:clr>
            <a:srgbClr val="A4A4A4"/>
          </p15:clr>
        </p15:guide>
        <p15:guide id="17" pos="3896">
          <p15:clr>
            <a:srgbClr val="A4A4A4"/>
          </p15:clr>
        </p15:guide>
        <p15:guide id="18" pos="4648">
          <p15:clr>
            <a:srgbClr val="A4A4A4"/>
          </p15:clr>
        </p15:guide>
        <p15:guide id="19" pos="4832">
          <p15:clr>
            <a:srgbClr val="A4A4A4"/>
          </p15:clr>
        </p15:guide>
        <p15:guide id="20" pos="5576">
          <p15:clr>
            <a:srgbClr val="A4A4A4"/>
          </p15:clr>
        </p15:guide>
        <p15:guide id="21" orient="horz" pos="3064">
          <p15:clr>
            <a:srgbClr val="A4A4A4"/>
          </p15:clr>
        </p15:guide>
        <p15:guide id="22" orient="horz" pos="288">
          <p15:clr>
            <a:srgbClr val="A4A4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08.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0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ags" Target="../tags/tag129.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tags" Target="../tags/tag132.xml"/><Relationship Id="rId7" Type="http://schemas.openxmlformats.org/officeDocument/2006/relationships/notesSlide" Target="../notesSlides/notesSlide14.xml"/><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tags" Target="../tags/tag131.xml"/><Relationship Id="rId16" Type="http://schemas.openxmlformats.org/officeDocument/2006/relationships/image" Target="../media/image40.png"/><Relationship Id="rId1" Type="http://schemas.openxmlformats.org/officeDocument/2006/relationships/tags" Target="../tags/tag130.xml"/><Relationship Id="rId6" Type="http://schemas.openxmlformats.org/officeDocument/2006/relationships/slideLayout" Target="../slideLayouts/slideLayout208.xml"/><Relationship Id="rId11" Type="http://schemas.openxmlformats.org/officeDocument/2006/relationships/image" Target="../media/image35.svg"/><Relationship Id="rId5" Type="http://schemas.openxmlformats.org/officeDocument/2006/relationships/tags" Target="../tags/tag134.xml"/><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tags" Target="../tags/tag133.xml"/><Relationship Id="rId9" Type="http://schemas.openxmlformats.org/officeDocument/2006/relationships/image" Target="../media/image33.sv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08.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08.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svg"/><Relationship Id="rId2" Type="http://schemas.openxmlformats.org/officeDocument/2006/relationships/slideLayout" Target="../slideLayouts/slideLayout188.xml"/><Relationship Id="rId1" Type="http://schemas.openxmlformats.org/officeDocument/2006/relationships/tags" Target="../tags/tag135.xml"/><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08.xml"/><Relationship Id="rId5" Type="http://schemas.openxmlformats.org/officeDocument/2006/relationships/hyperlink" Target="https://www.flickr.com/photos/mario_duque/" TargetMode="External"/><Relationship Id="rId4" Type="http://schemas.openxmlformats.org/officeDocument/2006/relationships/hyperlink" Target="https://creativecommons.org/licenses/by-nc/2.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0.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88.xml"/><Relationship Id="rId6" Type="http://schemas.openxmlformats.org/officeDocument/2006/relationships/hyperlink" Target="https://www.flickr.com/photos/mario_duque/" TargetMode="External"/><Relationship Id="rId5" Type="http://schemas.openxmlformats.org/officeDocument/2006/relationships/hyperlink" Target="https://creativecommons.org/licenses/by-nc/2.0/" TargetMode="Externa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136.xml"/><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8.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hyperlink" Target="https://www.invesco.com/content/dam/invesco/emea/en/pdf/Invesco_Retirement_Series_Part_1_UK_EN.pdf" TargetMode="External"/><Relationship Id="rId2" Type="http://schemas.openxmlformats.org/officeDocument/2006/relationships/notesSlide" Target="../notesSlides/notesSlide25.xml"/><Relationship Id="rId1" Type="http://schemas.openxmlformats.org/officeDocument/2006/relationships/slideLayout" Target="../slideLayouts/slideLayout195.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5.xml"/></Relationships>
</file>

<file path=ppt/slides/_rels/slide2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94.xml"/><Relationship Id="rId7" Type="http://schemas.openxmlformats.org/officeDocument/2006/relationships/image" Target="../media/image3.png"/><Relationship Id="rId12" Type="http://schemas.openxmlformats.org/officeDocument/2006/relationships/chart" Target="../charts/chart15.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49.emf"/><Relationship Id="rId11" Type="http://schemas.openxmlformats.org/officeDocument/2006/relationships/chart" Target="../charts/chart14.xml"/><Relationship Id="rId5" Type="http://schemas.openxmlformats.org/officeDocument/2006/relationships/oleObject" Target="../embeddings/oleObject1.bin"/><Relationship Id="rId10" Type="http://schemas.openxmlformats.org/officeDocument/2006/relationships/chart" Target="../charts/chart13.xml"/><Relationship Id="rId4" Type="http://schemas.openxmlformats.org/officeDocument/2006/relationships/notesSlide" Target="../notesSlides/notesSlide27.xml"/><Relationship Id="rId9" Type="http://schemas.openxmlformats.org/officeDocument/2006/relationships/chart" Target="../charts/char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94.xml"/><Relationship Id="rId7" Type="http://schemas.openxmlformats.org/officeDocument/2006/relationships/image" Target="../media/image3.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49.emf"/><Relationship Id="rId5" Type="http://schemas.openxmlformats.org/officeDocument/2006/relationships/oleObject" Target="../embeddings/oleObject2.bin"/><Relationship Id="rId10" Type="http://schemas.openxmlformats.org/officeDocument/2006/relationships/chart" Target="../charts/chart17.xml"/><Relationship Id="rId4" Type="http://schemas.openxmlformats.org/officeDocument/2006/relationships/notesSlide" Target="../notesSlides/notesSlide28.xml"/><Relationship Id="rId9" Type="http://schemas.openxmlformats.org/officeDocument/2006/relationships/chart" Target="../charts/chart16.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9.xml"/><Relationship Id="rId7" Type="http://schemas.openxmlformats.org/officeDocument/2006/relationships/image" Target="../media/image53.svg"/><Relationship Id="rId2" Type="http://schemas.openxmlformats.org/officeDocument/2006/relationships/slideLayout" Target="../slideLayouts/slideLayout194.xml"/><Relationship Id="rId1" Type="http://schemas.openxmlformats.org/officeDocument/2006/relationships/tags" Target="../tags/tag141.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08.xml"/><Relationship Id="rId4" Type="http://schemas.openxmlformats.org/officeDocument/2006/relationships/hyperlink" Target="http://www.flickr.com/photos/markgregory/8015296149"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0.xml"/><Relationship Id="rId7" Type="http://schemas.openxmlformats.org/officeDocument/2006/relationships/image" Target="../media/image57.jpg"/><Relationship Id="rId2" Type="http://schemas.openxmlformats.org/officeDocument/2006/relationships/slideLayout" Target="../slideLayouts/slideLayout208.xml"/><Relationship Id="rId1" Type="http://schemas.openxmlformats.org/officeDocument/2006/relationships/tags" Target="../tags/tag142.xml"/><Relationship Id="rId6" Type="http://schemas.openxmlformats.org/officeDocument/2006/relationships/image" Target="../media/image56.jpg"/><Relationship Id="rId11" Type="http://schemas.openxmlformats.org/officeDocument/2006/relationships/image" Target="../media/image61.png"/><Relationship Id="rId5" Type="http://schemas.openxmlformats.org/officeDocument/2006/relationships/image" Target="../media/image4.svg"/><Relationship Id="rId10"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1.xml"/><Relationship Id="rId7" Type="http://schemas.openxmlformats.org/officeDocument/2006/relationships/image" Target="../media/image64.png"/><Relationship Id="rId2" Type="http://schemas.openxmlformats.org/officeDocument/2006/relationships/slideLayout" Target="../slideLayouts/slideLayout208.xml"/><Relationship Id="rId1" Type="http://schemas.openxmlformats.org/officeDocument/2006/relationships/tags" Target="../tags/tag143.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42.png"/><Relationship Id="rId9" Type="http://schemas.openxmlformats.org/officeDocument/2006/relationships/image" Target="../media/image4.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17.jpeg"/><Relationship Id="rId12" Type="http://schemas.openxmlformats.org/officeDocument/2006/relationships/image" Target="../media/image21.png"/><Relationship Id="rId2" Type="http://schemas.openxmlformats.org/officeDocument/2006/relationships/slideLayout" Target="../slideLayouts/slideLayout208.xml"/><Relationship Id="rId1" Type="http://schemas.openxmlformats.org/officeDocument/2006/relationships/tags" Target="../tags/tag12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1.svg"/><Relationship Id="rId10" Type="http://schemas.openxmlformats.org/officeDocument/2006/relationships/image" Target="../media/image19.png"/><Relationship Id="rId4" Type="http://schemas.openxmlformats.org/officeDocument/2006/relationships/image" Target="../media/image10.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08.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chart" Target="../charts/chart1.xml"/><Relationship Id="rId2" Type="http://schemas.openxmlformats.org/officeDocument/2006/relationships/slideLayout" Target="../slideLayouts/slideLayout5.xml"/><Relationship Id="rId1" Type="http://schemas.openxmlformats.org/officeDocument/2006/relationships/tags" Target="../tags/tag124.xml"/><Relationship Id="rId6" Type="http://schemas.openxmlformats.org/officeDocument/2006/relationships/hyperlink" Target="https://www.finder.com/uk/pensions/pension-statistics" TargetMode="External"/><Relationship Id="rId5" Type="http://schemas.openxmlformats.org/officeDocument/2006/relationships/hyperlink" Target="https://media.quilter.com/search/2024/pension-pot-of-738000-needed-to-achieve-comfortable-retirement/#:~:text=07%20February%202024,-New%20calculations%20from&amp;text=Quilter%27s%20new%20calculations%20show%20that,to%20achieve%20a%20comfortable%20retirement." TargetMode="External"/><Relationship Id="rId4" Type="http://schemas.openxmlformats.org/officeDocument/2006/relationships/hyperlink" Target="https://www.retirementlivingstandards.org.uk/" TargetMode="External"/><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8.xml"/><Relationship Id="rId1" Type="http://schemas.openxmlformats.org/officeDocument/2006/relationships/tags" Target="../tags/tag125.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128.xml"/><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notesSlide" Target="../notesSlides/notesSlide8.xml"/><Relationship Id="rId10" Type="http://schemas.openxmlformats.org/officeDocument/2006/relationships/image" Target="../media/image29.png"/><Relationship Id="rId4" Type="http://schemas.openxmlformats.org/officeDocument/2006/relationships/slideLayout" Target="../slideLayouts/slideLayout208.xml"/><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of people sitting in chairs on a beach&#10;&#10;Description automatically generated">
            <a:extLst>
              <a:ext uri="{FF2B5EF4-FFF2-40B4-BE49-F238E27FC236}">
                <a16:creationId xmlns:a16="http://schemas.microsoft.com/office/drawing/2014/main" id="{09500682-6F09-4827-A02C-25B5E0F30782}"/>
              </a:ext>
            </a:extLst>
          </p:cNvPr>
          <p:cNvPicPr>
            <a:picLocks noChangeAspect="1"/>
          </p:cNvPicPr>
          <p:nvPr/>
        </p:nvPicPr>
        <p:blipFill rotWithShape="1">
          <a:blip r:embed="rId3">
            <a:extLst>
              <a:ext uri="{28A0092B-C50C-407E-A947-70E740481C1C}">
                <a14:useLocalDpi xmlns:a14="http://schemas.microsoft.com/office/drawing/2010/main" val="0"/>
              </a:ext>
            </a:extLst>
          </a:blip>
          <a:srcRect l="33896" t="6777" r="34013"/>
          <a:stretch/>
        </p:blipFill>
        <p:spPr>
          <a:xfrm>
            <a:off x="4534741" y="-442"/>
            <a:ext cx="4609259" cy="5143941"/>
          </a:xfrm>
          <a:prstGeom prst="rect">
            <a:avLst/>
          </a:prstGeom>
        </p:spPr>
      </p:pic>
      <p:sp>
        <p:nvSpPr>
          <p:cNvPr id="17" name="Title 16">
            <a:extLst>
              <a:ext uri="{FF2B5EF4-FFF2-40B4-BE49-F238E27FC236}">
                <a16:creationId xmlns:a16="http://schemas.microsoft.com/office/drawing/2014/main" id="{93A218DD-9F3D-4AA2-BC6E-38CA7ABE22A7}"/>
              </a:ext>
            </a:extLst>
          </p:cNvPr>
          <p:cNvSpPr>
            <a:spLocks noGrp="1"/>
          </p:cNvSpPr>
          <p:nvPr>
            <p:ph type="title"/>
          </p:nvPr>
        </p:nvSpPr>
        <p:spPr bwMode="white">
          <a:xfrm>
            <a:off x="288901" y="991429"/>
            <a:ext cx="4283100" cy="869317"/>
          </a:xfrm>
        </p:spPr>
        <p:txBody>
          <a:bodyPr lIns="0" tIns="0" rIns="0" bIns="0"/>
          <a:lstStyle/>
          <a:p>
            <a:r>
              <a:rPr lang="en-US" sz="3300" dirty="0"/>
              <a:t>From saving to spending:</a:t>
            </a:r>
          </a:p>
        </p:txBody>
      </p:sp>
      <p:sp>
        <p:nvSpPr>
          <p:cNvPr id="3" name="Subtitle 2">
            <a:extLst>
              <a:ext uri="{FF2B5EF4-FFF2-40B4-BE49-F238E27FC236}">
                <a16:creationId xmlns:a16="http://schemas.microsoft.com/office/drawing/2014/main" id="{C47A0A9E-1EE1-4D9E-98F0-A067D650620B}"/>
              </a:ext>
            </a:extLst>
          </p:cNvPr>
          <p:cNvSpPr>
            <a:spLocks noGrp="1"/>
          </p:cNvSpPr>
          <p:nvPr>
            <p:ph type="subTitle" idx="1"/>
          </p:nvPr>
        </p:nvSpPr>
        <p:spPr bwMode="white">
          <a:xfrm>
            <a:off x="288899" y="1942516"/>
            <a:ext cx="4158057" cy="1241821"/>
          </a:xfrm>
        </p:spPr>
        <p:txBody>
          <a:bodyPr/>
          <a:lstStyle/>
          <a:p>
            <a:r>
              <a:rPr lang="en-US" sz="3300" dirty="0"/>
              <a:t>Navigating the world of decumulation</a:t>
            </a:r>
            <a:endParaRPr lang="en-US" dirty="0"/>
          </a:p>
        </p:txBody>
      </p:sp>
      <p:sp>
        <p:nvSpPr>
          <p:cNvPr id="15" name="Text Placeholder 14">
            <a:extLst>
              <a:ext uri="{FF2B5EF4-FFF2-40B4-BE49-F238E27FC236}">
                <a16:creationId xmlns:a16="http://schemas.microsoft.com/office/drawing/2014/main" id="{3BE8F278-551E-44FC-B13B-55525A9FC007}"/>
              </a:ext>
            </a:extLst>
          </p:cNvPr>
          <p:cNvSpPr>
            <a:spLocks noGrp="1"/>
          </p:cNvSpPr>
          <p:nvPr>
            <p:ph type="body" sz="quarter" idx="18"/>
          </p:nvPr>
        </p:nvSpPr>
        <p:spPr bwMode="white">
          <a:xfrm>
            <a:off x="288900" y="2798963"/>
            <a:ext cx="2667398" cy="1866004"/>
          </a:xfrm>
        </p:spPr>
        <p:txBody>
          <a:bodyPr/>
          <a:lstStyle/>
          <a:p>
            <a:pPr lvl="1"/>
            <a:r>
              <a:rPr lang="en-US" dirty="0"/>
              <a:t>Invesco Multi-Asset Strategies Team</a:t>
            </a:r>
          </a:p>
        </p:txBody>
      </p:sp>
      <p:sp>
        <p:nvSpPr>
          <p:cNvPr id="16" name="Text Placeholder 15">
            <a:extLst>
              <a:ext uri="{FF2B5EF4-FFF2-40B4-BE49-F238E27FC236}">
                <a16:creationId xmlns:a16="http://schemas.microsoft.com/office/drawing/2014/main" id="{E3047398-666A-42F2-83DC-9B2D05D1CEDB}"/>
              </a:ext>
            </a:extLst>
          </p:cNvPr>
          <p:cNvSpPr>
            <a:spLocks noGrp="1"/>
          </p:cNvSpPr>
          <p:nvPr>
            <p:ph type="body" sz="quarter" idx="21"/>
          </p:nvPr>
        </p:nvSpPr>
        <p:spPr bwMode="white">
          <a:xfrm>
            <a:off x="4863283" y="4387968"/>
            <a:ext cx="4146946" cy="276999"/>
          </a:xfrm>
          <a:solidFill>
            <a:srgbClr val="8D8572">
              <a:alpha val="52157"/>
            </a:srgbClr>
          </a:solidFill>
        </p:spPr>
        <p:txBody>
          <a:bodyPr>
            <a:spAutoFit/>
          </a:bodyPr>
          <a:lstStyle/>
          <a:p>
            <a:r>
              <a:rPr lang="en-US" b="1" dirty="0"/>
              <a:t>This marketing communication is for Professional Clients in the UK only and is not for consumer use. Please do not redistribute.</a:t>
            </a:r>
            <a:endParaRPr lang="en-US" dirty="0"/>
          </a:p>
        </p:txBody>
      </p:sp>
    </p:spTree>
    <p:extLst>
      <p:ext uri="{BB962C8B-B14F-4D97-AF65-F5344CB8AC3E}">
        <p14:creationId xmlns:p14="http://schemas.microsoft.com/office/powerpoint/2010/main" val="220009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8374C141-EF62-26F0-1485-6AEE28D1AC79}"/>
              </a:ext>
            </a:extLst>
          </p:cNvPr>
          <p:cNvSpPr txBox="1">
            <a:spLocks/>
          </p:cNvSpPr>
          <p:nvPr/>
        </p:nvSpPr>
        <p:spPr>
          <a:xfrm>
            <a:off x="288901" y="261729"/>
            <a:ext cx="3935560"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pPr marL="0" marR="0" lvl="0" indent="0" algn="l" defTabSz="17144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AD2"/>
                </a:solidFill>
                <a:effectLst/>
                <a:uLnTx/>
                <a:uFillTx/>
                <a:latin typeface="Arial" panose="020B0604020202020204"/>
                <a:ea typeface="+mj-ea"/>
                <a:cs typeface="+mj-cs"/>
              </a:rPr>
              <a:t>Risk profiling</a:t>
            </a:r>
          </a:p>
        </p:txBody>
      </p:sp>
      <p:graphicFrame>
        <p:nvGraphicFramePr>
          <p:cNvPr id="7" name="Chart 6">
            <a:extLst>
              <a:ext uri="{FF2B5EF4-FFF2-40B4-BE49-F238E27FC236}">
                <a16:creationId xmlns:a16="http://schemas.microsoft.com/office/drawing/2014/main" id="{494AD322-1F1A-6F37-76FF-7A3BB23ABC54}"/>
              </a:ext>
            </a:extLst>
          </p:cNvPr>
          <p:cNvGraphicFramePr/>
          <p:nvPr>
            <p:extLst>
              <p:ext uri="{D42A27DB-BD31-4B8C-83A1-F6EECF244321}">
                <p14:modId xmlns:p14="http://schemas.microsoft.com/office/powerpoint/2010/main" val="1197643874"/>
              </p:ext>
            </p:extLst>
          </p:nvPr>
        </p:nvGraphicFramePr>
        <p:xfrm>
          <a:off x="292099" y="866222"/>
          <a:ext cx="5072064" cy="3517901"/>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90D9A477-A576-A6D9-6A00-687C4CBA3B34}"/>
              </a:ext>
            </a:extLst>
          </p:cNvPr>
          <p:cNvSpPr/>
          <p:nvPr/>
        </p:nvSpPr>
        <p:spPr>
          <a:xfrm>
            <a:off x="5601784" y="0"/>
            <a:ext cx="3542216"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8A91E92-38E6-14C4-4730-E31596EE6547}"/>
              </a:ext>
            </a:extLst>
          </p:cNvPr>
          <p:cNvSpPr/>
          <p:nvPr/>
        </p:nvSpPr>
        <p:spPr>
          <a:xfrm>
            <a:off x="5610309" y="557877"/>
            <a:ext cx="3542216" cy="64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Risk profiling needs to be shown in the context of Capacity For Loss</a:t>
            </a:r>
            <a:endParaRPr lang="en-GB" sz="1400" dirty="0">
              <a:solidFill>
                <a:schemeClr val="bg1"/>
              </a:solidFill>
            </a:endParaRPr>
          </a:p>
        </p:txBody>
      </p:sp>
      <p:sp>
        <p:nvSpPr>
          <p:cNvPr id="18" name="Arrow: Right 17">
            <a:extLst>
              <a:ext uri="{FF2B5EF4-FFF2-40B4-BE49-F238E27FC236}">
                <a16:creationId xmlns:a16="http://schemas.microsoft.com/office/drawing/2014/main" id="{90A26546-5A7F-2F39-B137-F1DAD4D6FB97}"/>
              </a:ext>
            </a:extLst>
          </p:cNvPr>
          <p:cNvSpPr/>
          <p:nvPr/>
        </p:nvSpPr>
        <p:spPr>
          <a:xfrm rot="18000000">
            <a:off x="6561678" y="2824621"/>
            <a:ext cx="670810"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20" name="Arrow: Right 19">
            <a:extLst>
              <a:ext uri="{FF2B5EF4-FFF2-40B4-BE49-F238E27FC236}">
                <a16:creationId xmlns:a16="http://schemas.microsoft.com/office/drawing/2014/main" id="{E2F0184C-F4C1-DCC9-CE06-DADF662A4C66}"/>
              </a:ext>
            </a:extLst>
          </p:cNvPr>
          <p:cNvSpPr/>
          <p:nvPr/>
        </p:nvSpPr>
        <p:spPr>
          <a:xfrm rot="3600000" flipH="1">
            <a:off x="7605132" y="2824621"/>
            <a:ext cx="670810"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24" name="Oval 23">
            <a:extLst>
              <a:ext uri="{FF2B5EF4-FFF2-40B4-BE49-F238E27FC236}">
                <a16:creationId xmlns:a16="http://schemas.microsoft.com/office/drawing/2014/main" id="{A9539275-9270-7B88-6EE4-DFEDFBB835B8}"/>
              </a:ext>
            </a:extLst>
          </p:cNvPr>
          <p:cNvSpPr/>
          <p:nvPr/>
        </p:nvSpPr>
        <p:spPr>
          <a:xfrm>
            <a:off x="6811524" y="1587097"/>
            <a:ext cx="1178443" cy="1178443"/>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t>Overall risk profile</a:t>
            </a:r>
            <a:endParaRPr lang="en-GB" sz="1600" b="1" dirty="0"/>
          </a:p>
        </p:txBody>
      </p:sp>
      <p:sp>
        <p:nvSpPr>
          <p:cNvPr id="26" name="Oval 25">
            <a:extLst>
              <a:ext uri="{FF2B5EF4-FFF2-40B4-BE49-F238E27FC236}">
                <a16:creationId xmlns:a16="http://schemas.microsoft.com/office/drawing/2014/main" id="{53D152BA-8150-BCB4-0418-4C100E41DCF4}"/>
              </a:ext>
            </a:extLst>
          </p:cNvPr>
          <p:cNvSpPr/>
          <p:nvPr/>
        </p:nvSpPr>
        <p:spPr>
          <a:xfrm>
            <a:off x="5926848" y="2935837"/>
            <a:ext cx="1178443" cy="1178443"/>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solidFill>
                  <a:schemeClr val="tx2"/>
                </a:solidFill>
              </a:rPr>
              <a:t>Attitude to Risk</a:t>
            </a:r>
          </a:p>
          <a:p>
            <a:pPr algn="ctr"/>
            <a:r>
              <a:rPr lang="en-GB" sz="1600" dirty="0">
                <a:solidFill>
                  <a:schemeClr val="tx2"/>
                </a:solidFill>
              </a:rPr>
              <a:t>(ATR)</a:t>
            </a:r>
          </a:p>
        </p:txBody>
      </p:sp>
      <p:sp>
        <p:nvSpPr>
          <p:cNvPr id="27" name="Oval 26">
            <a:extLst>
              <a:ext uri="{FF2B5EF4-FFF2-40B4-BE49-F238E27FC236}">
                <a16:creationId xmlns:a16="http://schemas.microsoft.com/office/drawing/2014/main" id="{139994E5-8667-CCD2-678D-819D1B64ACFF}"/>
              </a:ext>
            </a:extLst>
          </p:cNvPr>
          <p:cNvSpPr/>
          <p:nvPr/>
        </p:nvSpPr>
        <p:spPr>
          <a:xfrm>
            <a:off x="7696200" y="2946557"/>
            <a:ext cx="1178443" cy="1178443"/>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solidFill>
                  <a:schemeClr val="tx2"/>
                </a:solidFill>
              </a:rPr>
              <a:t>Capacity For Loss </a:t>
            </a:r>
          </a:p>
          <a:p>
            <a:pPr algn="ctr"/>
            <a:r>
              <a:rPr lang="en-GB" sz="1600" dirty="0">
                <a:solidFill>
                  <a:schemeClr val="tx2"/>
                </a:solidFill>
              </a:rPr>
              <a:t>(CFL)</a:t>
            </a:r>
            <a:endParaRPr lang="en-GB" sz="1600" b="1" dirty="0">
              <a:solidFill>
                <a:schemeClr val="tx2"/>
              </a:solidFill>
            </a:endParaRPr>
          </a:p>
        </p:txBody>
      </p:sp>
      <p:sp>
        <p:nvSpPr>
          <p:cNvPr id="2" name="Text Placeholder 1">
            <a:extLst>
              <a:ext uri="{FF2B5EF4-FFF2-40B4-BE49-F238E27FC236}">
                <a16:creationId xmlns:a16="http://schemas.microsoft.com/office/drawing/2014/main" id="{9401F988-94A8-B8C0-4CAB-D4A451AA0B49}"/>
              </a:ext>
            </a:extLst>
          </p:cNvPr>
          <p:cNvSpPr>
            <a:spLocks noGrp="1"/>
          </p:cNvSpPr>
          <p:nvPr>
            <p:ph type="body" sz="quarter" idx="32"/>
          </p:nvPr>
        </p:nvSpPr>
        <p:spPr>
          <a:xfrm>
            <a:off x="288130" y="4090988"/>
            <a:ext cx="8568927" cy="481013"/>
          </a:xfrm>
        </p:spPr>
        <p:txBody>
          <a:bodyPr/>
          <a:lstStyle/>
          <a:p>
            <a:r>
              <a:rPr lang="en-US" dirty="0"/>
              <a:t>Source: Invesco Retirement Income Advice Review as at June 2024. For illustrative purposes only. </a:t>
            </a:r>
            <a:endParaRPr lang="en-GB" dirty="0"/>
          </a:p>
        </p:txBody>
      </p:sp>
    </p:spTree>
    <p:extLst>
      <p:ext uri="{BB962C8B-B14F-4D97-AF65-F5344CB8AC3E}">
        <p14:creationId xmlns:p14="http://schemas.microsoft.com/office/powerpoint/2010/main" val="3243235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0D9A477-A576-A6D9-6A00-687C4CBA3B34}"/>
              </a:ext>
            </a:extLst>
          </p:cNvPr>
          <p:cNvSpPr/>
          <p:nvPr/>
        </p:nvSpPr>
        <p:spPr>
          <a:xfrm>
            <a:off x="5601784" y="0"/>
            <a:ext cx="3542216"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5F41A878-7B5C-48C8-7ACF-59CD117C7C9B}"/>
              </a:ext>
            </a:extLst>
          </p:cNvPr>
          <p:cNvSpPr/>
          <p:nvPr/>
        </p:nvSpPr>
        <p:spPr>
          <a:xfrm>
            <a:off x="6316774" y="1979251"/>
            <a:ext cx="475412"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8374C141-EF62-26F0-1485-6AEE28D1AC79}"/>
              </a:ext>
            </a:extLst>
          </p:cNvPr>
          <p:cNvSpPr txBox="1">
            <a:spLocks/>
          </p:cNvSpPr>
          <p:nvPr/>
        </p:nvSpPr>
        <p:spPr>
          <a:xfrm>
            <a:off x="288901" y="261729"/>
            <a:ext cx="3935560"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pPr marL="0" marR="0" lvl="0" indent="0" algn="l" defTabSz="17144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AD2"/>
                </a:solidFill>
                <a:effectLst/>
                <a:uLnTx/>
                <a:uFillTx/>
                <a:latin typeface="Arial" panose="020B0604020202020204"/>
                <a:ea typeface="+mj-ea"/>
                <a:cs typeface="+mj-cs"/>
              </a:rPr>
              <a:t>Advice suitability</a:t>
            </a:r>
          </a:p>
        </p:txBody>
      </p:sp>
      <p:graphicFrame>
        <p:nvGraphicFramePr>
          <p:cNvPr id="7" name="Chart 6">
            <a:extLst>
              <a:ext uri="{FF2B5EF4-FFF2-40B4-BE49-F238E27FC236}">
                <a16:creationId xmlns:a16="http://schemas.microsoft.com/office/drawing/2014/main" id="{494AD322-1F1A-6F37-76FF-7A3BB23ABC54}"/>
              </a:ext>
            </a:extLst>
          </p:cNvPr>
          <p:cNvGraphicFramePr/>
          <p:nvPr>
            <p:extLst>
              <p:ext uri="{D42A27DB-BD31-4B8C-83A1-F6EECF244321}">
                <p14:modId xmlns:p14="http://schemas.microsoft.com/office/powerpoint/2010/main" val="835224104"/>
              </p:ext>
            </p:extLst>
          </p:nvPr>
        </p:nvGraphicFramePr>
        <p:xfrm>
          <a:off x="292100" y="868739"/>
          <a:ext cx="5072063" cy="35179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8A91E92-38E6-14C4-4730-E31596EE6547}"/>
              </a:ext>
            </a:extLst>
          </p:cNvPr>
          <p:cNvSpPr/>
          <p:nvPr/>
        </p:nvSpPr>
        <p:spPr>
          <a:xfrm>
            <a:off x="5610309" y="557877"/>
            <a:ext cx="3542216" cy="64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Fact finding needs to account for characteristics of vulnerability </a:t>
            </a:r>
            <a:endParaRPr lang="en-GB" sz="1400" dirty="0">
              <a:solidFill>
                <a:schemeClr val="bg1"/>
              </a:solidFill>
            </a:endParaRPr>
          </a:p>
        </p:txBody>
      </p:sp>
      <p:sp>
        <p:nvSpPr>
          <p:cNvPr id="18" name="Arrow: Right 17">
            <a:extLst>
              <a:ext uri="{FF2B5EF4-FFF2-40B4-BE49-F238E27FC236}">
                <a16:creationId xmlns:a16="http://schemas.microsoft.com/office/drawing/2014/main" id="{90A26546-5A7F-2F39-B137-F1DAD4D6FB97}"/>
              </a:ext>
            </a:extLst>
          </p:cNvPr>
          <p:cNvSpPr/>
          <p:nvPr/>
        </p:nvSpPr>
        <p:spPr>
          <a:xfrm rot="18686708">
            <a:off x="6271189" y="2709982"/>
            <a:ext cx="670810"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24" name="Oval 23">
            <a:extLst>
              <a:ext uri="{FF2B5EF4-FFF2-40B4-BE49-F238E27FC236}">
                <a16:creationId xmlns:a16="http://schemas.microsoft.com/office/drawing/2014/main" id="{A9539275-9270-7B88-6EE4-DFEDFBB835B8}"/>
              </a:ext>
            </a:extLst>
          </p:cNvPr>
          <p:cNvSpPr/>
          <p:nvPr/>
        </p:nvSpPr>
        <p:spPr>
          <a:xfrm>
            <a:off x="6811524" y="1587097"/>
            <a:ext cx="1178443" cy="1178443"/>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p>
        </p:txBody>
      </p:sp>
      <p:sp>
        <p:nvSpPr>
          <p:cNvPr id="26" name="Oval 25">
            <a:extLst>
              <a:ext uri="{FF2B5EF4-FFF2-40B4-BE49-F238E27FC236}">
                <a16:creationId xmlns:a16="http://schemas.microsoft.com/office/drawing/2014/main" id="{53D152BA-8150-BCB4-0418-4C100E41DCF4}"/>
              </a:ext>
            </a:extLst>
          </p:cNvPr>
          <p:cNvSpPr/>
          <p:nvPr/>
        </p:nvSpPr>
        <p:spPr>
          <a:xfrm>
            <a:off x="5892186" y="2890551"/>
            <a:ext cx="900000" cy="900000"/>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bg1"/>
                </a:solidFill>
              </a:rPr>
              <a:t>Income</a:t>
            </a:r>
          </a:p>
          <a:p>
            <a:pPr algn="ctr"/>
            <a:r>
              <a:rPr lang="en-GB" sz="1100" dirty="0">
                <a:solidFill>
                  <a:schemeClr val="bg1"/>
                </a:solidFill>
              </a:rPr>
              <a:t> needs</a:t>
            </a:r>
          </a:p>
        </p:txBody>
      </p:sp>
      <p:sp>
        <p:nvSpPr>
          <p:cNvPr id="4" name="TextBox 3">
            <a:extLst>
              <a:ext uri="{FF2B5EF4-FFF2-40B4-BE49-F238E27FC236}">
                <a16:creationId xmlns:a16="http://schemas.microsoft.com/office/drawing/2014/main" id="{5E2EB31A-4BD4-7A06-99A5-F5ECDAC43753}"/>
              </a:ext>
            </a:extLst>
          </p:cNvPr>
          <p:cNvSpPr txBox="1"/>
          <p:nvPr/>
        </p:nvSpPr>
        <p:spPr>
          <a:xfrm>
            <a:off x="6742855" y="1861142"/>
            <a:ext cx="1315779" cy="477054"/>
          </a:xfrm>
          <a:prstGeom prst="rect">
            <a:avLst/>
          </a:prstGeom>
          <a:noFill/>
        </p:spPr>
        <p:txBody>
          <a:bodyPr wrap="square">
            <a:spAutoFit/>
          </a:bodyPr>
          <a:lstStyle/>
          <a:p>
            <a:pPr algn="ctr"/>
            <a:r>
              <a:rPr lang="en-GB" sz="1300" b="1" dirty="0">
                <a:solidFill>
                  <a:schemeClr val="bg1"/>
                </a:solidFill>
              </a:rPr>
              <a:t>Vulnerability</a:t>
            </a:r>
          </a:p>
          <a:p>
            <a:pPr algn="ctr"/>
            <a:r>
              <a:rPr lang="en-GB" sz="1200" b="1" dirty="0">
                <a:solidFill>
                  <a:schemeClr val="bg1"/>
                </a:solidFill>
              </a:rPr>
              <a:t>characteristics</a:t>
            </a:r>
          </a:p>
        </p:txBody>
      </p:sp>
      <p:sp>
        <p:nvSpPr>
          <p:cNvPr id="10" name="Arrow: Right 9">
            <a:extLst>
              <a:ext uri="{FF2B5EF4-FFF2-40B4-BE49-F238E27FC236}">
                <a16:creationId xmlns:a16="http://schemas.microsoft.com/office/drawing/2014/main" id="{02A81BD2-0149-B4C1-3A9C-5B4628F6DF85}"/>
              </a:ext>
            </a:extLst>
          </p:cNvPr>
          <p:cNvSpPr/>
          <p:nvPr/>
        </p:nvSpPr>
        <p:spPr>
          <a:xfrm rot="16200000">
            <a:off x="7087759" y="2979961"/>
            <a:ext cx="670810"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11" name="Oval 10">
            <a:extLst>
              <a:ext uri="{FF2B5EF4-FFF2-40B4-BE49-F238E27FC236}">
                <a16:creationId xmlns:a16="http://schemas.microsoft.com/office/drawing/2014/main" id="{89D1B775-6656-E1F3-7773-72180CC0CC49}"/>
              </a:ext>
            </a:extLst>
          </p:cNvPr>
          <p:cNvSpPr/>
          <p:nvPr/>
        </p:nvSpPr>
        <p:spPr>
          <a:xfrm>
            <a:off x="6983428" y="3156994"/>
            <a:ext cx="900000" cy="900000"/>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50" dirty="0">
                <a:solidFill>
                  <a:schemeClr val="bg1"/>
                </a:solidFill>
              </a:rPr>
              <a:t>Lifestyle</a:t>
            </a:r>
          </a:p>
        </p:txBody>
      </p:sp>
      <p:sp>
        <p:nvSpPr>
          <p:cNvPr id="12" name="Arrow: Right 11">
            <a:extLst>
              <a:ext uri="{FF2B5EF4-FFF2-40B4-BE49-F238E27FC236}">
                <a16:creationId xmlns:a16="http://schemas.microsoft.com/office/drawing/2014/main" id="{4A6FBBD0-9469-183B-AF22-50A963E1D9F5}"/>
              </a:ext>
            </a:extLst>
          </p:cNvPr>
          <p:cNvSpPr/>
          <p:nvPr/>
        </p:nvSpPr>
        <p:spPr>
          <a:xfrm rot="13743283">
            <a:off x="7804779" y="2734900"/>
            <a:ext cx="670810"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13" name="Oval 12">
            <a:extLst>
              <a:ext uri="{FF2B5EF4-FFF2-40B4-BE49-F238E27FC236}">
                <a16:creationId xmlns:a16="http://schemas.microsoft.com/office/drawing/2014/main" id="{2F0426EB-240F-0212-0D02-8D72A68BD2A4}"/>
              </a:ext>
            </a:extLst>
          </p:cNvPr>
          <p:cNvSpPr/>
          <p:nvPr/>
        </p:nvSpPr>
        <p:spPr>
          <a:xfrm>
            <a:off x="7976206" y="2850647"/>
            <a:ext cx="900000" cy="900000"/>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bg1"/>
                </a:solidFill>
              </a:rPr>
              <a:t>Health/</a:t>
            </a:r>
          </a:p>
          <a:p>
            <a:pPr algn="ctr"/>
            <a:r>
              <a:rPr lang="en-GB" sz="1100" dirty="0">
                <a:solidFill>
                  <a:schemeClr val="bg1"/>
                </a:solidFill>
              </a:rPr>
              <a:t>expenses</a:t>
            </a:r>
          </a:p>
        </p:txBody>
      </p:sp>
      <p:sp>
        <p:nvSpPr>
          <p:cNvPr id="19" name="Arrow: Right 18">
            <a:extLst>
              <a:ext uri="{FF2B5EF4-FFF2-40B4-BE49-F238E27FC236}">
                <a16:creationId xmlns:a16="http://schemas.microsoft.com/office/drawing/2014/main" id="{4F592663-1959-F161-72E1-56F8364EFC15}"/>
              </a:ext>
            </a:extLst>
          </p:cNvPr>
          <p:cNvSpPr/>
          <p:nvPr/>
        </p:nvSpPr>
        <p:spPr>
          <a:xfrm rot="10800000">
            <a:off x="8005294" y="1979251"/>
            <a:ext cx="670810"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21" name="Oval 20">
            <a:extLst>
              <a:ext uri="{FF2B5EF4-FFF2-40B4-BE49-F238E27FC236}">
                <a16:creationId xmlns:a16="http://schemas.microsoft.com/office/drawing/2014/main" id="{3560B7A1-5088-9AD4-0A21-4BCE469178AA}"/>
              </a:ext>
            </a:extLst>
          </p:cNvPr>
          <p:cNvSpPr/>
          <p:nvPr/>
        </p:nvSpPr>
        <p:spPr>
          <a:xfrm>
            <a:off x="8244567" y="1719453"/>
            <a:ext cx="900000" cy="900000"/>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100">
                <a:solidFill>
                  <a:schemeClr val="bg1"/>
                </a:solidFill>
              </a:rPr>
              <a:t>Investment </a:t>
            </a:r>
          </a:p>
          <a:p>
            <a:pPr algn="ctr"/>
            <a:r>
              <a:rPr lang="en-GB" sz="1100">
                <a:solidFill>
                  <a:schemeClr val="bg1"/>
                </a:solidFill>
              </a:rPr>
              <a:t>knowledge </a:t>
            </a:r>
            <a:endParaRPr lang="en-GB" sz="1100" dirty="0">
              <a:solidFill>
                <a:schemeClr val="bg1"/>
              </a:solidFill>
            </a:endParaRPr>
          </a:p>
        </p:txBody>
      </p:sp>
      <p:sp>
        <p:nvSpPr>
          <p:cNvPr id="28" name="Oval 27">
            <a:extLst>
              <a:ext uri="{FF2B5EF4-FFF2-40B4-BE49-F238E27FC236}">
                <a16:creationId xmlns:a16="http://schemas.microsoft.com/office/drawing/2014/main" id="{48E93AEB-0492-257D-64D8-C516DBEEF4F8}"/>
              </a:ext>
            </a:extLst>
          </p:cNvPr>
          <p:cNvSpPr/>
          <p:nvPr/>
        </p:nvSpPr>
        <p:spPr>
          <a:xfrm>
            <a:off x="5655074" y="1736255"/>
            <a:ext cx="900000" cy="900000"/>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100" dirty="0">
                <a:solidFill>
                  <a:schemeClr val="bg1"/>
                </a:solidFill>
              </a:rPr>
              <a:t>Wider </a:t>
            </a:r>
          </a:p>
          <a:p>
            <a:pPr algn="ctr"/>
            <a:r>
              <a:rPr lang="en-GB" sz="1100" dirty="0">
                <a:solidFill>
                  <a:schemeClr val="bg1"/>
                </a:solidFill>
              </a:rPr>
              <a:t>financial </a:t>
            </a:r>
          </a:p>
          <a:p>
            <a:pPr algn="ctr"/>
            <a:r>
              <a:rPr lang="en-GB" sz="1000" dirty="0">
                <a:solidFill>
                  <a:schemeClr val="bg1"/>
                </a:solidFill>
              </a:rPr>
              <a:t>circumstances</a:t>
            </a:r>
            <a:br>
              <a:rPr lang="en-GB" sz="1000" dirty="0">
                <a:solidFill>
                  <a:schemeClr val="bg1"/>
                </a:solidFill>
              </a:rPr>
            </a:br>
            <a:endParaRPr lang="en-GB" sz="1000" dirty="0">
              <a:solidFill>
                <a:schemeClr val="bg1"/>
              </a:solidFill>
            </a:endParaRPr>
          </a:p>
        </p:txBody>
      </p:sp>
      <p:sp>
        <p:nvSpPr>
          <p:cNvPr id="2" name="Text Placeholder 1">
            <a:extLst>
              <a:ext uri="{FF2B5EF4-FFF2-40B4-BE49-F238E27FC236}">
                <a16:creationId xmlns:a16="http://schemas.microsoft.com/office/drawing/2014/main" id="{B764BF0A-1921-4F07-CA63-3246C650E632}"/>
              </a:ext>
            </a:extLst>
          </p:cNvPr>
          <p:cNvSpPr>
            <a:spLocks noGrp="1"/>
          </p:cNvSpPr>
          <p:nvPr>
            <p:ph type="body" sz="quarter" idx="32"/>
          </p:nvPr>
        </p:nvSpPr>
        <p:spPr>
          <a:xfrm>
            <a:off x="288130" y="4090988"/>
            <a:ext cx="8568927" cy="481013"/>
          </a:xfrm>
        </p:spPr>
        <p:txBody>
          <a:bodyPr/>
          <a:lstStyle/>
          <a:p>
            <a:r>
              <a:rPr lang="en-US" dirty="0"/>
              <a:t>Source: Invesco Retirement Income Advice Review as at June 2024. For illustrative purposes only. </a:t>
            </a:r>
            <a:endParaRPr lang="en-GB" dirty="0"/>
          </a:p>
        </p:txBody>
      </p:sp>
    </p:spTree>
    <p:extLst>
      <p:ext uri="{BB962C8B-B14F-4D97-AF65-F5344CB8AC3E}">
        <p14:creationId xmlns:p14="http://schemas.microsoft.com/office/powerpoint/2010/main" val="2934178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BC7DC-5170-3417-7C67-9342D5562718}"/>
              </a:ext>
            </a:extLst>
          </p:cNvPr>
          <p:cNvSpPr>
            <a:spLocks noGrp="1"/>
          </p:cNvSpPr>
          <p:nvPr>
            <p:ph type="title"/>
          </p:nvPr>
        </p:nvSpPr>
        <p:spPr/>
        <p:txBody>
          <a:bodyPr/>
          <a:lstStyle/>
          <a:p>
            <a:r>
              <a:rPr lang="en-US" sz="5400" dirty="0"/>
              <a:t>Assess the reasons for adopting a different approach in retirement </a:t>
            </a:r>
          </a:p>
        </p:txBody>
      </p:sp>
      <p:pic>
        <p:nvPicPr>
          <p:cNvPr id="5" name="ivz_logo">
            <a:extLst>
              <a:ext uri="{FF2B5EF4-FFF2-40B4-BE49-F238E27FC236}">
                <a16:creationId xmlns:a16="http://schemas.microsoft.com/office/drawing/2014/main" id="{4E0B918D-1414-E674-9928-8D67A50A95A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9335FF-F9FA-69E7-02E8-15FD57383173}"/>
              </a:ext>
            </a:extLst>
          </p:cNvPr>
          <p:cNvSpPr>
            <a:spLocks noGrp="1"/>
          </p:cNvSpPr>
          <p:nvPr>
            <p:ph type="body" sz="quarter" idx="13"/>
          </p:nvPr>
        </p:nvSpPr>
        <p:spPr>
          <a:xfrm>
            <a:off x="3238499" y="457200"/>
            <a:ext cx="5617369" cy="4068478"/>
          </a:xfrm>
        </p:spPr>
        <p:txBody>
          <a:bodyPr/>
          <a:lstStyle/>
          <a:p>
            <a:pPr>
              <a:lnSpc>
                <a:spcPct val="150000"/>
              </a:lnSpc>
              <a:spcBef>
                <a:spcPts val="200"/>
              </a:spcBef>
            </a:pPr>
            <a:r>
              <a:rPr lang="en-US" b="1" dirty="0"/>
              <a:t>The needs and objectives of customers in decumulation are likely to vary</a:t>
            </a:r>
            <a:r>
              <a:rPr lang="en-US" dirty="0"/>
              <a:t>, depending on the level and frequency of income to be drawn. </a:t>
            </a:r>
            <a:r>
              <a:rPr lang="en-US" b="1" dirty="0"/>
              <a:t>Products underlying investments firms use to deliver retirement income</a:t>
            </a:r>
            <a:r>
              <a:rPr lang="en-US" dirty="0"/>
              <a:t>, including model portfolios, </a:t>
            </a:r>
            <a:r>
              <a:rPr lang="en-US" b="1" dirty="0"/>
              <a:t>should meet the different needs of their customers.</a:t>
            </a:r>
            <a:endParaRPr lang="en-GB" b="1" dirty="0"/>
          </a:p>
          <a:p>
            <a:endParaRPr lang="en-GB" dirty="0"/>
          </a:p>
        </p:txBody>
      </p:sp>
      <p:sp>
        <p:nvSpPr>
          <p:cNvPr id="7" name="Text Placeholder 6">
            <a:extLst>
              <a:ext uri="{FF2B5EF4-FFF2-40B4-BE49-F238E27FC236}">
                <a16:creationId xmlns:a16="http://schemas.microsoft.com/office/drawing/2014/main" id="{E6797D0C-4F49-0BC2-4CEC-2A618F59A378}"/>
              </a:ext>
            </a:extLst>
          </p:cNvPr>
          <p:cNvSpPr>
            <a:spLocks noGrp="1"/>
          </p:cNvSpPr>
          <p:nvPr>
            <p:ph type="body" sz="quarter" idx="18"/>
          </p:nvPr>
        </p:nvSpPr>
        <p:spPr>
          <a:xfrm>
            <a:off x="288130" y="1062112"/>
            <a:ext cx="2468322" cy="648812"/>
          </a:xfrm>
        </p:spPr>
        <p:txBody>
          <a:bodyPr/>
          <a:lstStyle/>
          <a:p>
            <a:r>
              <a:rPr lang="en-GB" sz="1100" dirty="0"/>
              <a:t>Financial Conduct Authority</a:t>
            </a:r>
            <a:br>
              <a:rPr lang="en-GB" sz="1100" dirty="0"/>
            </a:br>
            <a:r>
              <a:rPr lang="en-GB" sz="1100" b="0" dirty="0"/>
              <a:t>section 4.28 </a:t>
            </a:r>
          </a:p>
          <a:p>
            <a:r>
              <a:rPr lang="en-GB" sz="1100" b="0" dirty="0"/>
              <a:t>Retirement Income Advice Review </a:t>
            </a:r>
          </a:p>
          <a:p>
            <a:endParaRPr lang="en-GB" dirty="0"/>
          </a:p>
        </p:txBody>
      </p:sp>
    </p:spTree>
    <p:extLst>
      <p:ext uri="{BB962C8B-B14F-4D97-AF65-F5344CB8AC3E}">
        <p14:creationId xmlns:p14="http://schemas.microsoft.com/office/powerpoint/2010/main" val="3728465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C58E93-3A85-430F-2EEE-5D9C1C9AFB59}"/>
              </a:ext>
            </a:extLst>
          </p:cNvPr>
          <p:cNvSpPr/>
          <p:nvPr/>
        </p:nvSpPr>
        <p:spPr>
          <a:xfrm>
            <a:off x="0" y="1016000"/>
            <a:ext cx="4572000" cy="412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23C419D3-655E-DF43-43DC-5B7A2125CD82}"/>
              </a:ext>
            </a:extLst>
          </p:cNvPr>
          <p:cNvSpPr/>
          <p:nvPr/>
        </p:nvSpPr>
        <p:spPr>
          <a:xfrm>
            <a:off x="4572000" y="1016000"/>
            <a:ext cx="4572000" cy="4127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itle 4">
            <a:extLst>
              <a:ext uri="{FF2B5EF4-FFF2-40B4-BE49-F238E27FC236}">
                <a16:creationId xmlns:a16="http://schemas.microsoft.com/office/drawing/2014/main" id="{CC3EB1F9-3D3B-999E-405A-59A061962945}"/>
              </a:ext>
            </a:extLst>
          </p:cNvPr>
          <p:cNvSpPr txBox="1">
            <a:spLocks/>
          </p:cNvSpPr>
          <p:nvPr/>
        </p:nvSpPr>
        <p:spPr>
          <a:xfrm>
            <a:off x="288925" y="261938"/>
            <a:ext cx="8569325" cy="571500"/>
          </a:xfrm>
          <a:prstGeom prst="rect">
            <a:avLst/>
          </a:prstGeom>
          <a:ln>
            <a:noFill/>
          </a:ln>
        </p:spPr>
        <p:txBody>
          <a:bodyPr vert="horz" lIns="0" tIns="0" rIns="0" bIns="0" rtlCol="0" anchor="t" anchorCtr="0">
            <a:noAutofit/>
          </a:bodyPr>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pPr marL="0" marR="0" lvl="0" indent="0" algn="l" defTabSz="17144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AD2"/>
                </a:solidFill>
                <a:effectLst/>
                <a:uLnTx/>
                <a:uFillTx/>
                <a:latin typeface="Arial" panose="020B0604020202020204"/>
                <a:ea typeface="+mj-ea"/>
                <a:cs typeface="+mj-cs"/>
              </a:rPr>
              <a:t>Investment outcomes</a:t>
            </a:r>
          </a:p>
        </p:txBody>
      </p:sp>
      <p:sp>
        <p:nvSpPr>
          <p:cNvPr id="5" name="Rectangle 4">
            <a:extLst>
              <a:ext uri="{FF2B5EF4-FFF2-40B4-BE49-F238E27FC236}">
                <a16:creationId xmlns:a16="http://schemas.microsoft.com/office/drawing/2014/main" id="{C16D44DE-82F7-CE91-5610-B7037B2FB801}"/>
              </a:ext>
            </a:extLst>
          </p:cNvPr>
          <p:cNvSpPr/>
          <p:nvPr/>
        </p:nvSpPr>
        <p:spPr>
          <a:xfrm>
            <a:off x="963613" y="649481"/>
            <a:ext cx="2643414" cy="415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AD2"/>
                </a:solidFill>
                <a:effectLst/>
                <a:uLnTx/>
                <a:uFillTx/>
                <a:latin typeface="Arial" panose="020B0604020202020204"/>
                <a:ea typeface="+mn-ea"/>
                <a:cs typeface="+mn-cs"/>
              </a:rPr>
              <a:t>Accumulation</a:t>
            </a:r>
          </a:p>
        </p:txBody>
      </p:sp>
      <p:sp>
        <p:nvSpPr>
          <p:cNvPr id="6" name="Rectangle 5">
            <a:extLst>
              <a:ext uri="{FF2B5EF4-FFF2-40B4-BE49-F238E27FC236}">
                <a16:creationId xmlns:a16="http://schemas.microsoft.com/office/drawing/2014/main" id="{104CC470-4FAF-9AE0-0724-1B95A6FEDA7A}"/>
              </a:ext>
            </a:extLst>
          </p:cNvPr>
          <p:cNvSpPr/>
          <p:nvPr/>
        </p:nvSpPr>
        <p:spPr>
          <a:xfrm>
            <a:off x="5716876" y="649481"/>
            <a:ext cx="2643414" cy="415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AD2"/>
                </a:solidFill>
                <a:effectLst/>
                <a:uLnTx/>
                <a:uFillTx/>
                <a:latin typeface="Arial" panose="020B0604020202020204"/>
                <a:ea typeface="+mn-ea"/>
                <a:cs typeface="+mn-cs"/>
              </a:rPr>
              <a:t>Decumulation</a:t>
            </a:r>
          </a:p>
        </p:txBody>
      </p:sp>
      <p:sp>
        <p:nvSpPr>
          <p:cNvPr id="14" name="TextBox 13">
            <a:extLst>
              <a:ext uri="{FF2B5EF4-FFF2-40B4-BE49-F238E27FC236}">
                <a16:creationId xmlns:a16="http://schemas.microsoft.com/office/drawing/2014/main" id="{AADBE573-8182-82F1-D516-29CC1C78605B}"/>
              </a:ext>
            </a:extLst>
          </p:cNvPr>
          <p:cNvSpPr txBox="1"/>
          <p:nvPr/>
        </p:nvSpPr>
        <p:spPr>
          <a:xfrm>
            <a:off x="515012" y="1228721"/>
            <a:ext cx="358587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Save as much as possible to maximise returns within acceptable risk parameters</a:t>
            </a:r>
            <a:endPar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1F0C5F19-176A-4BB9-137F-1540143DAE1C}"/>
              </a:ext>
            </a:extLst>
          </p:cNvPr>
          <p:cNvSpPr txBox="1"/>
          <p:nvPr/>
        </p:nvSpPr>
        <p:spPr>
          <a:xfrm>
            <a:off x="5226711" y="1228721"/>
            <a:ext cx="3585878" cy="1631216"/>
          </a:xfrm>
          <a:prstGeom prst="rect">
            <a:avLst/>
          </a:prstGeom>
          <a:noFill/>
        </p:spPr>
        <p:txBody>
          <a:bodyPr wrap="square" lIns="91440" tIns="45720" rIns="91440" bIns="45720" anchor="t">
            <a:spAutoFit/>
          </a:bodyPr>
          <a:lstStyle/>
          <a:p>
            <a:pPr algn="ctr">
              <a:defRPr/>
            </a:pPr>
            <a:r>
              <a:rPr lang="en-US" sz="2000" b="1" dirty="0">
                <a:solidFill>
                  <a:srgbClr val="FFFFFF"/>
                </a:solidFill>
                <a:latin typeface="Arial" panose="020B0604020202020204"/>
              </a:rPr>
              <a:t>Success is no longer about </a:t>
            </a:r>
            <a:r>
              <a:rPr lang="en-US" sz="2000" b="1" dirty="0" err="1">
                <a:solidFill>
                  <a:srgbClr val="FFFFFF"/>
                </a:solidFill>
                <a:latin typeface="Arial" panose="020B0604020202020204"/>
              </a:rPr>
              <a:t>maximising</a:t>
            </a:r>
            <a:r>
              <a:rPr lang="en-US" sz="2000" b="1" dirty="0">
                <a:solidFill>
                  <a:srgbClr val="FFFFFF"/>
                </a:solidFill>
                <a:latin typeface="Arial" panose="020B0604020202020204"/>
              </a:rPr>
              <a:t> wealth, but rather delivering the return the client needs to achieve their specific objectives </a:t>
            </a:r>
            <a:endParaRPr lang="en-US" sz="2000" b="1" dirty="0">
              <a:solidFill>
                <a:srgbClr val="FFFFFF"/>
              </a:solidFill>
              <a:cs typeface="Arial"/>
            </a:endParaRPr>
          </a:p>
        </p:txBody>
      </p:sp>
      <p:sp>
        <p:nvSpPr>
          <p:cNvPr id="11" name="Rectangle: Rounded Corners 10">
            <a:extLst>
              <a:ext uri="{FF2B5EF4-FFF2-40B4-BE49-F238E27FC236}">
                <a16:creationId xmlns:a16="http://schemas.microsoft.com/office/drawing/2014/main" id="{3EE6463D-6E7A-5F38-D352-802C87EDBA34}"/>
              </a:ext>
            </a:extLst>
          </p:cNvPr>
          <p:cNvSpPr/>
          <p:nvPr/>
        </p:nvSpPr>
        <p:spPr>
          <a:xfrm>
            <a:off x="4432301" y="1011668"/>
            <a:ext cx="290584" cy="4131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AD2"/>
              </a:solidFill>
              <a:effectLst/>
              <a:uLnTx/>
              <a:uFillTx/>
              <a:latin typeface="Arial" panose="020B0604020202020204"/>
              <a:ea typeface="+mn-ea"/>
              <a:cs typeface="+mn-cs"/>
            </a:endParaRPr>
          </a:p>
        </p:txBody>
      </p:sp>
      <p:grpSp>
        <p:nvGrpSpPr>
          <p:cNvPr id="19" name="Group 18">
            <a:extLst>
              <a:ext uri="{FF2B5EF4-FFF2-40B4-BE49-F238E27FC236}">
                <a16:creationId xmlns:a16="http://schemas.microsoft.com/office/drawing/2014/main" id="{91B0CE7F-9B8B-00DE-90ED-EBA6943E1676}"/>
              </a:ext>
            </a:extLst>
          </p:cNvPr>
          <p:cNvGrpSpPr/>
          <p:nvPr/>
        </p:nvGrpSpPr>
        <p:grpSpPr>
          <a:xfrm>
            <a:off x="5354803" y="2867817"/>
            <a:ext cx="3313785" cy="2212511"/>
            <a:chOff x="5354803" y="2577975"/>
            <a:chExt cx="3313785" cy="2212511"/>
          </a:xfrm>
        </p:grpSpPr>
        <p:sp>
          <p:nvSpPr>
            <p:cNvPr id="20" name="TextBox 19">
              <a:extLst>
                <a:ext uri="{FF2B5EF4-FFF2-40B4-BE49-F238E27FC236}">
                  <a16:creationId xmlns:a16="http://schemas.microsoft.com/office/drawing/2014/main" id="{6CAD155F-52D5-502A-EBD1-E7F2A310BC91}"/>
                </a:ext>
              </a:extLst>
            </p:cNvPr>
            <p:cNvSpPr txBox="1"/>
            <p:nvPr/>
          </p:nvSpPr>
          <p:spPr>
            <a:xfrm>
              <a:off x="5354803" y="3206648"/>
              <a:ext cx="1440000" cy="46800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Passing savings to loved ones</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62C4F85B-EBE1-FB8B-B10D-211EC745BFDE}"/>
                </a:ext>
              </a:extLst>
            </p:cNvPr>
            <p:cNvSpPr txBox="1"/>
            <p:nvPr/>
          </p:nvSpPr>
          <p:spPr>
            <a:xfrm>
              <a:off x="7215170" y="3206648"/>
              <a:ext cx="1440000" cy="46800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Travel or retire overseas</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E499CCB8-D267-D31F-AC80-BD3BB19660E6}"/>
                </a:ext>
              </a:extLst>
            </p:cNvPr>
            <p:cNvSpPr txBox="1"/>
            <p:nvPr/>
          </p:nvSpPr>
          <p:spPr>
            <a:xfrm>
              <a:off x="5354803" y="3816302"/>
              <a:ext cx="1440000" cy="46800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Break free </a:t>
              </a:r>
              <a:b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from debt</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5D4AEC76-D27E-FDCE-6878-6AD1A4DBF052}"/>
                </a:ext>
              </a:extLst>
            </p:cNvPr>
            <p:cNvSpPr txBox="1"/>
            <p:nvPr/>
          </p:nvSpPr>
          <p:spPr>
            <a:xfrm>
              <a:off x="7228588" y="3816302"/>
              <a:ext cx="1440000" cy="46800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Maintain the same living standards</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Savings">
              <a:extLst>
                <a:ext uri="{FF2B5EF4-FFF2-40B4-BE49-F238E27FC236}">
                  <a16:creationId xmlns:a16="http://schemas.microsoft.com/office/drawing/2014/main" id="{0FFDC3E3-7FD4-DAB6-C8D9-48E4A2617DEA}"/>
                </a:ext>
                <a:ext uri="{C183D7F6-B498-43B3-948B-1728B52AA6E4}">
                  <adec:decorative xmlns:adec="http://schemas.microsoft.com/office/drawing/2017/decorative" val="1"/>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40746" y="2577975"/>
              <a:ext cx="568647" cy="568647"/>
            </a:xfrm>
            <a:prstGeom prst="rect">
              <a:avLst/>
            </a:prstGeom>
          </p:spPr>
        </p:pic>
        <p:pic>
          <p:nvPicPr>
            <p:cNvPr id="12" name="!!Airplane">
              <a:extLst>
                <a:ext uri="{FF2B5EF4-FFF2-40B4-BE49-F238E27FC236}">
                  <a16:creationId xmlns:a16="http://schemas.microsoft.com/office/drawing/2014/main" id="{66A59357-A49F-6A1D-F9DD-B28C98541B8E}"/>
                </a:ext>
                <a:ext uri="{C183D7F6-B498-43B3-948B-1728B52AA6E4}">
                  <adec:decorative xmlns:adec="http://schemas.microsoft.com/office/drawing/2017/decorative" val="1"/>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15667" y="2642222"/>
              <a:ext cx="504400" cy="504400"/>
            </a:xfrm>
            <a:prstGeom prst="rect">
              <a:avLst/>
            </a:prstGeom>
          </p:spPr>
        </p:pic>
        <p:grpSp>
          <p:nvGrpSpPr>
            <p:cNvPr id="17" name="Group 16">
              <a:extLst>
                <a:ext uri="{FF2B5EF4-FFF2-40B4-BE49-F238E27FC236}">
                  <a16:creationId xmlns:a16="http://schemas.microsoft.com/office/drawing/2014/main" id="{0209D0EB-EC0D-EC07-3DC6-EC5AE3A265A7}"/>
                </a:ext>
              </a:extLst>
            </p:cNvPr>
            <p:cNvGrpSpPr/>
            <p:nvPr/>
          </p:nvGrpSpPr>
          <p:grpSpPr>
            <a:xfrm>
              <a:off x="5827796" y="4258726"/>
              <a:ext cx="531760" cy="531760"/>
              <a:chOff x="4776880" y="3932033"/>
              <a:chExt cx="537212" cy="537212"/>
            </a:xfrm>
          </p:grpSpPr>
          <p:pic>
            <p:nvPicPr>
              <p:cNvPr id="13" name="!!Money Safety">
                <a:extLst>
                  <a:ext uri="{FF2B5EF4-FFF2-40B4-BE49-F238E27FC236}">
                    <a16:creationId xmlns:a16="http://schemas.microsoft.com/office/drawing/2014/main" id="{6038430D-45B2-BD74-F110-839965BD705B}"/>
                  </a:ext>
                  <a:ext uri="{C183D7F6-B498-43B3-948B-1728B52AA6E4}">
                    <adec:decorative xmlns:adec="http://schemas.microsoft.com/office/drawing/2017/decorative" val="1"/>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76880" y="3932033"/>
                <a:ext cx="537212" cy="537212"/>
              </a:xfrm>
              <a:prstGeom prst="rect">
                <a:avLst/>
              </a:prstGeom>
            </p:spPr>
          </p:pic>
          <p:sp>
            <p:nvSpPr>
              <p:cNvPr id="16" name="Freeform: Shape 15">
                <a:extLst>
                  <a:ext uri="{FF2B5EF4-FFF2-40B4-BE49-F238E27FC236}">
                    <a16:creationId xmlns:a16="http://schemas.microsoft.com/office/drawing/2014/main" id="{6679B7A8-2EBE-0806-51E5-C5FCFCFF5C13}"/>
                  </a:ext>
                </a:extLst>
              </p:cNvPr>
              <p:cNvSpPr/>
              <p:nvPr/>
            </p:nvSpPr>
            <p:spPr>
              <a:xfrm>
                <a:off x="5091113" y="4045745"/>
                <a:ext cx="112805" cy="133947"/>
              </a:xfrm>
              <a:custGeom>
                <a:avLst/>
                <a:gdLst>
                  <a:gd name="connsiteX0" fmla="*/ 0 w 52387"/>
                  <a:gd name="connsiteY0" fmla="*/ 16669 h 47625"/>
                  <a:gd name="connsiteX1" fmla="*/ 42862 w 52387"/>
                  <a:gd name="connsiteY1" fmla="*/ 47625 h 47625"/>
                  <a:gd name="connsiteX2" fmla="*/ 52387 w 52387"/>
                  <a:gd name="connsiteY2" fmla="*/ 0 h 47625"/>
                  <a:gd name="connsiteX3" fmla="*/ 0 w 52387"/>
                  <a:gd name="connsiteY3" fmla="*/ 16669 h 47625"/>
                  <a:gd name="connsiteX0" fmla="*/ 0 w 52387"/>
                  <a:gd name="connsiteY0" fmla="*/ 16669 h 47625"/>
                  <a:gd name="connsiteX1" fmla="*/ 42862 w 52387"/>
                  <a:gd name="connsiteY1" fmla="*/ 47625 h 47625"/>
                  <a:gd name="connsiteX2" fmla="*/ 52387 w 52387"/>
                  <a:gd name="connsiteY2" fmla="*/ 0 h 47625"/>
                  <a:gd name="connsiteX3" fmla="*/ 23357 w 52387"/>
                  <a:gd name="connsiteY3" fmla="*/ 8929 h 47625"/>
                  <a:gd name="connsiteX4" fmla="*/ 0 w 52387"/>
                  <a:gd name="connsiteY4" fmla="*/ 16669 h 47625"/>
                  <a:gd name="connsiteX0" fmla="*/ 0 w 52387"/>
                  <a:gd name="connsiteY0" fmla="*/ 30065 h 61021"/>
                  <a:gd name="connsiteX1" fmla="*/ 42862 w 52387"/>
                  <a:gd name="connsiteY1" fmla="*/ 61021 h 61021"/>
                  <a:gd name="connsiteX2" fmla="*/ 52387 w 52387"/>
                  <a:gd name="connsiteY2" fmla="*/ 13396 h 61021"/>
                  <a:gd name="connsiteX3" fmla="*/ 0 w 52387"/>
                  <a:gd name="connsiteY3" fmla="*/ 0 h 61021"/>
                  <a:gd name="connsiteX4" fmla="*/ 0 w 52387"/>
                  <a:gd name="connsiteY4" fmla="*/ 30065 h 61021"/>
                  <a:gd name="connsiteX0" fmla="*/ 0 w 52387"/>
                  <a:gd name="connsiteY0" fmla="*/ 46434 h 77390"/>
                  <a:gd name="connsiteX1" fmla="*/ 42862 w 52387"/>
                  <a:gd name="connsiteY1" fmla="*/ 77390 h 77390"/>
                  <a:gd name="connsiteX2" fmla="*/ 52387 w 52387"/>
                  <a:gd name="connsiteY2" fmla="*/ 0 h 77390"/>
                  <a:gd name="connsiteX3" fmla="*/ 0 w 52387"/>
                  <a:gd name="connsiteY3" fmla="*/ 16369 h 77390"/>
                  <a:gd name="connsiteX4" fmla="*/ 0 w 52387"/>
                  <a:gd name="connsiteY4" fmla="*/ 46434 h 77390"/>
                  <a:gd name="connsiteX0" fmla="*/ 9083 w 61470"/>
                  <a:gd name="connsiteY0" fmla="*/ 46434 h 77390"/>
                  <a:gd name="connsiteX1" fmla="*/ 51945 w 61470"/>
                  <a:gd name="connsiteY1" fmla="*/ 77390 h 77390"/>
                  <a:gd name="connsiteX2" fmla="*/ 61470 w 61470"/>
                  <a:gd name="connsiteY2" fmla="*/ 0 h 77390"/>
                  <a:gd name="connsiteX3" fmla="*/ 0 w 61470"/>
                  <a:gd name="connsiteY3" fmla="*/ 4463 h 77390"/>
                  <a:gd name="connsiteX4" fmla="*/ 9083 w 61470"/>
                  <a:gd name="connsiteY4" fmla="*/ 46434 h 77390"/>
                  <a:gd name="connsiteX0" fmla="*/ 9083 w 61470"/>
                  <a:gd name="connsiteY0" fmla="*/ 46434 h 78780"/>
                  <a:gd name="connsiteX1" fmla="*/ 51945 w 61470"/>
                  <a:gd name="connsiteY1" fmla="*/ 77390 h 78780"/>
                  <a:gd name="connsiteX2" fmla="*/ 61470 w 61470"/>
                  <a:gd name="connsiteY2" fmla="*/ 0 h 78780"/>
                  <a:gd name="connsiteX3" fmla="*/ 0 w 61470"/>
                  <a:gd name="connsiteY3" fmla="*/ 4463 h 78780"/>
                  <a:gd name="connsiteX4" fmla="*/ 9083 w 61470"/>
                  <a:gd name="connsiteY4" fmla="*/ 46434 h 78780"/>
                  <a:gd name="connsiteX0" fmla="*/ 9083 w 61470"/>
                  <a:gd name="connsiteY0" fmla="*/ 46434 h 77390"/>
                  <a:gd name="connsiteX1" fmla="*/ 51945 w 61470"/>
                  <a:gd name="connsiteY1" fmla="*/ 77390 h 77390"/>
                  <a:gd name="connsiteX2" fmla="*/ 61470 w 61470"/>
                  <a:gd name="connsiteY2" fmla="*/ 0 h 77390"/>
                  <a:gd name="connsiteX3" fmla="*/ 0 w 61470"/>
                  <a:gd name="connsiteY3" fmla="*/ 4463 h 77390"/>
                  <a:gd name="connsiteX4" fmla="*/ 9083 w 61470"/>
                  <a:gd name="connsiteY4" fmla="*/ 46434 h 77390"/>
                  <a:gd name="connsiteX0" fmla="*/ 9083 w 61470"/>
                  <a:gd name="connsiteY0" fmla="*/ 46434 h 77390"/>
                  <a:gd name="connsiteX1" fmla="*/ 51945 w 61470"/>
                  <a:gd name="connsiteY1" fmla="*/ 77390 h 77390"/>
                  <a:gd name="connsiteX2" fmla="*/ 61470 w 61470"/>
                  <a:gd name="connsiteY2" fmla="*/ 0 h 77390"/>
                  <a:gd name="connsiteX3" fmla="*/ 0 w 61470"/>
                  <a:gd name="connsiteY3" fmla="*/ 4463 h 77390"/>
                  <a:gd name="connsiteX4" fmla="*/ 9083 w 61470"/>
                  <a:gd name="connsiteY4" fmla="*/ 46434 h 77390"/>
                  <a:gd name="connsiteX0" fmla="*/ 9083 w 61470"/>
                  <a:gd name="connsiteY0" fmla="*/ 46434 h 78878"/>
                  <a:gd name="connsiteX1" fmla="*/ 49350 w 61470"/>
                  <a:gd name="connsiteY1" fmla="*/ 78878 h 78878"/>
                  <a:gd name="connsiteX2" fmla="*/ 61470 w 61470"/>
                  <a:gd name="connsiteY2" fmla="*/ 0 h 78878"/>
                  <a:gd name="connsiteX3" fmla="*/ 0 w 61470"/>
                  <a:gd name="connsiteY3" fmla="*/ 4463 h 78878"/>
                  <a:gd name="connsiteX4" fmla="*/ 9083 w 61470"/>
                  <a:gd name="connsiteY4" fmla="*/ 46434 h 78878"/>
                  <a:gd name="connsiteX0" fmla="*/ 9083 w 61470"/>
                  <a:gd name="connsiteY0" fmla="*/ 46434 h 78878"/>
                  <a:gd name="connsiteX1" fmla="*/ 49350 w 61470"/>
                  <a:gd name="connsiteY1" fmla="*/ 78878 h 78878"/>
                  <a:gd name="connsiteX2" fmla="*/ 61470 w 61470"/>
                  <a:gd name="connsiteY2" fmla="*/ 0 h 78878"/>
                  <a:gd name="connsiteX3" fmla="*/ 0 w 61470"/>
                  <a:gd name="connsiteY3" fmla="*/ 4463 h 78878"/>
                  <a:gd name="connsiteX4" fmla="*/ 9083 w 61470"/>
                  <a:gd name="connsiteY4" fmla="*/ 46434 h 78878"/>
                  <a:gd name="connsiteX0" fmla="*/ 9083 w 61470"/>
                  <a:gd name="connsiteY0" fmla="*/ 46434 h 78878"/>
                  <a:gd name="connsiteX1" fmla="*/ 49350 w 61470"/>
                  <a:gd name="connsiteY1" fmla="*/ 78878 h 78878"/>
                  <a:gd name="connsiteX2" fmla="*/ 61470 w 61470"/>
                  <a:gd name="connsiteY2" fmla="*/ 0 h 78878"/>
                  <a:gd name="connsiteX3" fmla="*/ 0 w 61470"/>
                  <a:gd name="connsiteY3" fmla="*/ 4463 h 78878"/>
                  <a:gd name="connsiteX4" fmla="*/ 9083 w 61470"/>
                  <a:gd name="connsiteY4" fmla="*/ 46434 h 78878"/>
                  <a:gd name="connsiteX0" fmla="*/ 9083 w 61470"/>
                  <a:gd name="connsiteY0" fmla="*/ 46434 h 83716"/>
                  <a:gd name="connsiteX1" fmla="*/ 48747 w 61470"/>
                  <a:gd name="connsiteY1" fmla="*/ 83716 h 83716"/>
                  <a:gd name="connsiteX2" fmla="*/ 61470 w 61470"/>
                  <a:gd name="connsiteY2" fmla="*/ 0 h 83716"/>
                  <a:gd name="connsiteX3" fmla="*/ 0 w 61470"/>
                  <a:gd name="connsiteY3" fmla="*/ 4463 h 83716"/>
                  <a:gd name="connsiteX4" fmla="*/ 9083 w 61470"/>
                  <a:gd name="connsiteY4" fmla="*/ 46434 h 83716"/>
                  <a:gd name="connsiteX0" fmla="*/ 7275 w 61470"/>
                  <a:gd name="connsiteY0" fmla="*/ 47586 h 83716"/>
                  <a:gd name="connsiteX1" fmla="*/ 48747 w 61470"/>
                  <a:gd name="connsiteY1" fmla="*/ 83716 h 83716"/>
                  <a:gd name="connsiteX2" fmla="*/ 61470 w 61470"/>
                  <a:gd name="connsiteY2" fmla="*/ 0 h 83716"/>
                  <a:gd name="connsiteX3" fmla="*/ 0 w 61470"/>
                  <a:gd name="connsiteY3" fmla="*/ 4463 h 83716"/>
                  <a:gd name="connsiteX4" fmla="*/ 7275 w 61470"/>
                  <a:gd name="connsiteY4" fmla="*/ 47586 h 83716"/>
                  <a:gd name="connsiteX0" fmla="*/ 7275 w 61470"/>
                  <a:gd name="connsiteY0" fmla="*/ 47586 h 83716"/>
                  <a:gd name="connsiteX1" fmla="*/ 48747 w 61470"/>
                  <a:gd name="connsiteY1" fmla="*/ 83716 h 83716"/>
                  <a:gd name="connsiteX2" fmla="*/ 61470 w 61470"/>
                  <a:gd name="connsiteY2" fmla="*/ 0 h 83716"/>
                  <a:gd name="connsiteX3" fmla="*/ 0 w 61470"/>
                  <a:gd name="connsiteY3" fmla="*/ 4463 h 83716"/>
                  <a:gd name="connsiteX4" fmla="*/ 7275 w 61470"/>
                  <a:gd name="connsiteY4" fmla="*/ 47586 h 83716"/>
                  <a:gd name="connsiteX0" fmla="*/ 7275 w 61470"/>
                  <a:gd name="connsiteY0" fmla="*/ 47586 h 83716"/>
                  <a:gd name="connsiteX1" fmla="*/ 48747 w 61470"/>
                  <a:gd name="connsiteY1" fmla="*/ 83716 h 83716"/>
                  <a:gd name="connsiteX2" fmla="*/ 61470 w 61470"/>
                  <a:gd name="connsiteY2" fmla="*/ 0 h 83716"/>
                  <a:gd name="connsiteX3" fmla="*/ 0 w 61470"/>
                  <a:gd name="connsiteY3" fmla="*/ 4463 h 83716"/>
                  <a:gd name="connsiteX4" fmla="*/ 7275 w 61470"/>
                  <a:gd name="connsiteY4" fmla="*/ 47586 h 8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70" h="83716">
                    <a:moveTo>
                      <a:pt x="7275" y="47586"/>
                    </a:moveTo>
                    <a:cubicBezTo>
                      <a:pt x="24027" y="54335"/>
                      <a:pt x="42612" y="72107"/>
                      <a:pt x="48747" y="83716"/>
                    </a:cubicBezTo>
                    <a:lnTo>
                      <a:pt x="61470" y="0"/>
                    </a:lnTo>
                    <a:lnTo>
                      <a:pt x="0" y="4463"/>
                    </a:lnTo>
                    <a:lnTo>
                      <a:pt x="7275" y="4758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8" name="!!Home">
              <a:extLst>
                <a:ext uri="{FF2B5EF4-FFF2-40B4-BE49-F238E27FC236}">
                  <a16:creationId xmlns:a16="http://schemas.microsoft.com/office/drawing/2014/main" id="{036F8C68-A6B3-7893-EA1D-1E945C15E58D}"/>
                </a:ext>
                <a:ext uri="{C183D7F6-B498-43B3-948B-1728B52AA6E4}">
                  <adec:decorative xmlns:adec="http://schemas.microsoft.com/office/drawing/2017/decorative" val="1"/>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96633" y="4281432"/>
              <a:ext cx="509054" cy="509054"/>
            </a:xfrm>
            <a:prstGeom prst="rect">
              <a:avLst/>
            </a:prstGeom>
          </p:spPr>
        </p:pic>
      </p:grpSp>
      <p:pic>
        <p:nvPicPr>
          <p:cNvPr id="21" name="!!Managed">
            <a:extLst>
              <a:ext uri="{FF2B5EF4-FFF2-40B4-BE49-F238E27FC236}">
                <a16:creationId xmlns:a16="http://schemas.microsoft.com/office/drawing/2014/main" id="{AD775A5C-1ABB-08B8-4327-EB1898104B3B}"/>
              </a:ext>
              <a:ext uri="{C183D7F6-B498-43B3-948B-1728B52AA6E4}">
                <adec:decorative xmlns:adec="http://schemas.microsoft.com/office/drawing/2017/decorative" val="1"/>
              </a:ext>
            </a:extLst>
          </p:cNvPr>
          <p:cNvPicPr>
            <a:picLocks noChangeAspect="1"/>
          </p:cNvPicPr>
          <p:nvPr>
            <p:custDataLst>
              <p:tags r:id="rId1"/>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11534" y="2744663"/>
            <a:ext cx="1896338" cy="1896338"/>
          </a:xfrm>
          <a:prstGeom prst="rect">
            <a:avLst/>
          </a:prstGeom>
        </p:spPr>
      </p:pic>
      <p:sp>
        <p:nvSpPr>
          <p:cNvPr id="7" name="Text Placeholder 1">
            <a:extLst>
              <a:ext uri="{FF2B5EF4-FFF2-40B4-BE49-F238E27FC236}">
                <a16:creationId xmlns:a16="http://schemas.microsoft.com/office/drawing/2014/main" id="{7E220514-7B44-8BD3-2772-5150B3F7B40F}"/>
              </a:ext>
            </a:extLst>
          </p:cNvPr>
          <p:cNvSpPr>
            <a:spLocks noGrp="1"/>
          </p:cNvSpPr>
          <p:nvPr>
            <p:ph type="body" sz="quarter" idx="32"/>
          </p:nvPr>
        </p:nvSpPr>
        <p:spPr>
          <a:xfrm>
            <a:off x="288130" y="4381658"/>
            <a:ext cx="8568927" cy="481013"/>
          </a:xfrm>
        </p:spPr>
        <p:txBody>
          <a:bodyPr/>
          <a:lstStyle/>
          <a:p>
            <a:r>
              <a:rPr lang="en-US" dirty="0">
                <a:solidFill>
                  <a:schemeClr val="tx2"/>
                </a:solidFill>
              </a:rPr>
              <a:t>Source: Invesco. For illustrative purposes only. </a:t>
            </a:r>
          </a:p>
        </p:txBody>
      </p:sp>
    </p:spTree>
    <p:extLst>
      <p:ext uri="{BB962C8B-B14F-4D97-AF65-F5344CB8AC3E}">
        <p14:creationId xmlns:p14="http://schemas.microsoft.com/office/powerpoint/2010/main" val="3362628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8374C141-EF62-26F0-1485-6AEE28D1AC79}"/>
              </a:ext>
            </a:extLst>
          </p:cNvPr>
          <p:cNvSpPr txBox="1">
            <a:spLocks/>
          </p:cNvSpPr>
          <p:nvPr/>
        </p:nvSpPr>
        <p:spPr>
          <a:xfrm>
            <a:off x="288900" y="261729"/>
            <a:ext cx="5311799"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r>
              <a:rPr lang="en-US" dirty="0"/>
              <a:t>The 4-Life Framework for navigating retirement</a:t>
            </a:r>
            <a:endParaRPr lang="en-GB" b="0" dirty="0">
              <a:latin typeface="+mn-lt"/>
              <a:ea typeface="+mn-ea"/>
            </a:endParaRPr>
          </a:p>
        </p:txBody>
      </p:sp>
      <p:sp>
        <p:nvSpPr>
          <p:cNvPr id="2" name="Rectangle 1">
            <a:extLst>
              <a:ext uri="{FF2B5EF4-FFF2-40B4-BE49-F238E27FC236}">
                <a16:creationId xmlns:a16="http://schemas.microsoft.com/office/drawing/2014/main" id="{F1125C8A-396F-5D28-029F-4277DCDBE599}"/>
              </a:ext>
            </a:extLst>
          </p:cNvPr>
          <p:cNvSpPr/>
          <p:nvPr/>
        </p:nvSpPr>
        <p:spPr>
          <a:xfrm>
            <a:off x="5600700" y="0"/>
            <a:ext cx="35433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0A80BEF-B03C-FB94-9ABE-353D3912C9F1}"/>
              </a:ext>
            </a:extLst>
          </p:cNvPr>
          <p:cNvPicPr>
            <a:picLocks noChangeAspect="1"/>
          </p:cNvPicPr>
          <p:nvPr/>
        </p:nvPicPr>
        <p:blipFill>
          <a:blip r:embed="rId3"/>
          <a:stretch>
            <a:fillRect/>
          </a:stretch>
        </p:blipFill>
        <p:spPr>
          <a:xfrm>
            <a:off x="5372679" y="698499"/>
            <a:ext cx="3046559" cy="3873499"/>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37945DA-E0F5-0C7D-DB7E-298A7088AD15}"/>
              </a:ext>
            </a:extLst>
          </p:cNvPr>
          <p:cNvPicPr>
            <a:picLocks noChangeAspect="1"/>
          </p:cNvPicPr>
          <p:nvPr/>
        </p:nvPicPr>
        <p:blipFill>
          <a:blip r:embed="rId4"/>
          <a:stretch>
            <a:fillRect/>
          </a:stretch>
        </p:blipFill>
        <p:spPr>
          <a:xfrm>
            <a:off x="2066425" y="2392809"/>
            <a:ext cx="2400800" cy="2407525"/>
          </a:xfrm>
          <a:prstGeom prst="rect">
            <a:avLst/>
          </a:prstGeom>
        </p:spPr>
      </p:pic>
      <p:sp>
        <p:nvSpPr>
          <p:cNvPr id="13" name="TextBox 12">
            <a:extLst>
              <a:ext uri="{FF2B5EF4-FFF2-40B4-BE49-F238E27FC236}">
                <a16:creationId xmlns:a16="http://schemas.microsoft.com/office/drawing/2014/main" id="{11449D15-B279-2F3D-F7D3-26FDAA219D54}"/>
              </a:ext>
            </a:extLst>
          </p:cNvPr>
          <p:cNvSpPr txBox="1"/>
          <p:nvPr/>
        </p:nvSpPr>
        <p:spPr>
          <a:xfrm>
            <a:off x="75916" y="698499"/>
            <a:ext cx="4953283" cy="1694310"/>
          </a:xfrm>
          <a:prstGeom prst="rect">
            <a:avLst/>
          </a:prstGeom>
          <a:noFill/>
        </p:spPr>
        <p:txBody>
          <a:bodyPr wrap="square">
            <a:spAutoFit/>
          </a:bodyPr>
          <a:lstStyle/>
          <a:p>
            <a:pPr marL="198900" lvl="0" fontAlgn="base">
              <a:lnSpc>
                <a:spcPct val="107000"/>
              </a:lnSpc>
              <a:buSzPts val="1000"/>
              <a:tabLst>
                <a:tab pos="457200" algn="l"/>
              </a:tabLst>
            </a:pPr>
            <a:r>
              <a:rPr lang="en-US" sz="1400" b="0" i="0" dirty="0">
                <a:solidFill>
                  <a:srgbClr val="000000"/>
                </a:solidFill>
                <a:effectLst/>
                <a:latin typeface="+mj-lt"/>
              </a:rPr>
              <a:t>By dividing the retirement journey into four manageable building blocks, the 4-Life framework helps:  </a:t>
            </a:r>
          </a:p>
          <a:p>
            <a:pPr marL="484650" lvl="0" indent="-285750" fontAlgn="base">
              <a:lnSpc>
                <a:spcPct val="107000"/>
              </a:lnSpc>
              <a:buSzPts val="1000"/>
              <a:buFont typeface="Arial" panose="020B0604020202020204" pitchFamily="34" charset="0"/>
              <a:buChar char="•"/>
              <a:tabLst>
                <a:tab pos="457200" algn="l"/>
              </a:tabLst>
            </a:pPr>
            <a:r>
              <a:rPr lang="en-US" sz="1400" b="0" i="0" dirty="0">
                <a:solidFill>
                  <a:srgbClr val="000000"/>
                </a:solidFill>
                <a:effectLst/>
                <a:latin typeface="+mj-lt"/>
              </a:rPr>
              <a:t>Individuals prioritise and achieve their own specific retirement goals </a:t>
            </a:r>
          </a:p>
          <a:p>
            <a:pPr marL="484650" lvl="0" indent="-285750" fontAlgn="base">
              <a:lnSpc>
                <a:spcPct val="107000"/>
              </a:lnSpc>
              <a:buSzPts val="1000"/>
              <a:buFont typeface="Arial" panose="020B0604020202020204" pitchFamily="34" charset="0"/>
              <a:buChar char="•"/>
              <a:tabLst>
                <a:tab pos="457200" algn="l"/>
              </a:tabLst>
            </a:pPr>
            <a:r>
              <a:rPr lang="en-US" sz="1400" b="0" i="0" dirty="0">
                <a:solidFill>
                  <a:srgbClr val="000000"/>
                </a:solidFill>
                <a:effectLst/>
                <a:latin typeface="+mj-lt"/>
              </a:rPr>
              <a:t>Financial professionals better frame what products and solutions can best serve the needs and aspirations of all retirees.</a:t>
            </a:r>
            <a:endParaRPr lang="en-GB" sz="1400" kern="1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8166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8374C141-EF62-26F0-1485-6AEE28D1AC79}"/>
              </a:ext>
            </a:extLst>
          </p:cNvPr>
          <p:cNvSpPr txBox="1">
            <a:spLocks/>
          </p:cNvSpPr>
          <p:nvPr/>
        </p:nvSpPr>
        <p:spPr>
          <a:xfrm>
            <a:off x="288900" y="261729"/>
            <a:ext cx="8568929"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r>
              <a:rPr lang="en-GB" dirty="0">
                <a:latin typeface="+mn-lt"/>
                <a:ea typeface="+mn-ea"/>
              </a:rPr>
              <a:t>Risk profile </a:t>
            </a:r>
          </a:p>
          <a:p>
            <a:endParaRPr lang="en-GB" dirty="0">
              <a:latin typeface="+mn-lt"/>
              <a:ea typeface="+mn-ea"/>
            </a:endParaRPr>
          </a:p>
        </p:txBody>
      </p:sp>
      <p:sp>
        <p:nvSpPr>
          <p:cNvPr id="7" name="TextBox 6">
            <a:extLst>
              <a:ext uri="{FF2B5EF4-FFF2-40B4-BE49-F238E27FC236}">
                <a16:creationId xmlns:a16="http://schemas.microsoft.com/office/drawing/2014/main" id="{563EF1C2-8A74-BBFE-D992-295A1FFF27F3}"/>
              </a:ext>
            </a:extLst>
          </p:cNvPr>
          <p:cNvSpPr txBox="1"/>
          <p:nvPr/>
        </p:nvSpPr>
        <p:spPr>
          <a:xfrm>
            <a:off x="699468" y="-1477328"/>
            <a:ext cx="8367268" cy="646331"/>
          </a:xfrm>
          <a:prstGeom prst="rect">
            <a:avLst/>
          </a:prstGeom>
          <a:noFill/>
        </p:spPr>
        <p:txBody>
          <a:bodyPr wrap="square">
            <a:spAutoFit/>
          </a:bodyPr>
          <a:lstStyle/>
          <a:p>
            <a:r>
              <a:rPr lang="en-US" sz="1800" kern="1200" dirty="0">
                <a:solidFill>
                  <a:srgbClr val="000000"/>
                </a:solidFill>
                <a:effectLst/>
                <a:highlight>
                  <a:srgbClr val="FFFFFF"/>
                </a:highlight>
                <a:latin typeface="-apple-system"/>
                <a:ea typeface="Times New Roman" panose="02020603050405020304" pitchFamily="18" charset="0"/>
                <a:cs typeface="Times New Roman" panose="02020603050405020304" pitchFamily="18" charset="0"/>
              </a:rPr>
              <a:t>“</a:t>
            </a:r>
            <a:r>
              <a:rPr lang="en-US" sz="1800" i="1" kern="1200" dirty="0">
                <a:solidFill>
                  <a:srgbClr val="000000"/>
                </a:solidFill>
                <a:effectLst/>
                <a:highlight>
                  <a:srgbClr val="FFFFFF"/>
                </a:highlight>
                <a:latin typeface="-apple-system"/>
                <a:ea typeface="Times New Roman" panose="02020603050405020304" pitchFamily="18" charset="0"/>
                <a:cs typeface="Times New Roman" panose="02020603050405020304" pitchFamily="18" charset="0"/>
              </a:rPr>
              <a:t>Risk profiling was not evidenced, was inconsistent with objectives and customer knowledge and experience, or lacked consideration of capacity for loss</a:t>
            </a:r>
            <a:r>
              <a:rPr lang="en-US" sz="1800" kern="1200" dirty="0">
                <a:solidFill>
                  <a:srgbClr val="000000"/>
                </a:solidFill>
                <a:effectLst/>
                <a:highlight>
                  <a:srgbClr val="FFFFFF"/>
                </a:highlight>
                <a:latin typeface="-apple-system"/>
                <a:ea typeface="Times New Roman" panose="02020603050405020304" pitchFamily="18" charset="0"/>
                <a:cs typeface="Times New Roman" panose="02020603050405020304" pitchFamily="18" charset="0"/>
              </a:rPr>
              <a:t>”.</a:t>
            </a:r>
            <a:endParaRPr lang="en-GB" dirty="0"/>
          </a:p>
        </p:txBody>
      </p:sp>
      <p:grpSp>
        <p:nvGrpSpPr>
          <p:cNvPr id="2" name="Group 1">
            <a:extLst>
              <a:ext uri="{FF2B5EF4-FFF2-40B4-BE49-F238E27FC236}">
                <a16:creationId xmlns:a16="http://schemas.microsoft.com/office/drawing/2014/main" id="{7574F5AC-E34F-740E-3C62-A61A1C34409B}"/>
              </a:ext>
            </a:extLst>
          </p:cNvPr>
          <p:cNvGrpSpPr/>
          <p:nvPr/>
        </p:nvGrpSpPr>
        <p:grpSpPr>
          <a:xfrm>
            <a:off x="5642744" y="394664"/>
            <a:ext cx="3522523" cy="223020"/>
            <a:chOff x="3926278" y="4007971"/>
            <a:chExt cx="3841679" cy="243227"/>
          </a:xfrm>
        </p:grpSpPr>
        <p:grpSp>
          <p:nvGrpSpPr>
            <p:cNvPr id="3" name="Group 2">
              <a:extLst>
                <a:ext uri="{FF2B5EF4-FFF2-40B4-BE49-F238E27FC236}">
                  <a16:creationId xmlns:a16="http://schemas.microsoft.com/office/drawing/2014/main" id="{DAD70BE2-3F84-4904-01E3-34A1B31597E8}"/>
                </a:ext>
              </a:extLst>
            </p:cNvPr>
            <p:cNvGrpSpPr/>
            <p:nvPr/>
          </p:nvGrpSpPr>
          <p:grpSpPr>
            <a:xfrm>
              <a:off x="5786325" y="4021469"/>
              <a:ext cx="1958441" cy="229729"/>
              <a:chOff x="2224759" y="4310866"/>
              <a:chExt cx="1958441" cy="229729"/>
            </a:xfrm>
          </p:grpSpPr>
          <p:grpSp>
            <p:nvGrpSpPr>
              <p:cNvPr id="14" name="Group 13">
                <a:extLst>
                  <a:ext uri="{FF2B5EF4-FFF2-40B4-BE49-F238E27FC236}">
                    <a16:creationId xmlns:a16="http://schemas.microsoft.com/office/drawing/2014/main" id="{975BD130-E2F6-24AF-3E49-069D4EABD465}"/>
                  </a:ext>
                </a:extLst>
              </p:cNvPr>
              <p:cNvGrpSpPr/>
              <p:nvPr/>
            </p:nvGrpSpPr>
            <p:grpSpPr>
              <a:xfrm>
                <a:off x="2224759" y="4310866"/>
                <a:ext cx="229729" cy="229729"/>
                <a:chOff x="5335412" y="31440"/>
                <a:chExt cx="571499" cy="571499"/>
              </a:xfrm>
            </p:grpSpPr>
            <p:sp>
              <p:nvSpPr>
                <p:cNvPr id="16" name="Oval 15">
                  <a:extLst>
                    <a:ext uri="{FF2B5EF4-FFF2-40B4-BE49-F238E27FC236}">
                      <a16:creationId xmlns:a16="http://schemas.microsoft.com/office/drawing/2014/main" id="{CDE0593A-0201-C657-A5BA-8E781B346DD4}"/>
                    </a:ext>
                  </a:extLst>
                </p:cNvPr>
                <p:cNvSpPr/>
                <p:nvPr/>
              </p:nvSpPr>
              <p:spPr>
                <a:xfrm>
                  <a:off x="5335412" y="31440"/>
                  <a:ext cx="571499" cy="5714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3EDEE1C0-DDBF-48FA-F4F8-21A3E3B20A75}"/>
                    </a:ext>
                  </a:extLst>
                </p:cNvPr>
                <p:cNvSpPr/>
                <p:nvPr/>
              </p:nvSpPr>
              <p:spPr>
                <a:xfrm>
                  <a:off x="5401561" y="97589"/>
                  <a:ext cx="439200" cy="4392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5" name="TextBox 14">
                <a:extLst>
                  <a:ext uri="{FF2B5EF4-FFF2-40B4-BE49-F238E27FC236}">
                    <a16:creationId xmlns:a16="http://schemas.microsoft.com/office/drawing/2014/main" id="{146C5763-BB3F-DB5F-E23A-24EF16871491}"/>
                  </a:ext>
                </a:extLst>
              </p:cNvPr>
              <p:cNvSpPr txBox="1"/>
              <p:nvPr/>
            </p:nvSpPr>
            <p:spPr>
              <a:xfrm>
                <a:off x="2575381" y="4340689"/>
                <a:ext cx="1607819" cy="1762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Risk tolerance</a:t>
                </a:r>
                <a:endParaRPr kumimoji="0" lang="en-GB"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BCC75DA2-2156-06A3-9B9A-28DF718CF4B8}"/>
                </a:ext>
              </a:extLst>
            </p:cNvPr>
            <p:cNvGrpSpPr/>
            <p:nvPr/>
          </p:nvGrpSpPr>
          <p:grpSpPr>
            <a:xfrm>
              <a:off x="3926278" y="4007971"/>
              <a:ext cx="3841679" cy="229729"/>
              <a:chOff x="3926278" y="4007971"/>
              <a:chExt cx="3841679" cy="229729"/>
            </a:xfrm>
          </p:grpSpPr>
          <p:grpSp>
            <p:nvGrpSpPr>
              <p:cNvPr id="5" name="Group 4">
                <a:extLst>
                  <a:ext uri="{FF2B5EF4-FFF2-40B4-BE49-F238E27FC236}">
                    <a16:creationId xmlns:a16="http://schemas.microsoft.com/office/drawing/2014/main" id="{FA5F802C-D3AC-D016-2056-9A1D1E2CCCA6}"/>
                  </a:ext>
                </a:extLst>
              </p:cNvPr>
              <p:cNvGrpSpPr/>
              <p:nvPr/>
            </p:nvGrpSpPr>
            <p:grpSpPr>
              <a:xfrm>
                <a:off x="3926278" y="4007971"/>
                <a:ext cx="229729" cy="229729"/>
                <a:chOff x="8665199" y="31440"/>
                <a:chExt cx="571500" cy="571499"/>
              </a:xfrm>
            </p:grpSpPr>
            <p:sp>
              <p:nvSpPr>
                <p:cNvPr id="12" name="Oval 11">
                  <a:extLst>
                    <a:ext uri="{FF2B5EF4-FFF2-40B4-BE49-F238E27FC236}">
                      <a16:creationId xmlns:a16="http://schemas.microsoft.com/office/drawing/2014/main" id="{1B81432F-F88B-822E-2030-30CE086259F5}"/>
                    </a:ext>
                  </a:extLst>
                </p:cNvPr>
                <p:cNvSpPr/>
                <p:nvPr/>
              </p:nvSpPr>
              <p:spPr>
                <a:xfrm>
                  <a:off x="8665199" y="31440"/>
                  <a:ext cx="571500" cy="5714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916B270B-164C-5D01-B5E4-1087757ED195}"/>
                    </a:ext>
                  </a:extLst>
                </p:cNvPr>
                <p:cNvSpPr/>
                <p:nvPr/>
              </p:nvSpPr>
              <p:spPr>
                <a:xfrm>
                  <a:off x="8730933" y="97480"/>
                  <a:ext cx="439420" cy="439419"/>
                </a:xfrm>
                <a:prstGeom prst="ellipse">
                  <a:avLst/>
                </a:prstGeom>
                <a:solidFill>
                  <a:srgbClr val="E4251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 name="TextBox 10">
                <a:extLst>
                  <a:ext uri="{FF2B5EF4-FFF2-40B4-BE49-F238E27FC236}">
                    <a16:creationId xmlns:a16="http://schemas.microsoft.com/office/drawing/2014/main" id="{DD21661E-6C53-311F-97AF-A732566FD961}"/>
                  </a:ext>
                </a:extLst>
              </p:cNvPr>
              <p:cNvSpPr txBox="1"/>
              <p:nvPr/>
            </p:nvSpPr>
            <p:spPr>
              <a:xfrm>
                <a:off x="4240921" y="4044001"/>
                <a:ext cx="3527036" cy="1762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Need for predictability</a:t>
                </a:r>
                <a:endParaRPr kumimoji="0" lang="en-GB"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18" name="Rectangle 17">
            <a:extLst>
              <a:ext uri="{FF2B5EF4-FFF2-40B4-BE49-F238E27FC236}">
                <a16:creationId xmlns:a16="http://schemas.microsoft.com/office/drawing/2014/main" id="{2F68091E-4B4B-EBD3-DB85-FF16A7AFACD0}"/>
              </a:ext>
            </a:extLst>
          </p:cNvPr>
          <p:cNvSpPr/>
          <p:nvPr/>
        </p:nvSpPr>
        <p:spPr>
          <a:xfrm>
            <a:off x="1868864" y="4034086"/>
            <a:ext cx="1416405" cy="455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AD2"/>
                </a:solidFill>
                <a:effectLst/>
                <a:uLnTx/>
                <a:uFillTx/>
                <a:latin typeface="Arial" panose="020B0604020202020204"/>
                <a:ea typeface="+mn-ea"/>
                <a:cs typeface="+mn-cs"/>
              </a:rPr>
              <a:t>Accumulation</a:t>
            </a:r>
          </a:p>
        </p:txBody>
      </p:sp>
      <p:sp>
        <p:nvSpPr>
          <p:cNvPr id="19" name="Rectangle 18">
            <a:extLst>
              <a:ext uri="{FF2B5EF4-FFF2-40B4-BE49-F238E27FC236}">
                <a16:creationId xmlns:a16="http://schemas.microsoft.com/office/drawing/2014/main" id="{FC6CB29D-F628-B7F5-70F1-7492A4D54EBE}"/>
              </a:ext>
            </a:extLst>
          </p:cNvPr>
          <p:cNvSpPr/>
          <p:nvPr/>
        </p:nvSpPr>
        <p:spPr>
          <a:xfrm>
            <a:off x="5807413" y="4034086"/>
            <a:ext cx="1416405" cy="455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AD2"/>
                </a:solidFill>
                <a:effectLst/>
                <a:uLnTx/>
                <a:uFillTx/>
                <a:latin typeface="Arial" panose="020B0604020202020204"/>
                <a:ea typeface="+mn-ea"/>
                <a:cs typeface="+mn-cs"/>
              </a:rPr>
              <a:t>Decumulation</a:t>
            </a:r>
          </a:p>
        </p:txBody>
      </p:sp>
      <p:grpSp>
        <p:nvGrpSpPr>
          <p:cNvPr id="20" name="Group 19">
            <a:extLst>
              <a:ext uri="{FF2B5EF4-FFF2-40B4-BE49-F238E27FC236}">
                <a16:creationId xmlns:a16="http://schemas.microsoft.com/office/drawing/2014/main" id="{9A8370BB-B2E1-DB1E-9D4D-931CF66B153A}"/>
              </a:ext>
            </a:extLst>
          </p:cNvPr>
          <p:cNvGrpSpPr/>
          <p:nvPr/>
        </p:nvGrpSpPr>
        <p:grpSpPr>
          <a:xfrm>
            <a:off x="258701" y="653959"/>
            <a:ext cx="8370949" cy="3500737"/>
            <a:chOff x="258701" y="549175"/>
            <a:chExt cx="5188147" cy="3605522"/>
          </a:xfrm>
        </p:grpSpPr>
        <p:sp>
          <p:nvSpPr>
            <p:cNvPr id="21" name="Rectangle 20">
              <a:extLst>
                <a:ext uri="{FF2B5EF4-FFF2-40B4-BE49-F238E27FC236}">
                  <a16:creationId xmlns:a16="http://schemas.microsoft.com/office/drawing/2014/main" id="{F94600A5-9188-42BC-A815-6ACC49CC987F}"/>
                </a:ext>
              </a:extLst>
            </p:cNvPr>
            <p:cNvSpPr/>
            <p:nvPr/>
          </p:nvSpPr>
          <p:spPr>
            <a:xfrm>
              <a:off x="288899" y="1265788"/>
              <a:ext cx="5157949" cy="2848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D210862B-C974-C4EE-9481-717E1CBE998A}"/>
                </a:ext>
              </a:extLst>
            </p:cNvPr>
            <p:cNvSpPr/>
            <p:nvPr/>
          </p:nvSpPr>
          <p:spPr>
            <a:xfrm>
              <a:off x="1676401" y="1252290"/>
              <a:ext cx="1094950" cy="2877879"/>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Glide path to retirement</a:t>
              </a:r>
              <a:endPar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185DCF91-1EB5-CD71-E53A-5F9E0F28CFE2}"/>
                </a:ext>
              </a:extLst>
            </p:cNvPr>
            <p:cNvSpPr/>
            <p:nvPr/>
          </p:nvSpPr>
          <p:spPr>
            <a:xfrm>
              <a:off x="1516017" y="2941390"/>
              <a:ext cx="1255333" cy="1188779"/>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Consolidating wealth</a:t>
              </a:r>
              <a:endPar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1BB2F694-74A9-B50E-1725-9BD9BF7A365C}"/>
                </a:ext>
              </a:extLst>
            </p:cNvPr>
            <p:cNvSpPr/>
            <p:nvPr/>
          </p:nvSpPr>
          <p:spPr>
            <a:xfrm>
              <a:off x="264578" y="3502947"/>
              <a:ext cx="1499155" cy="65175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Starting to </a:t>
              </a:r>
              <a:b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accumulate wealth</a:t>
              </a:r>
              <a:endPar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C862B71E-1EDA-BD6F-CF95-97A162222387}"/>
                </a:ext>
              </a:extLst>
            </p:cNvPr>
            <p:cNvSpPr/>
            <p:nvPr/>
          </p:nvSpPr>
          <p:spPr>
            <a:xfrm>
              <a:off x="2771526" y="1252290"/>
              <a:ext cx="2663380" cy="2888893"/>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Retirement risk zone</a:t>
              </a:r>
              <a:endPar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D0EBC4ED-124A-BC8F-C336-4A01220A6CE6}"/>
                </a:ext>
              </a:extLst>
            </p:cNvPr>
            <p:cNvSpPr/>
            <p:nvPr/>
          </p:nvSpPr>
          <p:spPr>
            <a:xfrm>
              <a:off x="292100" y="549175"/>
              <a:ext cx="5136672" cy="6533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6D152FFE-4CD4-5538-0E40-ABE59D9E3711}"/>
                </a:ext>
              </a:extLst>
            </p:cNvPr>
            <p:cNvSpPr/>
            <p:nvPr/>
          </p:nvSpPr>
          <p:spPr>
            <a:xfrm>
              <a:off x="258701" y="716183"/>
              <a:ext cx="1497536" cy="455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Growth seekers</a:t>
              </a:r>
            </a:p>
          </p:txBody>
        </p:sp>
        <p:sp>
          <p:nvSpPr>
            <p:cNvPr id="28" name="Rectangle 27">
              <a:extLst>
                <a:ext uri="{FF2B5EF4-FFF2-40B4-BE49-F238E27FC236}">
                  <a16:creationId xmlns:a16="http://schemas.microsoft.com/office/drawing/2014/main" id="{8EF29D86-287A-AD7B-9764-34B0F1DA3D3A}"/>
                </a:ext>
              </a:extLst>
            </p:cNvPr>
            <p:cNvSpPr/>
            <p:nvPr/>
          </p:nvSpPr>
          <p:spPr>
            <a:xfrm>
              <a:off x="4201610" y="716183"/>
              <a:ext cx="1233296" cy="455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Income seekers</a:t>
              </a:r>
            </a:p>
          </p:txBody>
        </p:sp>
        <p:sp>
          <p:nvSpPr>
            <p:cNvPr id="29" name="Freeform: Shape 28">
              <a:extLst>
                <a:ext uri="{FF2B5EF4-FFF2-40B4-BE49-F238E27FC236}">
                  <a16:creationId xmlns:a16="http://schemas.microsoft.com/office/drawing/2014/main" id="{7C8869CD-2228-F0ED-5128-4F422028C151}"/>
                </a:ext>
              </a:extLst>
            </p:cNvPr>
            <p:cNvSpPr/>
            <p:nvPr/>
          </p:nvSpPr>
          <p:spPr>
            <a:xfrm>
              <a:off x="292100" y="1748320"/>
              <a:ext cx="4921168" cy="2248976"/>
            </a:xfrm>
            <a:custGeom>
              <a:avLst/>
              <a:gdLst>
                <a:gd name="connsiteX0" fmla="*/ 0 w 4967521"/>
                <a:gd name="connsiteY0" fmla="*/ 0 h 2248976"/>
                <a:gd name="connsiteX1" fmla="*/ 2355199 w 4967521"/>
                <a:gd name="connsiteY1" fmla="*/ 0 h 2248976"/>
                <a:gd name="connsiteX2" fmla="*/ 2355199 w 4967521"/>
                <a:gd name="connsiteY2" fmla="*/ 448 h 2248976"/>
                <a:gd name="connsiteX3" fmla="*/ 4848761 w 4967521"/>
                <a:gd name="connsiteY3" fmla="*/ 2086496 h 2248976"/>
                <a:gd name="connsiteX4" fmla="*/ 4894118 w 4967521"/>
                <a:gd name="connsiteY4" fmla="*/ 2033452 h 2248976"/>
                <a:gd name="connsiteX5" fmla="*/ 4967521 w 4967521"/>
                <a:gd name="connsiteY5" fmla="*/ 2248976 h 2248976"/>
                <a:gd name="connsiteX6" fmla="*/ 4743214 w 4967521"/>
                <a:gd name="connsiteY6" fmla="*/ 2209929 h 2248976"/>
                <a:gd name="connsiteX7" fmla="*/ 4779177 w 4967521"/>
                <a:gd name="connsiteY7" fmla="*/ 2167871 h 2248976"/>
                <a:gd name="connsiteX8" fmla="*/ 2315786 w 4967521"/>
                <a:gd name="connsiteY8" fmla="*/ 107063 h 2248976"/>
                <a:gd name="connsiteX9" fmla="*/ 0 w 4967521"/>
                <a:gd name="connsiteY9" fmla="*/ 107063 h 22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521" h="2248976">
                  <a:moveTo>
                    <a:pt x="0" y="0"/>
                  </a:moveTo>
                  <a:lnTo>
                    <a:pt x="2355199" y="0"/>
                  </a:lnTo>
                  <a:lnTo>
                    <a:pt x="2355199" y="448"/>
                  </a:lnTo>
                  <a:lnTo>
                    <a:pt x="4848761" y="2086496"/>
                  </a:lnTo>
                  <a:lnTo>
                    <a:pt x="4894118" y="2033452"/>
                  </a:lnTo>
                  <a:lnTo>
                    <a:pt x="4967521" y="2248976"/>
                  </a:lnTo>
                  <a:lnTo>
                    <a:pt x="4743214" y="2209929"/>
                  </a:lnTo>
                  <a:lnTo>
                    <a:pt x="4779177" y="2167871"/>
                  </a:lnTo>
                  <a:lnTo>
                    <a:pt x="2315786" y="107063"/>
                  </a:lnTo>
                  <a:lnTo>
                    <a:pt x="0" y="1070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A39783A5-6035-F9F6-DC2E-F6EF3AB88453}"/>
                </a:ext>
              </a:extLst>
            </p:cNvPr>
            <p:cNvSpPr/>
            <p:nvPr/>
          </p:nvSpPr>
          <p:spPr>
            <a:xfrm flipV="1">
              <a:off x="292099" y="1820122"/>
              <a:ext cx="4802415" cy="2248976"/>
            </a:xfrm>
            <a:custGeom>
              <a:avLst/>
              <a:gdLst>
                <a:gd name="connsiteX0" fmla="*/ 0 w 4967521"/>
                <a:gd name="connsiteY0" fmla="*/ 0 h 2248976"/>
                <a:gd name="connsiteX1" fmla="*/ 2355199 w 4967521"/>
                <a:gd name="connsiteY1" fmla="*/ 0 h 2248976"/>
                <a:gd name="connsiteX2" fmla="*/ 2355199 w 4967521"/>
                <a:gd name="connsiteY2" fmla="*/ 448 h 2248976"/>
                <a:gd name="connsiteX3" fmla="*/ 4848761 w 4967521"/>
                <a:gd name="connsiteY3" fmla="*/ 2086496 h 2248976"/>
                <a:gd name="connsiteX4" fmla="*/ 4894118 w 4967521"/>
                <a:gd name="connsiteY4" fmla="*/ 2033452 h 2248976"/>
                <a:gd name="connsiteX5" fmla="*/ 4967521 w 4967521"/>
                <a:gd name="connsiteY5" fmla="*/ 2248976 h 2248976"/>
                <a:gd name="connsiteX6" fmla="*/ 4743214 w 4967521"/>
                <a:gd name="connsiteY6" fmla="*/ 2209929 h 2248976"/>
                <a:gd name="connsiteX7" fmla="*/ 4779177 w 4967521"/>
                <a:gd name="connsiteY7" fmla="*/ 2167871 h 2248976"/>
                <a:gd name="connsiteX8" fmla="*/ 2315786 w 4967521"/>
                <a:gd name="connsiteY8" fmla="*/ 107063 h 2248976"/>
                <a:gd name="connsiteX9" fmla="*/ 0 w 4967521"/>
                <a:gd name="connsiteY9" fmla="*/ 107063 h 22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521" h="2248976">
                  <a:moveTo>
                    <a:pt x="0" y="0"/>
                  </a:moveTo>
                  <a:lnTo>
                    <a:pt x="2355199" y="0"/>
                  </a:lnTo>
                  <a:lnTo>
                    <a:pt x="2355199" y="448"/>
                  </a:lnTo>
                  <a:lnTo>
                    <a:pt x="4848761" y="2086496"/>
                  </a:lnTo>
                  <a:lnTo>
                    <a:pt x="4894118" y="2033452"/>
                  </a:lnTo>
                  <a:lnTo>
                    <a:pt x="4967521" y="2248976"/>
                  </a:lnTo>
                  <a:lnTo>
                    <a:pt x="4743214" y="2209929"/>
                  </a:lnTo>
                  <a:lnTo>
                    <a:pt x="4779177" y="2167871"/>
                  </a:lnTo>
                  <a:lnTo>
                    <a:pt x="2315786" y="107063"/>
                  </a:lnTo>
                  <a:lnTo>
                    <a:pt x="0" y="107063"/>
                  </a:lnTo>
                  <a:close/>
                </a:path>
              </a:pathLst>
            </a:custGeom>
            <a:solidFill>
              <a:srgbClr val="E425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3" name="Picture 32" descr="A person wearing boxing gloves&#10;&#10;Description automatically generated">
            <a:extLst>
              <a:ext uri="{FF2B5EF4-FFF2-40B4-BE49-F238E27FC236}">
                <a16:creationId xmlns:a16="http://schemas.microsoft.com/office/drawing/2014/main" id="{9D9688A2-40E2-A654-03F2-E4C8A2934B47}"/>
              </a:ext>
            </a:extLst>
          </p:cNvPr>
          <p:cNvPicPr>
            <a:picLocks/>
          </p:cNvPicPr>
          <p:nvPr/>
        </p:nvPicPr>
        <p:blipFill rotWithShape="1">
          <a:blip r:embed="rId3">
            <a:extLst>
              <a:ext uri="{28A0092B-C50C-407E-A947-70E740481C1C}">
                <a14:useLocalDpi xmlns:a14="http://schemas.microsoft.com/office/drawing/2010/main" val="0"/>
              </a:ext>
            </a:extLst>
          </a:blip>
          <a:srcRect l="16042" r="17290"/>
          <a:stretch/>
        </p:blipFill>
        <p:spPr>
          <a:xfrm>
            <a:off x="6373042" y="660682"/>
            <a:ext cx="612000" cy="612000"/>
          </a:xfrm>
          <a:prstGeom prst="ellipse">
            <a:avLst/>
          </a:prstGeom>
          <a:ln w="28575">
            <a:solidFill>
              <a:schemeClr val="bg1"/>
            </a:solidFill>
          </a:ln>
        </p:spPr>
      </p:pic>
      <p:pic>
        <p:nvPicPr>
          <p:cNvPr id="34" name="Picture 33" descr="A person wearing boxing gloves&#10;&#10;Description automatically generated">
            <a:extLst>
              <a:ext uri="{FF2B5EF4-FFF2-40B4-BE49-F238E27FC236}">
                <a16:creationId xmlns:a16="http://schemas.microsoft.com/office/drawing/2014/main" id="{8B05A32E-3679-E452-BEF1-184B7F13AA00}"/>
              </a:ext>
            </a:extLst>
          </p:cNvPr>
          <p:cNvPicPr>
            <a:picLocks noChangeAspect="1"/>
          </p:cNvPicPr>
          <p:nvPr/>
        </p:nvPicPr>
        <p:blipFill rotWithShape="1">
          <a:blip r:embed="rId4">
            <a:extLst>
              <a:ext uri="{28A0092B-C50C-407E-A947-70E740481C1C}">
                <a14:useLocalDpi xmlns:a14="http://schemas.microsoft.com/office/drawing/2010/main" val="0"/>
              </a:ext>
            </a:extLst>
          </a:blip>
          <a:srcRect l="31172" t="12429" r="18733" b="12429"/>
          <a:stretch/>
        </p:blipFill>
        <p:spPr>
          <a:xfrm flipH="1">
            <a:off x="1887403" y="668314"/>
            <a:ext cx="612000" cy="612000"/>
          </a:xfrm>
          <a:prstGeom prst="ellipse">
            <a:avLst/>
          </a:prstGeom>
          <a:ln w="28575">
            <a:solidFill>
              <a:schemeClr val="bg1"/>
            </a:solidFill>
          </a:ln>
        </p:spPr>
      </p:pic>
      <p:sp>
        <p:nvSpPr>
          <p:cNvPr id="35" name="Text Placeholder 1">
            <a:extLst>
              <a:ext uri="{FF2B5EF4-FFF2-40B4-BE49-F238E27FC236}">
                <a16:creationId xmlns:a16="http://schemas.microsoft.com/office/drawing/2014/main" id="{E4841E19-1585-3467-574A-43C146C5F872}"/>
              </a:ext>
            </a:extLst>
          </p:cNvPr>
          <p:cNvSpPr>
            <a:spLocks noGrp="1"/>
          </p:cNvSpPr>
          <p:nvPr>
            <p:ph type="body" sz="quarter" idx="32"/>
          </p:nvPr>
        </p:nvSpPr>
        <p:spPr>
          <a:xfrm>
            <a:off x="288130" y="4090988"/>
            <a:ext cx="8568927" cy="481013"/>
          </a:xfrm>
        </p:spPr>
        <p:txBody>
          <a:bodyPr/>
          <a:lstStyle/>
          <a:p>
            <a:r>
              <a:rPr lang="en-US" dirty="0"/>
              <a:t>Source: Invesco macro research findings. For illustrative purposes only. </a:t>
            </a:r>
            <a:endParaRPr lang="en-GB" dirty="0"/>
          </a:p>
        </p:txBody>
      </p:sp>
    </p:spTree>
    <p:extLst>
      <p:ext uri="{BB962C8B-B14F-4D97-AF65-F5344CB8AC3E}">
        <p14:creationId xmlns:p14="http://schemas.microsoft.com/office/powerpoint/2010/main" val="1086175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31E91A1-A0BC-D715-33B1-D34658368428}"/>
              </a:ext>
            </a:extLst>
          </p:cNvPr>
          <p:cNvSpPr>
            <a:spLocks noGrp="1"/>
          </p:cNvSpPr>
          <p:nvPr>
            <p:ph type="title"/>
          </p:nvPr>
        </p:nvSpPr>
        <p:spPr/>
        <p:txBody>
          <a:bodyPr/>
          <a:lstStyle/>
          <a:p>
            <a:r>
              <a:rPr lang="en-GB" dirty="0">
                <a:latin typeface="+mn-lt"/>
                <a:ea typeface="+mn-ea"/>
              </a:rPr>
              <a:t>Investment risks </a:t>
            </a:r>
            <a:br>
              <a:rPr lang="en-GB" dirty="0">
                <a:latin typeface="+mn-lt"/>
                <a:ea typeface="+mn-ea"/>
              </a:rPr>
            </a:br>
            <a:br>
              <a:rPr lang="en-GB" dirty="0">
                <a:latin typeface="+mn-lt"/>
                <a:ea typeface="+mn-ea"/>
              </a:rPr>
            </a:br>
            <a:endParaRPr lang="en-GB" dirty="0"/>
          </a:p>
        </p:txBody>
      </p:sp>
      <p:cxnSp>
        <p:nvCxnSpPr>
          <p:cNvPr id="38" name="Straight Connector 37">
            <a:extLst>
              <a:ext uri="{FF2B5EF4-FFF2-40B4-BE49-F238E27FC236}">
                <a16:creationId xmlns:a16="http://schemas.microsoft.com/office/drawing/2014/main" id="{43434D68-4049-3E63-CF39-1D178D069F16}"/>
              </a:ext>
            </a:extLst>
          </p:cNvPr>
          <p:cNvCxnSpPr>
            <a:cxnSpLocks/>
          </p:cNvCxnSpPr>
          <p:nvPr/>
        </p:nvCxnSpPr>
        <p:spPr>
          <a:xfrm>
            <a:off x="626520" y="3787626"/>
            <a:ext cx="7874931"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370537A3-5B2F-E2F8-641A-70B7DFF711DF}"/>
              </a:ext>
            </a:extLst>
          </p:cNvPr>
          <p:cNvGrpSpPr/>
          <p:nvPr/>
        </p:nvGrpSpPr>
        <p:grpSpPr>
          <a:xfrm>
            <a:off x="518159" y="587226"/>
            <a:ext cx="8124396" cy="3147558"/>
            <a:chOff x="518160" y="632460"/>
            <a:chExt cx="8107680" cy="3322320"/>
          </a:xfrm>
        </p:grpSpPr>
        <p:grpSp>
          <p:nvGrpSpPr>
            <p:cNvPr id="36" name="Group 35">
              <a:extLst>
                <a:ext uri="{FF2B5EF4-FFF2-40B4-BE49-F238E27FC236}">
                  <a16:creationId xmlns:a16="http://schemas.microsoft.com/office/drawing/2014/main" id="{D6902EC0-CF2B-3C24-68AF-9D38A3750DED}"/>
                </a:ext>
              </a:extLst>
            </p:cNvPr>
            <p:cNvGrpSpPr/>
            <p:nvPr/>
          </p:nvGrpSpPr>
          <p:grpSpPr>
            <a:xfrm>
              <a:off x="587544" y="806450"/>
              <a:ext cx="7968912" cy="3110095"/>
              <a:chOff x="-8359578" y="806450"/>
              <a:chExt cx="7968912" cy="3110095"/>
            </a:xfrm>
          </p:grpSpPr>
          <p:sp>
            <p:nvSpPr>
              <p:cNvPr id="13" name="Rectangle 12">
                <a:extLst>
                  <a:ext uri="{FF2B5EF4-FFF2-40B4-BE49-F238E27FC236}">
                    <a16:creationId xmlns:a16="http://schemas.microsoft.com/office/drawing/2014/main" id="{B78BDADD-69F5-8E54-FCDE-912B5B1B4DBB}"/>
                  </a:ext>
                </a:extLst>
              </p:cNvPr>
              <p:cNvSpPr/>
              <p:nvPr/>
            </p:nvSpPr>
            <p:spPr>
              <a:xfrm>
                <a:off x="-8356882" y="806450"/>
                <a:ext cx="7959865" cy="1771192"/>
              </a:xfrm>
              <a:custGeom>
                <a:avLst/>
                <a:gdLst>
                  <a:gd name="connsiteX0" fmla="*/ 0 w 7954470"/>
                  <a:gd name="connsiteY0" fmla="*/ 0 h 1348677"/>
                  <a:gd name="connsiteX1" fmla="*/ 7954470 w 7954470"/>
                  <a:gd name="connsiteY1" fmla="*/ 0 h 1348677"/>
                  <a:gd name="connsiteX2" fmla="*/ 7954470 w 7954470"/>
                  <a:gd name="connsiteY2" fmla="*/ 1348677 h 1348677"/>
                  <a:gd name="connsiteX3" fmla="*/ 0 w 7954470"/>
                  <a:gd name="connsiteY3" fmla="*/ 1348677 h 1348677"/>
                  <a:gd name="connsiteX4" fmla="*/ 0 w 7954470"/>
                  <a:gd name="connsiteY4" fmla="*/ 0 h 1348677"/>
                  <a:gd name="connsiteX0" fmla="*/ 5395 w 7959865"/>
                  <a:gd name="connsiteY0" fmla="*/ 0 h 1348677"/>
                  <a:gd name="connsiteX1" fmla="*/ 7959865 w 7959865"/>
                  <a:gd name="connsiteY1" fmla="*/ 0 h 1348677"/>
                  <a:gd name="connsiteX2" fmla="*/ 7959865 w 7959865"/>
                  <a:gd name="connsiteY2" fmla="*/ 1348677 h 1348677"/>
                  <a:gd name="connsiteX3" fmla="*/ 5395 w 7959865"/>
                  <a:gd name="connsiteY3" fmla="*/ 1348677 h 1348677"/>
                  <a:gd name="connsiteX4" fmla="*/ 0 w 7959865"/>
                  <a:gd name="connsiteY4" fmla="*/ 1291985 h 1348677"/>
                  <a:gd name="connsiteX5" fmla="*/ 5395 w 7959865"/>
                  <a:gd name="connsiteY5" fmla="*/ 0 h 1348677"/>
                  <a:gd name="connsiteX0" fmla="*/ 1986595 w 7959865"/>
                  <a:gd name="connsiteY0" fmla="*/ 1003300 h 1348677"/>
                  <a:gd name="connsiteX1" fmla="*/ 7959865 w 7959865"/>
                  <a:gd name="connsiteY1" fmla="*/ 0 h 1348677"/>
                  <a:gd name="connsiteX2" fmla="*/ 7959865 w 7959865"/>
                  <a:gd name="connsiteY2" fmla="*/ 1348677 h 1348677"/>
                  <a:gd name="connsiteX3" fmla="*/ 5395 w 7959865"/>
                  <a:gd name="connsiteY3" fmla="*/ 1348677 h 1348677"/>
                  <a:gd name="connsiteX4" fmla="*/ 0 w 7959865"/>
                  <a:gd name="connsiteY4" fmla="*/ 1291985 h 1348677"/>
                  <a:gd name="connsiteX5" fmla="*/ 1986595 w 7959865"/>
                  <a:gd name="connsiteY5" fmla="*/ 1003300 h 1348677"/>
                  <a:gd name="connsiteX0" fmla="*/ 1986595 w 7959865"/>
                  <a:gd name="connsiteY0" fmla="*/ 1003300 h 1348677"/>
                  <a:gd name="connsiteX1" fmla="*/ 7959865 w 7959865"/>
                  <a:gd name="connsiteY1" fmla="*/ 0 h 1348677"/>
                  <a:gd name="connsiteX2" fmla="*/ 7959865 w 7959865"/>
                  <a:gd name="connsiteY2" fmla="*/ 1348677 h 1348677"/>
                  <a:gd name="connsiteX3" fmla="*/ 5395 w 7959865"/>
                  <a:gd name="connsiteY3" fmla="*/ 1348677 h 1348677"/>
                  <a:gd name="connsiteX4" fmla="*/ 0 w 7959865"/>
                  <a:gd name="connsiteY4" fmla="*/ 1291985 h 1348677"/>
                  <a:gd name="connsiteX5" fmla="*/ 1986595 w 7959865"/>
                  <a:gd name="connsiteY5" fmla="*/ 1003300 h 1348677"/>
                  <a:gd name="connsiteX0" fmla="*/ 2011995 w 7959865"/>
                  <a:gd name="connsiteY0" fmla="*/ 1022350 h 1348677"/>
                  <a:gd name="connsiteX1" fmla="*/ 7959865 w 7959865"/>
                  <a:gd name="connsiteY1" fmla="*/ 0 h 1348677"/>
                  <a:gd name="connsiteX2" fmla="*/ 7959865 w 7959865"/>
                  <a:gd name="connsiteY2" fmla="*/ 1348677 h 1348677"/>
                  <a:gd name="connsiteX3" fmla="*/ 5395 w 7959865"/>
                  <a:gd name="connsiteY3" fmla="*/ 1348677 h 1348677"/>
                  <a:gd name="connsiteX4" fmla="*/ 0 w 7959865"/>
                  <a:gd name="connsiteY4" fmla="*/ 1291985 h 1348677"/>
                  <a:gd name="connsiteX5" fmla="*/ 2011995 w 7959865"/>
                  <a:gd name="connsiteY5" fmla="*/ 1022350 h 1348677"/>
                  <a:gd name="connsiteX0" fmla="*/ 2011995 w 7959865"/>
                  <a:gd name="connsiteY0" fmla="*/ 1022350 h 1348677"/>
                  <a:gd name="connsiteX1" fmla="*/ 4159251 w 7959865"/>
                  <a:gd name="connsiteY1" fmla="*/ 644285 h 1348677"/>
                  <a:gd name="connsiteX2" fmla="*/ 7959865 w 7959865"/>
                  <a:gd name="connsiteY2" fmla="*/ 0 h 1348677"/>
                  <a:gd name="connsiteX3" fmla="*/ 7959865 w 7959865"/>
                  <a:gd name="connsiteY3" fmla="*/ 1348677 h 1348677"/>
                  <a:gd name="connsiteX4" fmla="*/ 5395 w 7959865"/>
                  <a:gd name="connsiteY4" fmla="*/ 1348677 h 1348677"/>
                  <a:gd name="connsiteX5" fmla="*/ 0 w 7959865"/>
                  <a:gd name="connsiteY5" fmla="*/ 1291985 h 1348677"/>
                  <a:gd name="connsiteX6" fmla="*/ 2011995 w 7959865"/>
                  <a:gd name="connsiteY6" fmla="*/ 1022350 h 1348677"/>
                  <a:gd name="connsiteX0" fmla="*/ 2011995 w 7959865"/>
                  <a:gd name="connsiteY0" fmla="*/ 1152765 h 1479092"/>
                  <a:gd name="connsiteX1" fmla="*/ 3975101 w 7959865"/>
                  <a:gd name="connsiteY1" fmla="*/ 0 h 1479092"/>
                  <a:gd name="connsiteX2" fmla="*/ 7959865 w 7959865"/>
                  <a:gd name="connsiteY2" fmla="*/ 130415 h 1479092"/>
                  <a:gd name="connsiteX3" fmla="*/ 7959865 w 7959865"/>
                  <a:gd name="connsiteY3" fmla="*/ 1479092 h 1479092"/>
                  <a:gd name="connsiteX4" fmla="*/ 5395 w 7959865"/>
                  <a:gd name="connsiteY4" fmla="*/ 1479092 h 1479092"/>
                  <a:gd name="connsiteX5" fmla="*/ 0 w 7959865"/>
                  <a:gd name="connsiteY5" fmla="*/ 1422400 h 1479092"/>
                  <a:gd name="connsiteX6" fmla="*/ 2011995 w 7959865"/>
                  <a:gd name="connsiteY6" fmla="*/ 1152765 h 1479092"/>
                  <a:gd name="connsiteX0" fmla="*/ 2011995 w 7959865"/>
                  <a:gd name="connsiteY0" fmla="*/ 1152765 h 1479092"/>
                  <a:gd name="connsiteX1" fmla="*/ 3975101 w 7959865"/>
                  <a:gd name="connsiteY1" fmla="*/ 0 h 1479092"/>
                  <a:gd name="connsiteX2" fmla="*/ 5994401 w 7959865"/>
                  <a:gd name="connsiteY2" fmla="*/ 69850 h 1479092"/>
                  <a:gd name="connsiteX3" fmla="*/ 7959865 w 7959865"/>
                  <a:gd name="connsiteY3" fmla="*/ 130415 h 1479092"/>
                  <a:gd name="connsiteX4" fmla="*/ 7959865 w 7959865"/>
                  <a:gd name="connsiteY4" fmla="*/ 1479092 h 1479092"/>
                  <a:gd name="connsiteX5" fmla="*/ 5395 w 7959865"/>
                  <a:gd name="connsiteY5" fmla="*/ 1479092 h 1479092"/>
                  <a:gd name="connsiteX6" fmla="*/ 0 w 7959865"/>
                  <a:gd name="connsiteY6" fmla="*/ 1422400 h 1479092"/>
                  <a:gd name="connsiteX7" fmla="*/ 2011995 w 7959865"/>
                  <a:gd name="connsiteY7" fmla="*/ 1152765 h 1479092"/>
                  <a:gd name="connsiteX0" fmla="*/ 2011995 w 7959865"/>
                  <a:gd name="connsiteY0" fmla="*/ 1444865 h 1771192"/>
                  <a:gd name="connsiteX1" fmla="*/ 3975101 w 7959865"/>
                  <a:gd name="connsiteY1" fmla="*/ 292100 h 1771192"/>
                  <a:gd name="connsiteX2" fmla="*/ 5969001 w 7959865"/>
                  <a:gd name="connsiteY2" fmla="*/ 0 h 1771192"/>
                  <a:gd name="connsiteX3" fmla="*/ 7959865 w 7959865"/>
                  <a:gd name="connsiteY3" fmla="*/ 422515 h 1771192"/>
                  <a:gd name="connsiteX4" fmla="*/ 7959865 w 7959865"/>
                  <a:gd name="connsiteY4" fmla="*/ 1771192 h 1771192"/>
                  <a:gd name="connsiteX5" fmla="*/ 5395 w 7959865"/>
                  <a:gd name="connsiteY5" fmla="*/ 1771192 h 1771192"/>
                  <a:gd name="connsiteX6" fmla="*/ 0 w 7959865"/>
                  <a:gd name="connsiteY6" fmla="*/ 1714500 h 1771192"/>
                  <a:gd name="connsiteX7" fmla="*/ 2011995 w 7959865"/>
                  <a:gd name="connsiteY7" fmla="*/ 1444865 h 177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9865" h="1771192">
                    <a:moveTo>
                      <a:pt x="2011995" y="1444865"/>
                    </a:moveTo>
                    <a:lnTo>
                      <a:pt x="3975101" y="292100"/>
                    </a:lnTo>
                    <a:lnTo>
                      <a:pt x="5969001" y="0"/>
                    </a:lnTo>
                    <a:lnTo>
                      <a:pt x="7959865" y="422515"/>
                    </a:lnTo>
                    <a:lnTo>
                      <a:pt x="7959865" y="1771192"/>
                    </a:lnTo>
                    <a:lnTo>
                      <a:pt x="5395" y="1771192"/>
                    </a:lnTo>
                    <a:lnTo>
                      <a:pt x="0" y="1714500"/>
                    </a:lnTo>
                    <a:lnTo>
                      <a:pt x="2011995" y="1444865"/>
                    </a:lnTo>
                    <a:close/>
                  </a:path>
                </a:pathLst>
              </a:custGeom>
              <a:solidFill>
                <a:srgbClr val="00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7" name="Rectangle 16">
                <a:extLst>
                  <a:ext uri="{FF2B5EF4-FFF2-40B4-BE49-F238E27FC236}">
                    <a16:creationId xmlns:a16="http://schemas.microsoft.com/office/drawing/2014/main" id="{4DAB93C7-2CDB-37FD-5AD5-D39012ACF3A4}"/>
                  </a:ext>
                </a:extLst>
              </p:cNvPr>
              <p:cNvSpPr/>
              <p:nvPr/>
            </p:nvSpPr>
            <p:spPr>
              <a:xfrm>
                <a:off x="-8356882" y="1225549"/>
                <a:ext cx="7959865" cy="2075609"/>
              </a:xfrm>
              <a:custGeom>
                <a:avLst/>
                <a:gdLst>
                  <a:gd name="connsiteX0" fmla="*/ 0 w 7954470"/>
                  <a:gd name="connsiteY0" fmla="*/ 0 h 2050208"/>
                  <a:gd name="connsiteX1" fmla="*/ 7954470 w 7954470"/>
                  <a:gd name="connsiteY1" fmla="*/ 0 h 2050208"/>
                  <a:gd name="connsiteX2" fmla="*/ 7954470 w 7954470"/>
                  <a:gd name="connsiteY2" fmla="*/ 2050208 h 2050208"/>
                  <a:gd name="connsiteX3" fmla="*/ 0 w 7954470"/>
                  <a:gd name="connsiteY3" fmla="*/ 2050208 h 2050208"/>
                  <a:gd name="connsiteX4" fmla="*/ 0 w 7954470"/>
                  <a:gd name="connsiteY4" fmla="*/ 0 h 2050208"/>
                  <a:gd name="connsiteX0" fmla="*/ 5395 w 7959865"/>
                  <a:gd name="connsiteY0" fmla="*/ 0 h 2050208"/>
                  <a:gd name="connsiteX1" fmla="*/ 7959865 w 7959865"/>
                  <a:gd name="connsiteY1" fmla="*/ 0 h 2050208"/>
                  <a:gd name="connsiteX2" fmla="*/ 7959865 w 7959865"/>
                  <a:gd name="connsiteY2" fmla="*/ 2050208 h 2050208"/>
                  <a:gd name="connsiteX3" fmla="*/ 5395 w 7959865"/>
                  <a:gd name="connsiteY3" fmla="*/ 2050208 h 2050208"/>
                  <a:gd name="connsiteX4" fmla="*/ 0 w 7959865"/>
                  <a:gd name="connsiteY4" fmla="*/ 1282699 h 2050208"/>
                  <a:gd name="connsiteX5" fmla="*/ 5395 w 7959865"/>
                  <a:gd name="connsiteY5" fmla="*/ 0 h 2050208"/>
                  <a:gd name="connsiteX0" fmla="*/ 5395 w 7959865"/>
                  <a:gd name="connsiteY0" fmla="*/ 0 h 2050208"/>
                  <a:gd name="connsiteX1" fmla="*/ 7959865 w 7959865"/>
                  <a:gd name="connsiteY1" fmla="*/ 0 h 2050208"/>
                  <a:gd name="connsiteX2" fmla="*/ 7959865 w 7959865"/>
                  <a:gd name="connsiteY2" fmla="*/ 2050208 h 2050208"/>
                  <a:gd name="connsiteX3" fmla="*/ 5395 w 7959865"/>
                  <a:gd name="connsiteY3" fmla="*/ 2050208 h 2050208"/>
                  <a:gd name="connsiteX4" fmla="*/ 0 w 7959865"/>
                  <a:gd name="connsiteY4" fmla="*/ 1282699 h 2050208"/>
                  <a:gd name="connsiteX5" fmla="*/ 5395 w 7959865"/>
                  <a:gd name="connsiteY5" fmla="*/ 0 h 2050208"/>
                  <a:gd name="connsiteX0" fmla="*/ 2018345 w 7959865"/>
                  <a:gd name="connsiteY0" fmla="*/ 1003300 h 2050208"/>
                  <a:gd name="connsiteX1" fmla="*/ 7959865 w 7959865"/>
                  <a:gd name="connsiteY1" fmla="*/ 0 h 2050208"/>
                  <a:gd name="connsiteX2" fmla="*/ 7959865 w 7959865"/>
                  <a:gd name="connsiteY2" fmla="*/ 2050208 h 2050208"/>
                  <a:gd name="connsiteX3" fmla="*/ 5395 w 7959865"/>
                  <a:gd name="connsiteY3" fmla="*/ 2050208 h 2050208"/>
                  <a:gd name="connsiteX4" fmla="*/ 0 w 7959865"/>
                  <a:gd name="connsiteY4" fmla="*/ 1282699 h 2050208"/>
                  <a:gd name="connsiteX5" fmla="*/ 2018345 w 7959865"/>
                  <a:gd name="connsiteY5" fmla="*/ 1003300 h 2050208"/>
                  <a:gd name="connsiteX0" fmla="*/ 2018345 w 7959865"/>
                  <a:gd name="connsiteY0" fmla="*/ 1003300 h 2050208"/>
                  <a:gd name="connsiteX1" fmla="*/ 7959865 w 7959865"/>
                  <a:gd name="connsiteY1" fmla="*/ 0 h 2050208"/>
                  <a:gd name="connsiteX2" fmla="*/ 7959865 w 7959865"/>
                  <a:gd name="connsiteY2" fmla="*/ 2050208 h 2050208"/>
                  <a:gd name="connsiteX3" fmla="*/ 5395 w 7959865"/>
                  <a:gd name="connsiteY3" fmla="*/ 2050208 h 2050208"/>
                  <a:gd name="connsiteX4" fmla="*/ 0 w 7959865"/>
                  <a:gd name="connsiteY4" fmla="*/ 1282699 h 2050208"/>
                  <a:gd name="connsiteX5" fmla="*/ 2018345 w 7959865"/>
                  <a:gd name="connsiteY5" fmla="*/ 1003300 h 2050208"/>
                  <a:gd name="connsiteX0" fmla="*/ 2018345 w 7959865"/>
                  <a:gd name="connsiteY0" fmla="*/ 1003300 h 2050208"/>
                  <a:gd name="connsiteX1" fmla="*/ 4248151 w 7959865"/>
                  <a:gd name="connsiteY1" fmla="*/ 615949 h 2050208"/>
                  <a:gd name="connsiteX2" fmla="*/ 7959865 w 7959865"/>
                  <a:gd name="connsiteY2" fmla="*/ 0 h 2050208"/>
                  <a:gd name="connsiteX3" fmla="*/ 7959865 w 7959865"/>
                  <a:gd name="connsiteY3" fmla="*/ 2050208 h 2050208"/>
                  <a:gd name="connsiteX4" fmla="*/ 5395 w 7959865"/>
                  <a:gd name="connsiteY4" fmla="*/ 2050208 h 2050208"/>
                  <a:gd name="connsiteX5" fmla="*/ 0 w 7959865"/>
                  <a:gd name="connsiteY5" fmla="*/ 1282699 h 2050208"/>
                  <a:gd name="connsiteX6" fmla="*/ 2018345 w 7959865"/>
                  <a:gd name="connsiteY6" fmla="*/ 1003300 h 2050208"/>
                  <a:gd name="connsiteX0" fmla="*/ 2018345 w 7959865"/>
                  <a:gd name="connsiteY0" fmla="*/ 1028701 h 2075609"/>
                  <a:gd name="connsiteX1" fmla="*/ 3968751 w 7959865"/>
                  <a:gd name="connsiteY1" fmla="*/ 0 h 2075609"/>
                  <a:gd name="connsiteX2" fmla="*/ 7959865 w 7959865"/>
                  <a:gd name="connsiteY2" fmla="*/ 25401 h 2075609"/>
                  <a:gd name="connsiteX3" fmla="*/ 7959865 w 7959865"/>
                  <a:gd name="connsiteY3" fmla="*/ 2075609 h 2075609"/>
                  <a:gd name="connsiteX4" fmla="*/ 5395 w 7959865"/>
                  <a:gd name="connsiteY4" fmla="*/ 2075609 h 2075609"/>
                  <a:gd name="connsiteX5" fmla="*/ 0 w 7959865"/>
                  <a:gd name="connsiteY5" fmla="*/ 1308100 h 2075609"/>
                  <a:gd name="connsiteX6" fmla="*/ 2018345 w 7959865"/>
                  <a:gd name="connsiteY6" fmla="*/ 1028701 h 2075609"/>
                  <a:gd name="connsiteX0" fmla="*/ 2031045 w 7959865"/>
                  <a:gd name="connsiteY0" fmla="*/ 1054101 h 2075609"/>
                  <a:gd name="connsiteX1" fmla="*/ 3968751 w 7959865"/>
                  <a:gd name="connsiteY1" fmla="*/ 0 h 2075609"/>
                  <a:gd name="connsiteX2" fmla="*/ 7959865 w 7959865"/>
                  <a:gd name="connsiteY2" fmla="*/ 25401 h 2075609"/>
                  <a:gd name="connsiteX3" fmla="*/ 7959865 w 7959865"/>
                  <a:gd name="connsiteY3" fmla="*/ 2075609 h 2075609"/>
                  <a:gd name="connsiteX4" fmla="*/ 5395 w 7959865"/>
                  <a:gd name="connsiteY4" fmla="*/ 2075609 h 2075609"/>
                  <a:gd name="connsiteX5" fmla="*/ 0 w 7959865"/>
                  <a:gd name="connsiteY5" fmla="*/ 1308100 h 2075609"/>
                  <a:gd name="connsiteX6" fmla="*/ 2031045 w 7959865"/>
                  <a:gd name="connsiteY6" fmla="*/ 1054101 h 207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9865" h="2075609">
                    <a:moveTo>
                      <a:pt x="2031045" y="1054101"/>
                    </a:moveTo>
                    <a:lnTo>
                      <a:pt x="3968751" y="0"/>
                    </a:lnTo>
                    <a:lnTo>
                      <a:pt x="7959865" y="25401"/>
                    </a:lnTo>
                    <a:lnTo>
                      <a:pt x="7959865" y="2075609"/>
                    </a:lnTo>
                    <a:lnTo>
                      <a:pt x="5395" y="2075609"/>
                    </a:lnTo>
                    <a:cubicBezTo>
                      <a:pt x="3597" y="1819773"/>
                      <a:pt x="1798" y="1563936"/>
                      <a:pt x="0" y="1308100"/>
                    </a:cubicBezTo>
                    <a:lnTo>
                      <a:pt x="2031045" y="1054101"/>
                    </a:lnTo>
                    <a:close/>
                  </a:path>
                </a:pathLst>
              </a:custGeom>
              <a:solidFill>
                <a:srgbClr val="059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8" name="Rectangle 17">
                <a:extLst>
                  <a:ext uri="{FF2B5EF4-FFF2-40B4-BE49-F238E27FC236}">
                    <a16:creationId xmlns:a16="http://schemas.microsoft.com/office/drawing/2014/main" id="{753618E8-DB1D-7B5B-2E95-CF973F6A87B2}"/>
                  </a:ext>
                </a:extLst>
              </p:cNvPr>
              <p:cNvSpPr/>
              <p:nvPr/>
            </p:nvSpPr>
            <p:spPr>
              <a:xfrm>
                <a:off x="-6229630" y="1284079"/>
                <a:ext cx="5832614" cy="1560271"/>
              </a:xfrm>
              <a:custGeom>
                <a:avLst/>
                <a:gdLst>
                  <a:gd name="connsiteX0" fmla="*/ 0 w 5832614"/>
                  <a:gd name="connsiteY0" fmla="*/ 0 h 1560271"/>
                  <a:gd name="connsiteX1" fmla="*/ 5832614 w 5832614"/>
                  <a:gd name="connsiteY1" fmla="*/ 0 h 1560271"/>
                  <a:gd name="connsiteX2" fmla="*/ 5832614 w 5832614"/>
                  <a:gd name="connsiteY2" fmla="*/ 1560271 h 1560271"/>
                  <a:gd name="connsiteX3" fmla="*/ 0 w 5832614"/>
                  <a:gd name="connsiteY3" fmla="*/ 1560271 h 1560271"/>
                  <a:gd name="connsiteX4" fmla="*/ 0 w 5832614"/>
                  <a:gd name="connsiteY4" fmla="*/ 0 h 1560271"/>
                  <a:gd name="connsiteX0" fmla="*/ 6351 w 5838965"/>
                  <a:gd name="connsiteY0" fmla="*/ 0 h 1560271"/>
                  <a:gd name="connsiteX1" fmla="*/ 5838965 w 5838965"/>
                  <a:gd name="connsiteY1" fmla="*/ 0 h 1560271"/>
                  <a:gd name="connsiteX2" fmla="*/ 5838965 w 5838965"/>
                  <a:gd name="connsiteY2" fmla="*/ 1560271 h 1560271"/>
                  <a:gd name="connsiteX3" fmla="*/ 6351 w 5838965"/>
                  <a:gd name="connsiteY3" fmla="*/ 1560271 h 1560271"/>
                  <a:gd name="connsiteX4" fmla="*/ 0 w 5838965"/>
                  <a:gd name="connsiteY4" fmla="*/ 1490871 h 1560271"/>
                  <a:gd name="connsiteX5" fmla="*/ 6351 w 5838965"/>
                  <a:gd name="connsiteY5" fmla="*/ 0 h 1560271"/>
                  <a:gd name="connsiteX0" fmla="*/ 1898651 w 5838965"/>
                  <a:gd name="connsiteY0" fmla="*/ 425450 h 1560271"/>
                  <a:gd name="connsiteX1" fmla="*/ 5838965 w 5838965"/>
                  <a:gd name="connsiteY1" fmla="*/ 0 h 1560271"/>
                  <a:gd name="connsiteX2" fmla="*/ 5838965 w 5838965"/>
                  <a:gd name="connsiteY2" fmla="*/ 1560271 h 1560271"/>
                  <a:gd name="connsiteX3" fmla="*/ 6351 w 5838965"/>
                  <a:gd name="connsiteY3" fmla="*/ 1560271 h 1560271"/>
                  <a:gd name="connsiteX4" fmla="*/ 0 w 5838965"/>
                  <a:gd name="connsiteY4" fmla="*/ 1490871 h 1560271"/>
                  <a:gd name="connsiteX5" fmla="*/ 1898651 w 5838965"/>
                  <a:gd name="connsiteY5" fmla="*/ 425450 h 1560271"/>
                  <a:gd name="connsiteX0" fmla="*/ 1898651 w 5838965"/>
                  <a:gd name="connsiteY0" fmla="*/ 425450 h 1560271"/>
                  <a:gd name="connsiteX1" fmla="*/ 5838965 w 5838965"/>
                  <a:gd name="connsiteY1" fmla="*/ 0 h 1560271"/>
                  <a:gd name="connsiteX2" fmla="*/ 5838965 w 5838965"/>
                  <a:gd name="connsiteY2" fmla="*/ 1560271 h 1560271"/>
                  <a:gd name="connsiteX3" fmla="*/ 6351 w 5838965"/>
                  <a:gd name="connsiteY3" fmla="*/ 1560271 h 1560271"/>
                  <a:gd name="connsiteX4" fmla="*/ 0 w 5838965"/>
                  <a:gd name="connsiteY4" fmla="*/ 1509921 h 1560271"/>
                  <a:gd name="connsiteX5" fmla="*/ 1898651 w 5838965"/>
                  <a:gd name="connsiteY5" fmla="*/ 425450 h 1560271"/>
                  <a:gd name="connsiteX0" fmla="*/ 1898651 w 5838965"/>
                  <a:gd name="connsiteY0" fmla="*/ 425450 h 1560271"/>
                  <a:gd name="connsiteX1" fmla="*/ 3930651 w 5838965"/>
                  <a:gd name="connsiteY1" fmla="*/ 214521 h 1560271"/>
                  <a:gd name="connsiteX2" fmla="*/ 5838965 w 5838965"/>
                  <a:gd name="connsiteY2" fmla="*/ 0 h 1560271"/>
                  <a:gd name="connsiteX3" fmla="*/ 5838965 w 5838965"/>
                  <a:gd name="connsiteY3" fmla="*/ 1560271 h 1560271"/>
                  <a:gd name="connsiteX4" fmla="*/ 6351 w 5838965"/>
                  <a:gd name="connsiteY4" fmla="*/ 1560271 h 1560271"/>
                  <a:gd name="connsiteX5" fmla="*/ 0 w 5838965"/>
                  <a:gd name="connsiteY5" fmla="*/ 1509921 h 1560271"/>
                  <a:gd name="connsiteX6" fmla="*/ 1898651 w 5838965"/>
                  <a:gd name="connsiteY6" fmla="*/ 425450 h 1560271"/>
                  <a:gd name="connsiteX0" fmla="*/ 1898651 w 5838965"/>
                  <a:gd name="connsiteY0" fmla="*/ 425450 h 1560271"/>
                  <a:gd name="connsiteX1" fmla="*/ 3810001 w 5838965"/>
                  <a:gd name="connsiteY1" fmla="*/ 4971 h 1560271"/>
                  <a:gd name="connsiteX2" fmla="*/ 5838965 w 5838965"/>
                  <a:gd name="connsiteY2" fmla="*/ 0 h 1560271"/>
                  <a:gd name="connsiteX3" fmla="*/ 5838965 w 5838965"/>
                  <a:gd name="connsiteY3" fmla="*/ 1560271 h 1560271"/>
                  <a:gd name="connsiteX4" fmla="*/ 6351 w 5838965"/>
                  <a:gd name="connsiteY4" fmla="*/ 1560271 h 1560271"/>
                  <a:gd name="connsiteX5" fmla="*/ 0 w 5838965"/>
                  <a:gd name="connsiteY5" fmla="*/ 1509921 h 1560271"/>
                  <a:gd name="connsiteX6" fmla="*/ 1898651 w 5838965"/>
                  <a:gd name="connsiteY6" fmla="*/ 425450 h 1560271"/>
                  <a:gd name="connsiteX0" fmla="*/ 1892300 w 5832614"/>
                  <a:gd name="connsiteY0" fmla="*/ 425450 h 1560271"/>
                  <a:gd name="connsiteX1" fmla="*/ 3803650 w 5832614"/>
                  <a:gd name="connsiteY1" fmla="*/ 4971 h 1560271"/>
                  <a:gd name="connsiteX2" fmla="*/ 5832614 w 5832614"/>
                  <a:gd name="connsiteY2" fmla="*/ 0 h 1560271"/>
                  <a:gd name="connsiteX3" fmla="*/ 5832614 w 5832614"/>
                  <a:gd name="connsiteY3" fmla="*/ 1560271 h 1560271"/>
                  <a:gd name="connsiteX4" fmla="*/ 0 w 5832614"/>
                  <a:gd name="connsiteY4" fmla="*/ 1560271 h 1560271"/>
                  <a:gd name="connsiteX5" fmla="*/ 1962 w 5832614"/>
                  <a:gd name="connsiteY5" fmla="*/ 1551484 h 1560271"/>
                  <a:gd name="connsiteX6" fmla="*/ 1892300 w 5832614"/>
                  <a:gd name="connsiteY6" fmla="*/ 425450 h 156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2614" h="1560271">
                    <a:moveTo>
                      <a:pt x="1892300" y="425450"/>
                    </a:moveTo>
                    <a:lnTo>
                      <a:pt x="3803650" y="4971"/>
                    </a:lnTo>
                    <a:lnTo>
                      <a:pt x="5832614" y="0"/>
                    </a:lnTo>
                    <a:lnTo>
                      <a:pt x="5832614" y="1560271"/>
                    </a:lnTo>
                    <a:lnTo>
                      <a:pt x="0" y="1560271"/>
                    </a:lnTo>
                    <a:lnTo>
                      <a:pt x="1962" y="1551484"/>
                    </a:lnTo>
                    <a:lnTo>
                      <a:pt x="1892300" y="42545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5" name="Rectangle 14">
                <a:extLst>
                  <a:ext uri="{FF2B5EF4-FFF2-40B4-BE49-F238E27FC236}">
                    <a16:creationId xmlns:a16="http://schemas.microsoft.com/office/drawing/2014/main" id="{CE9FCA0D-E3D3-A2AD-187B-D0F5449FC394}"/>
                  </a:ext>
                </a:extLst>
              </p:cNvPr>
              <p:cNvSpPr/>
              <p:nvPr/>
            </p:nvSpPr>
            <p:spPr>
              <a:xfrm>
                <a:off x="-3562632" y="1414013"/>
                <a:ext cx="3165615" cy="580014"/>
              </a:xfrm>
              <a:custGeom>
                <a:avLst/>
                <a:gdLst>
                  <a:gd name="connsiteX0" fmla="*/ 0 w 3165615"/>
                  <a:gd name="connsiteY0" fmla="*/ 0 h 580014"/>
                  <a:gd name="connsiteX1" fmla="*/ 3165615 w 3165615"/>
                  <a:gd name="connsiteY1" fmla="*/ 0 h 580014"/>
                  <a:gd name="connsiteX2" fmla="*/ 3165615 w 3165615"/>
                  <a:gd name="connsiteY2" fmla="*/ 580014 h 580014"/>
                  <a:gd name="connsiteX3" fmla="*/ 0 w 3165615"/>
                  <a:gd name="connsiteY3" fmla="*/ 580014 h 580014"/>
                  <a:gd name="connsiteX4" fmla="*/ 0 w 3165615"/>
                  <a:gd name="connsiteY4" fmla="*/ 0 h 580014"/>
                  <a:gd name="connsiteX0" fmla="*/ 0 w 3165615"/>
                  <a:gd name="connsiteY0" fmla="*/ 0 h 580014"/>
                  <a:gd name="connsiteX1" fmla="*/ 3165615 w 3165615"/>
                  <a:gd name="connsiteY1" fmla="*/ 0 h 580014"/>
                  <a:gd name="connsiteX2" fmla="*/ 3165615 w 3165615"/>
                  <a:gd name="connsiteY2" fmla="*/ 580014 h 580014"/>
                  <a:gd name="connsiteX3" fmla="*/ 0 w 3165615"/>
                  <a:gd name="connsiteY3" fmla="*/ 580014 h 580014"/>
                  <a:gd name="connsiteX4" fmla="*/ 1 w 3165615"/>
                  <a:gd name="connsiteY4" fmla="*/ 535437 h 580014"/>
                  <a:gd name="connsiteX5" fmla="*/ 0 w 3165615"/>
                  <a:gd name="connsiteY5" fmla="*/ 0 h 580014"/>
                  <a:gd name="connsiteX0" fmla="*/ 1257300 w 3165615"/>
                  <a:gd name="connsiteY0" fmla="*/ 215900 h 580014"/>
                  <a:gd name="connsiteX1" fmla="*/ 3165615 w 3165615"/>
                  <a:gd name="connsiteY1" fmla="*/ 0 h 580014"/>
                  <a:gd name="connsiteX2" fmla="*/ 3165615 w 3165615"/>
                  <a:gd name="connsiteY2" fmla="*/ 580014 h 580014"/>
                  <a:gd name="connsiteX3" fmla="*/ 0 w 3165615"/>
                  <a:gd name="connsiteY3" fmla="*/ 580014 h 580014"/>
                  <a:gd name="connsiteX4" fmla="*/ 1 w 3165615"/>
                  <a:gd name="connsiteY4" fmla="*/ 535437 h 580014"/>
                  <a:gd name="connsiteX5" fmla="*/ 1257300 w 3165615"/>
                  <a:gd name="connsiteY5" fmla="*/ 215900 h 580014"/>
                  <a:gd name="connsiteX0" fmla="*/ 1257300 w 3165615"/>
                  <a:gd name="connsiteY0" fmla="*/ 215900 h 580014"/>
                  <a:gd name="connsiteX1" fmla="*/ 3165615 w 3165615"/>
                  <a:gd name="connsiteY1" fmla="*/ 0 h 580014"/>
                  <a:gd name="connsiteX2" fmla="*/ 3165615 w 3165615"/>
                  <a:gd name="connsiteY2" fmla="*/ 580014 h 580014"/>
                  <a:gd name="connsiteX3" fmla="*/ 0 w 3165615"/>
                  <a:gd name="connsiteY3" fmla="*/ 580014 h 580014"/>
                  <a:gd name="connsiteX4" fmla="*/ 1 w 3165615"/>
                  <a:gd name="connsiteY4" fmla="*/ 535437 h 580014"/>
                  <a:gd name="connsiteX5" fmla="*/ 1257300 w 3165615"/>
                  <a:gd name="connsiteY5" fmla="*/ 215900 h 580014"/>
                  <a:gd name="connsiteX0" fmla="*/ 1123950 w 3165615"/>
                  <a:gd name="connsiteY0" fmla="*/ 279400 h 580014"/>
                  <a:gd name="connsiteX1" fmla="*/ 3165615 w 3165615"/>
                  <a:gd name="connsiteY1" fmla="*/ 0 h 580014"/>
                  <a:gd name="connsiteX2" fmla="*/ 3165615 w 3165615"/>
                  <a:gd name="connsiteY2" fmla="*/ 580014 h 580014"/>
                  <a:gd name="connsiteX3" fmla="*/ 0 w 3165615"/>
                  <a:gd name="connsiteY3" fmla="*/ 580014 h 580014"/>
                  <a:gd name="connsiteX4" fmla="*/ 1 w 3165615"/>
                  <a:gd name="connsiteY4" fmla="*/ 535437 h 580014"/>
                  <a:gd name="connsiteX5" fmla="*/ 1123950 w 3165615"/>
                  <a:gd name="connsiteY5" fmla="*/ 279400 h 580014"/>
                  <a:gd name="connsiteX0" fmla="*/ 1123950 w 3165615"/>
                  <a:gd name="connsiteY0" fmla="*/ 279400 h 580014"/>
                  <a:gd name="connsiteX1" fmla="*/ 3165615 w 3165615"/>
                  <a:gd name="connsiteY1" fmla="*/ 0 h 580014"/>
                  <a:gd name="connsiteX2" fmla="*/ 3165615 w 3165615"/>
                  <a:gd name="connsiteY2" fmla="*/ 580014 h 580014"/>
                  <a:gd name="connsiteX3" fmla="*/ 0 w 3165615"/>
                  <a:gd name="connsiteY3" fmla="*/ 580014 h 580014"/>
                  <a:gd name="connsiteX4" fmla="*/ 7621 w 3165615"/>
                  <a:gd name="connsiteY4" fmla="*/ 573537 h 580014"/>
                  <a:gd name="connsiteX5" fmla="*/ 1123950 w 3165615"/>
                  <a:gd name="connsiteY5" fmla="*/ 279400 h 58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615" h="580014">
                    <a:moveTo>
                      <a:pt x="1123950" y="279400"/>
                    </a:moveTo>
                    <a:lnTo>
                      <a:pt x="3165615" y="0"/>
                    </a:lnTo>
                    <a:lnTo>
                      <a:pt x="3165615" y="580014"/>
                    </a:lnTo>
                    <a:lnTo>
                      <a:pt x="0" y="580014"/>
                    </a:lnTo>
                    <a:cubicBezTo>
                      <a:pt x="0" y="565155"/>
                      <a:pt x="7621" y="588396"/>
                      <a:pt x="7621" y="573537"/>
                    </a:cubicBezTo>
                    <a:lnTo>
                      <a:pt x="1123950" y="279400"/>
                    </a:lnTo>
                    <a:close/>
                  </a:path>
                </a:pathLst>
              </a:custGeom>
              <a:solidFill>
                <a:srgbClr val="5F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solidFill>
                </a:endParaRPr>
              </a:p>
            </p:txBody>
          </p:sp>
          <p:sp>
            <p:nvSpPr>
              <p:cNvPr id="16" name="Rectangle 15">
                <a:extLst>
                  <a:ext uri="{FF2B5EF4-FFF2-40B4-BE49-F238E27FC236}">
                    <a16:creationId xmlns:a16="http://schemas.microsoft.com/office/drawing/2014/main" id="{A7A53AD4-33A0-1A89-F6DD-9D3C25CA7C05}"/>
                  </a:ext>
                </a:extLst>
              </p:cNvPr>
              <p:cNvSpPr/>
              <p:nvPr/>
            </p:nvSpPr>
            <p:spPr>
              <a:xfrm>
                <a:off x="-8351486" y="1809750"/>
                <a:ext cx="7954470" cy="1621735"/>
              </a:xfrm>
              <a:custGeom>
                <a:avLst/>
                <a:gdLst>
                  <a:gd name="connsiteX0" fmla="*/ 0 w 7954470"/>
                  <a:gd name="connsiteY0" fmla="*/ 0 h 1437459"/>
                  <a:gd name="connsiteX1" fmla="*/ 7954470 w 7954470"/>
                  <a:gd name="connsiteY1" fmla="*/ 0 h 1437459"/>
                  <a:gd name="connsiteX2" fmla="*/ 7954470 w 7954470"/>
                  <a:gd name="connsiteY2" fmla="*/ 1437459 h 1437459"/>
                  <a:gd name="connsiteX3" fmla="*/ 0 w 7954470"/>
                  <a:gd name="connsiteY3" fmla="*/ 1437459 h 1437459"/>
                  <a:gd name="connsiteX4" fmla="*/ 0 w 7954470"/>
                  <a:gd name="connsiteY4" fmla="*/ 0 h 1437459"/>
                  <a:gd name="connsiteX0" fmla="*/ 0 w 7954470"/>
                  <a:gd name="connsiteY0" fmla="*/ 0 h 1437459"/>
                  <a:gd name="connsiteX1" fmla="*/ 7954470 w 7954470"/>
                  <a:gd name="connsiteY1" fmla="*/ 0 h 1437459"/>
                  <a:gd name="connsiteX2" fmla="*/ 7954470 w 7954470"/>
                  <a:gd name="connsiteY2" fmla="*/ 1437459 h 1437459"/>
                  <a:gd name="connsiteX3" fmla="*/ 0 w 7954470"/>
                  <a:gd name="connsiteY3" fmla="*/ 1437459 h 1437459"/>
                  <a:gd name="connsiteX4" fmla="*/ 955 w 7954470"/>
                  <a:gd name="connsiteY4" fmla="*/ 1307974 h 1437459"/>
                  <a:gd name="connsiteX5" fmla="*/ 0 w 7954470"/>
                  <a:gd name="connsiteY5" fmla="*/ 0 h 1437459"/>
                  <a:gd name="connsiteX0" fmla="*/ 1968500 w 7954470"/>
                  <a:gd name="connsiteY0" fmla="*/ 838200 h 1437459"/>
                  <a:gd name="connsiteX1" fmla="*/ 7954470 w 7954470"/>
                  <a:gd name="connsiteY1" fmla="*/ 0 h 1437459"/>
                  <a:gd name="connsiteX2" fmla="*/ 7954470 w 7954470"/>
                  <a:gd name="connsiteY2" fmla="*/ 1437459 h 1437459"/>
                  <a:gd name="connsiteX3" fmla="*/ 0 w 7954470"/>
                  <a:gd name="connsiteY3" fmla="*/ 1437459 h 1437459"/>
                  <a:gd name="connsiteX4" fmla="*/ 955 w 7954470"/>
                  <a:gd name="connsiteY4" fmla="*/ 1307974 h 1437459"/>
                  <a:gd name="connsiteX5" fmla="*/ 1968500 w 7954470"/>
                  <a:gd name="connsiteY5" fmla="*/ 838200 h 1437459"/>
                  <a:gd name="connsiteX0" fmla="*/ 1968500 w 7954470"/>
                  <a:gd name="connsiteY0" fmla="*/ 838200 h 1437459"/>
                  <a:gd name="connsiteX1" fmla="*/ 7954470 w 7954470"/>
                  <a:gd name="connsiteY1" fmla="*/ 0 h 1437459"/>
                  <a:gd name="connsiteX2" fmla="*/ 7954470 w 7954470"/>
                  <a:gd name="connsiteY2" fmla="*/ 1437459 h 1437459"/>
                  <a:gd name="connsiteX3" fmla="*/ 0 w 7954470"/>
                  <a:gd name="connsiteY3" fmla="*/ 1437459 h 1437459"/>
                  <a:gd name="connsiteX4" fmla="*/ 955 w 7954470"/>
                  <a:gd name="connsiteY4" fmla="*/ 1307974 h 1437459"/>
                  <a:gd name="connsiteX5" fmla="*/ 1968500 w 7954470"/>
                  <a:gd name="connsiteY5" fmla="*/ 838200 h 1437459"/>
                  <a:gd name="connsiteX0" fmla="*/ 2038350 w 7954470"/>
                  <a:gd name="connsiteY0" fmla="*/ 863600 h 1437459"/>
                  <a:gd name="connsiteX1" fmla="*/ 7954470 w 7954470"/>
                  <a:gd name="connsiteY1" fmla="*/ 0 h 1437459"/>
                  <a:gd name="connsiteX2" fmla="*/ 7954470 w 7954470"/>
                  <a:gd name="connsiteY2" fmla="*/ 1437459 h 1437459"/>
                  <a:gd name="connsiteX3" fmla="*/ 0 w 7954470"/>
                  <a:gd name="connsiteY3" fmla="*/ 1437459 h 1437459"/>
                  <a:gd name="connsiteX4" fmla="*/ 955 w 7954470"/>
                  <a:gd name="connsiteY4" fmla="*/ 1307974 h 1437459"/>
                  <a:gd name="connsiteX5" fmla="*/ 2038350 w 7954470"/>
                  <a:gd name="connsiteY5" fmla="*/ 863600 h 1437459"/>
                  <a:gd name="connsiteX0" fmla="*/ 2038350 w 7954470"/>
                  <a:gd name="connsiteY0" fmla="*/ 863600 h 1437459"/>
                  <a:gd name="connsiteX1" fmla="*/ 5728655 w 7954470"/>
                  <a:gd name="connsiteY1" fmla="*/ 317374 h 1437459"/>
                  <a:gd name="connsiteX2" fmla="*/ 7954470 w 7954470"/>
                  <a:gd name="connsiteY2" fmla="*/ 0 h 1437459"/>
                  <a:gd name="connsiteX3" fmla="*/ 7954470 w 7954470"/>
                  <a:gd name="connsiteY3" fmla="*/ 1437459 h 1437459"/>
                  <a:gd name="connsiteX4" fmla="*/ 0 w 7954470"/>
                  <a:gd name="connsiteY4" fmla="*/ 1437459 h 1437459"/>
                  <a:gd name="connsiteX5" fmla="*/ 955 w 7954470"/>
                  <a:gd name="connsiteY5" fmla="*/ 1307974 h 1437459"/>
                  <a:gd name="connsiteX6" fmla="*/ 2038350 w 7954470"/>
                  <a:gd name="connsiteY6" fmla="*/ 863600 h 1437459"/>
                  <a:gd name="connsiteX0" fmla="*/ 2038350 w 7954470"/>
                  <a:gd name="connsiteY0" fmla="*/ 1047876 h 1621735"/>
                  <a:gd name="connsiteX1" fmla="*/ 5938205 w 7954470"/>
                  <a:gd name="connsiteY1" fmla="*/ 0 h 1621735"/>
                  <a:gd name="connsiteX2" fmla="*/ 7954470 w 7954470"/>
                  <a:gd name="connsiteY2" fmla="*/ 184276 h 1621735"/>
                  <a:gd name="connsiteX3" fmla="*/ 7954470 w 7954470"/>
                  <a:gd name="connsiteY3" fmla="*/ 1621735 h 1621735"/>
                  <a:gd name="connsiteX4" fmla="*/ 0 w 7954470"/>
                  <a:gd name="connsiteY4" fmla="*/ 1621735 h 1621735"/>
                  <a:gd name="connsiteX5" fmla="*/ 955 w 7954470"/>
                  <a:gd name="connsiteY5" fmla="*/ 1492250 h 1621735"/>
                  <a:gd name="connsiteX6" fmla="*/ 2038350 w 7954470"/>
                  <a:gd name="connsiteY6" fmla="*/ 1047876 h 1621735"/>
                  <a:gd name="connsiteX0" fmla="*/ 2038350 w 7954470"/>
                  <a:gd name="connsiteY0" fmla="*/ 1047876 h 1621735"/>
                  <a:gd name="connsiteX1" fmla="*/ 5938205 w 7954470"/>
                  <a:gd name="connsiteY1" fmla="*/ 0 h 1621735"/>
                  <a:gd name="connsiteX2" fmla="*/ 7954470 w 7954470"/>
                  <a:gd name="connsiteY2" fmla="*/ 184276 h 1621735"/>
                  <a:gd name="connsiteX3" fmla="*/ 7954470 w 7954470"/>
                  <a:gd name="connsiteY3" fmla="*/ 1621735 h 1621735"/>
                  <a:gd name="connsiteX4" fmla="*/ 0 w 7954470"/>
                  <a:gd name="connsiteY4" fmla="*/ 1621735 h 1621735"/>
                  <a:gd name="connsiteX5" fmla="*/ 955 w 7954470"/>
                  <a:gd name="connsiteY5" fmla="*/ 1492250 h 1621735"/>
                  <a:gd name="connsiteX6" fmla="*/ 2038350 w 7954470"/>
                  <a:gd name="connsiteY6" fmla="*/ 1047876 h 1621735"/>
                  <a:gd name="connsiteX0" fmla="*/ 2038350 w 7954470"/>
                  <a:gd name="connsiteY0" fmla="*/ 1047876 h 1621735"/>
                  <a:gd name="connsiteX1" fmla="*/ 4147505 w 7954470"/>
                  <a:gd name="connsiteY1" fmla="*/ 406400 h 1621735"/>
                  <a:gd name="connsiteX2" fmla="*/ 5938205 w 7954470"/>
                  <a:gd name="connsiteY2" fmla="*/ 0 h 1621735"/>
                  <a:gd name="connsiteX3" fmla="*/ 7954470 w 7954470"/>
                  <a:gd name="connsiteY3" fmla="*/ 184276 h 1621735"/>
                  <a:gd name="connsiteX4" fmla="*/ 7954470 w 7954470"/>
                  <a:gd name="connsiteY4" fmla="*/ 1621735 h 1621735"/>
                  <a:gd name="connsiteX5" fmla="*/ 0 w 7954470"/>
                  <a:gd name="connsiteY5" fmla="*/ 1621735 h 1621735"/>
                  <a:gd name="connsiteX6" fmla="*/ 955 w 7954470"/>
                  <a:gd name="connsiteY6" fmla="*/ 1492250 h 1621735"/>
                  <a:gd name="connsiteX7" fmla="*/ 2038350 w 7954470"/>
                  <a:gd name="connsiteY7" fmla="*/ 1047876 h 1621735"/>
                  <a:gd name="connsiteX0" fmla="*/ 2038350 w 7954470"/>
                  <a:gd name="connsiteY0" fmla="*/ 1047876 h 1621735"/>
                  <a:gd name="connsiteX1" fmla="*/ 4064955 w 7954470"/>
                  <a:gd name="connsiteY1" fmla="*/ 349250 h 1621735"/>
                  <a:gd name="connsiteX2" fmla="*/ 5938205 w 7954470"/>
                  <a:gd name="connsiteY2" fmla="*/ 0 h 1621735"/>
                  <a:gd name="connsiteX3" fmla="*/ 7954470 w 7954470"/>
                  <a:gd name="connsiteY3" fmla="*/ 184276 h 1621735"/>
                  <a:gd name="connsiteX4" fmla="*/ 7954470 w 7954470"/>
                  <a:gd name="connsiteY4" fmla="*/ 1621735 h 1621735"/>
                  <a:gd name="connsiteX5" fmla="*/ 0 w 7954470"/>
                  <a:gd name="connsiteY5" fmla="*/ 1621735 h 1621735"/>
                  <a:gd name="connsiteX6" fmla="*/ 955 w 7954470"/>
                  <a:gd name="connsiteY6" fmla="*/ 1492250 h 1621735"/>
                  <a:gd name="connsiteX7" fmla="*/ 2038350 w 7954470"/>
                  <a:gd name="connsiteY7" fmla="*/ 1047876 h 1621735"/>
                  <a:gd name="connsiteX0" fmla="*/ 2038350 w 7954470"/>
                  <a:gd name="connsiteY0" fmla="*/ 1047876 h 1621735"/>
                  <a:gd name="connsiteX1" fmla="*/ 4064955 w 7954470"/>
                  <a:gd name="connsiteY1" fmla="*/ 349250 h 1621735"/>
                  <a:gd name="connsiteX2" fmla="*/ 5938205 w 7954470"/>
                  <a:gd name="connsiteY2" fmla="*/ 0 h 1621735"/>
                  <a:gd name="connsiteX3" fmla="*/ 7954470 w 7954470"/>
                  <a:gd name="connsiteY3" fmla="*/ 184276 h 1621735"/>
                  <a:gd name="connsiteX4" fmla="*/ 7954470 w 7954470"/>
                  <a:gd name="connsiteY4" fmla="*/ 1621735 h 1621735"/>
                  <a:gd name="connsiteX5" fmla="*/ 0 w 7954470"/>
                  <a:gd name="connsiteY5" fmla="*/ 1621735 h 1621735"/>
                  <a:gd name="connsiteX6" fmla="*/ 955 w 7954470"/>
                  <a:gd name="connsiteY6" fmla="*/ 1492250 h 1621735"/>
                  <a:gd name="connsiteX7" fmla="*/ 2038350 w 7954470"/>
                  <a:gd name="connsiteY7" fmla="*/ 1047876 h 162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4470" h="1621735">
                    <a:moveTo>
                      <a:pt x="2038350" y="1047876"/>
                    </a:moveTo>
                    <a:cubicBezTo>
                      <a:pt x="2729442" y="866901"/>
                      <a:pt x="3414979" y="523896"/>
                      <a:pt x="4064955" y="349250"/>
                    </a:cubicBezTo>
                    <a:cubicBezTo>
                      <a:pt x="4714931" y="174604"/>
                      <a:pt x="5316411" y="81471"/>
                      <a:pt x="5938205" y="0"/>
                    </a:cubicBezTo>
                    <a:lnTo>
                      <a:pt x="7954470" y="184276"/>
                    </a:lnTo>
                    <a:lnTo>
                      <a:pt x="7954470" y="1621735"/>
                    </a:lnTo>
                    <a:lnTo>
                      <a:pt x="0" y="1621735"/>
                    </a:lnTo>
                    <a:cubicBezTo>
                      <a:pt x="318" y="1578573"/>
                      <a:pt x="637" y="1535412"/>
                      <a:pt x="955" y="1492250"/>
                    </a:cubicBezTo>
                    <a:lnTo>
                      <a:pt x="2038350" y="1047876"/>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4" name="Rectangle 13">
                <a:extLst>
                  <a:ext uri="{FF2B5EF4-FFF2-40B4-BE49-F238E27FC236}">
                    <a16:creationId xmlns:a16="http://schemas.microsoft.com/office/drawing/2014/main" id="{90662310-0DC6-C6D6-227F-639D7C1CA5A9}"/>
                  </a:ext>
                </a:extLst>
              </p:cNvPr>
              <p:cNvSpPr/>
              <p:nvPr/>
            </p:nvSpPr>
            <p:spPr>
              <a:xfrm>
                <a:off x="-8351486" y="2260600"/>
                <a:ext cx="7960820" cy="1389371"/>
              </a:xfrm>
              <a:custGeom>
                <a:avLst/>
                <a:gdLst>
                  <a:gd name="connsiteX0" fmla="*/ 0 w 7954470"/>
                  <a:gd name="connsiteY0" fmla="*/ 0 h 1016013"/>
                  <a:gd name="connsiteX1" fmla="*/ 7954470 w 7954470"/>
                  <a:gd name="connsiteY1" fmla="*/ 0 h 1016013"/>
                  <a:gd name="connsiteX2" fmla="*/ 7954470 w 7954470"/>
                  <a:gd name="connsiteY2" fmla="*/ 1016013 h 1016013"/>
                  <a:gd name="connsiteX3" fmla="*/ 0 w 7954470"/>
                  <a:gd name="connsiteY3" fmla="*/ 1016013 h 1016013"/>
                  <a:gd name="connsiteX4" fmla="*/ 0 w 7954470"/>
                  <a:gd name="connsiteY4" fmla="*/ 0 h 1016013"/>
                  <a:gd name="connsiteX0" fmla="*/ 0 w 7954470"/>
                  <a:gd name="connsiteY0" fmla="*/ 0 h 1016013"/>
                  <a:gd name="connsiteX1" fmla="*/ 7954470 w 7954470"/>
                  <a:gd name="connsiteY1" fmla="*/ 0 h 1016013"/>
                  <a:gd name="connsiteX2" fmla="*/ 7954470 w 7954470"/>
                  <a:gd name="connsiteY2" fmla="*/ 1016013 h 1016013"/>
                  <a:gd name="connsiteX3" fmla="*/ 0 w 7954470"/>
                  <a:gd name="connsiteY3" fmla="*/ 1016013 h 1016013"/>
                  <a:gd name="connsiteX4" fmla="*/ 955 w 7954470"/>
                  <a:gd name="connsiteY4" fmla="*/ 788692 h 1016013"/>
                  <a:gd name="connsiteX5" fmla="*/ 0 w 7954470"/>
                  <a:gd name="connsiteY5" fmla="*/ 0 h 1016013"/>
                  <a:gd name="connsiteX0" fmla="*/ 2032000 w 7954470"/>
                  <a:gd name="connsiteY0" fmla="*/ 508000 h 1016013"/>
                  <a:gd name="connsiteX1" fmla="*/ 7954470 w 7954470"/>
                  <a:gd name="connsiteY1" fmla="*/ 0 h 1016013"/>
                  <a:gd name="connsiteX2" fmla="*/ 7954470 w 7954470"/>
                  <a:gd name="connsiteY2" fmla="*/ 1016013 h 1016013"/>
                  <a:gd name="connsiteX3" fmla="*/ 0 w 7954470"/>
                  <a:gd name="connsiteY3" fmla="*/ 1016013 h 1016013"/>
                  <a:gd name="connsiteX4" fmla="*/ 955 w 7954470"/>
                  <a:gd name="connsiteY4" fmla="*/ 788692 h 1016013"/>
                  <a:gd name="connsiteX5" fmla="*/ 2032000 w 7954470"/>
                  <a:gd name="connsiteY5" fmla="*/ 508000 h 1016013"/>
                  <a:gd name="connsiteX0" fmla="*/ 2032000 w 7954470"/>
                  <a:gd name="connsiteY0" fmla="*/ 508000 h 1016013"/>
                  <a:gd name="connsiteX1" fmla="*/ 7954470 w 7954470"/>
                  <a:gd name="connsiteY1" fmla="*/ 0 h 1016013"/>
                  <a:gd name="connsiteX2" fmla="*/ 7954470 w 7954470"/>
                  <a:gd name="connsiteY2" fmla="*/ 1016013 h 1016013"/>
                  <a:gd name="connsiteX3" fmla="*/ 0 w 7954470"/>
                  <a:gd name="connsiteY3" fmla="*/ 1016013 h 1016013"/>
                  <a:gd name="connsiteX4" fmla="*/ 955 w 7954470"/>
                  <a:gd name="connsiteY4" fmla="*/ 788692 h 1016013"/>
                  <a:gd name="connsiteX5" fmla="*/ 2032000 w 7954470"/>
                  <a:gd name="connsiteY5" fmla="*/ 508000 h 1016013"/>
                  <a:gd name="connsiteX0" fmla="*/ 2032000 w 7954470"/>
                  <a:gd name="connsiteY0" fmla="*/ 508000 h 1016013"/>
                  <a:gd name="connsiteX1" fmla="*/ 4115755 w 7954470"/>
                  <a:gd name="connsiteY1" fmla="*/ 331492 h 1016013"/>
                  <a:gd name="connsiteX2" fmla="*/ 7954470 w 7954470"/>
                  <a:gd name="connsiteY2" fmla="*/ 0 h 1016013"/>
                  <a:gd name="connsiteX3" fmla="*/ 7954470 w 7954470"/>
                  <a:gd name="connsiteY3" fmla="*/ 1016013 h 1016013"/>
                  <a:gd name="connsiteX4" fmla="*/ 0 w 7954470"/>
                  <a:gd name="connsiteY4" fmla="*/ 1016013 h 1016013"/>
                  <a:gd name="connsiteX5" fmla="*/ 955 w 7954470"/>
                  <a:gd name="connsiteY5" fmla="*/ 788692 h 1016013"/>
                  <a:gd name="connsiteX6" fmla="*/ 2032000 w 7954470"/>
                  <a:gd name="connsiteY6" fmla="*/ 508000 h 1016013"/>
                  <a:gd name="connsiteX0" fmla="*/ 2032000 w 7954470"/>
                  <a:gd name="connsiteY0" fmla="*/ 646408 h 1154421"/>
                  <a:gd name="connsiteX1" fmla="*/ 3995105 w 7954470"/>
                  <a:gd name="connsiteY1" fmla="*/ 0 h 1154421"/>
                  <a:gd name="connsiteX2" fmla="*/ 7954470 w 7954470"/>
                  <a:gd name="connsiteY2" fmla="*/ 138408 h 1154421"/>
                  <a:gd name="connsiteX3" fmla="*/ 7954470 w 7954470"/>
                  <a:gd name="connsiteY3" fmla="*/ 1154421 h 1154421"/>
                  <a:gd name="connsiteX4" fmla="*/ 0 w 7954470"/>
                  <a:gd name="connsiteY4" fmla="*/ 1154421 h 1154421"/>
                  <a:gd name="connsiteX5" fmla="*/ 955 w 7954470"/>
                  <a:gd name="connsiteY5" fmla="*/ 927100 h 1154421"/>
                  <a:gd name="connsiteX6" fmla="*/ 2032000 w 7954470"/>
                  <a:gd name="connsiteY6" fmla="*/ 646408 h 1154421"/>
                  <a:gd name="connsiteX0" fmla="*/ 2032000 w 7954470"/>
                  <a:gd name="connsiteY0" fmla="*/ 646408 h 1154421"/>
                  <a:gd name="connsiteX1" fmla="*/ 3995105 w 7954470"/>
                  <a:gd name="connsiteY1" fmla="*/ 0 h 1154421"/>
                  <a:gd name="connsiteX2" fmla="*/ 6008055 w 7954470"/>
                  <a:gd name="connsiteY2" fmla="*/ 63500 h 1154421"/>
                  <a:gd name="connsiteX3" fmla="*/ 7954470 w 7954470"/>
                  <a:gd name="connsiteY3" fmla="*/ 138408 h 1154421"/>
                  <a:gd name="connsiteX4" fmla="*/ 7954470 w 7954470"/>
                  <a:gd name="connsiteY4" fmla="*/ 1154421 h 1154421"/>
                  <a:gd name="connsiteX5" fmla="*/ 0 w 7954470"/>
                  <a:gd name="connsiteY5" fmla="*/ 1154421 h 1154421"/>
                  <a:gd name="connsiteX6" fmla="*/ 955 w 7954470"/>
                  <a:gd name="connsiteY6" fmla="*/ 927100 h 1154421"/>
                  <a:gd name="connsiteX7" fmla="*/ 2032000 w 7954470"/>
                  <a:gd name="connsiteY7" fmla="*/ 646408 h 1154421"/>
                  <a:gd name="connsiteX0" fmla="*/ 2032000 w 7954470"/>
                  <a:gd name="connsiteY0" fmla="*/ 881358 h 1389371"/>
                  <a:gd name="connsiteX1" fmla="*/ 3995105 w 7954470"/>
                  <a:gd name="connsiteY1" fmla="*/ 234950 h 1389371"/>
                  <a:gd name="connsiteX2" fmla="*/ 5969955 w 7954470"/>
                  <a:gd name="connsiteY2" fmla="*/ 0 h 1389371"/>
                  <a:gd name="connsiteX3" fmla="*/ 7954470 w 7954470"/>
                  <a:gd name="connsiteY3" fmla="*/ 373358 h 1389371"/>
                  <a:gd name="connsiteX4" fmla="*/ 7954470 w 7954470"/>
                  <a:gd name="connsiteY4" fmla="*/ 1389371 h 1389371"/>
                  <a:gd name="connsiteX5" fmla="*/ 0 w 7954470"/>
                  <a:gd name="connsiteY5" fmla="*/ 1389371 h 1389371"/>
                  <a:gd name="connsiteX6" fmla="*/ 955 w 7954470"/>
                  <a:gd name="connsiteY6" fmla="*/ 1162050 h 1389371"/>
                  <a:gd name="connsiteX7" fmla="*/ 2032000 w 7954470"/>
                  <a:gd name="connsiteY7" fmla="*/ 881358 h 1389371"/>
                  <a:gd name="connsiteX0" fmla="*/ 2032000 w 7960820"/>
                  <a:gd name="connsiteY0" fmla="*/ 881358 h 1389371"/>
                  <a:gd name="connsiteX1" fmla="*/ 3995105 w 7960820"/>
                  <a:gd name="connsiteY1" fmla="*/ 234950 h 1389371"/>
                  <a:gd name="connsiteX2" fmla="*/ 5969955 w 7960820"/>
                  <a:gd name="connsiteY2" fmla="*/ 0 h 1389371"/>
                  <a:gd name="connsiteX3" fmla="*/ 7960820 w 7960820"/>
                  <a:gd name="connsiteY3" fmla="*/ 163808 h 1389371"/>
                  <a:gd name="connsiteX4" fmla="*/ 7954470 w 7960820"/>
                  <a:gd name="connsiteY4" fmla="*/ 1389371 h 1389371"/>
                  <a:gd name="connsiteX5" fmla="*/ 0 w 7960820"/>
                  <a:gd name="connsiteY5" fmla="*/ 1389371 h 1389371"/>
                  <a:gd name="connsiteX6" fmla="*/ 955 w 7960820"/>
                  <a:gd name="connsiteY6" fmla="*/ 1162050 h 1389371"/>
                  <a:gd name="connsiteX7" fmla="*/ 2032000 w 7960820"/>
                  <a:gd name="connsiteY7" fmla="*/ 881358 h 13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0820" h="1389371">
                    <a:moveTo>
                      <a:pt x="2032000" y="881358"/>
                    </a:moveTo>
                    <a:lnTo>
                      <a:pt x="3995105" y="234950"/>
                    </a:lnTo>
                    <a:lnTo>
                      <a:pt x="5969955" y="0"/>
                    </a:lnTo>
                    <a:lnTo>
                      <a:pt x="7960820" y="163808"/>
                    </a:lnTo>
                    <a:cubicBezTo>
                      <a:pt x="7958703" y="572329"/>
                      <a:pt x="7956587" y="980850"/>
                      <a:pt x="7954470" y="1389371"/>
                    </a:cubicBezTo>
                    <a:lnTo>
                      <a:pt x="0" y="1389371"/>
                    </a:lnTo>
                    <a:cubicBezTo>
                      <a:pt x="318" y="1313597"/>
                      <a:pt x="637" y="1237824"/>
                      <a:pt x="955" y="1162050"/>
                    </a:cubicBezTo>
                    <a:lnTo>
                      <a:pt x="2032000" y="881358"/>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 name="Rectangle 11">
                <a:extLst>
                  <a:ext uri="{FF2B5EF4-FFF2-40B4-BE49-F238E27FC236}">
                    <a16:creationId xmlns:a16="http://schemas.microsoft.com/office/drawing/2014/main" id="{6259C5F0-6DBA-173B-4E25-E7D383A593E0}"/>
                  </a:ext>
                </a:extLst>
              </p:cNvPr>
              <p:cNvSpPr/>
              <p:nvPr/>
            </p:nvSpPr>
            <p:spPr>
              <a:xfrm>
                <a:off x="-8352118" y="2848397"/>
                <a:ext cx="7955102" cy="892542"/>
              </a:xfrm>
              <a:custGeom>
                <a:avLst/>
                <a:gdLst>
                  <a:gd name="connsiteX0" fmla="*/ 0 w 7954470"/>
                  <a:gd name="connsiteY0" fmla="*/ 0 h 892542"/>
                  <a:gd name="connsiteX1" fmla="*/ 7954470 w 7954470"/>
                  <a:gd name="connsiteY1" fmla="*/ 0 h 892542"/>
                  <a:gd name="connsiteX2" fmla="*/ 7954470 w 7954470"/>
                  <a:gd name="connsiteY2" fmla="*/ 892542 h 892542"/>
                  <a:gd name="connsiteX3" fmla="*/ 0 w 7954470"/>
                  <a:gd name="connsiteY3" fmla="*/ 892542 h 892542"/>
                  <a:gd name="connsiteX4" fmla="*/ 0 w 7954470"/>
                  <a:gd name="connsiteY4" fmla="*/ 0 h 892542"/>
                  <a:gd name="connsiteX0" fmla="*/ 8092 w 7962562"/>
                  <a:gd name="connsiteY0" fmla="*/ 0 h 892542"/>
                  <a:gd name="connsiteX1" fmla="*/ 7962562 w 7962562"/>
                  <a:gd name="connsiteY1" fmla="*/ 0 h 892542"/>
                  <a:gd name="connsiteX2" fmla="*/ 7962562 w 7962562"/>
                  <a:gd name="connsiteY2" fmla="*/ 892542 h 892542"/>
                  <a:gd name="connsiteX3" fmla="*/ 8092 w 7962562"/>
                  <a:gd name="connsiteY3" fmla="*/ 892542 h 892542"/>
                  <a:gd name="connsiteX4" fmla="*/ 0 w 7962562"/>
                  <a:gd name="connsiteY4" fmla="*/ 574534 h 892542"/>
                  <a:gd name="connsiteX5" fmla="*/ 8092 w 7962562"/>
                  <a:gd name="connsiteY5" fmla="*/ 0 h 892542"/>
                  <a:gd name="connsiteX0" fmla="*/ 2023009 w 7962562"/>
                  <a:gd name="connsiteY0" fmla="*/ 267037 h 892542"/>
                  <a:gd name="connsiteX1" fmla="*/ 7962562 w 7962562"/>
                  <a:gd name="connsiteY1" fmla="*/ 0 h 892542"/>
                  <a:gd name="connsiteX2" fmla="*/ 7962562 w 7962562"/>
                  <a:gd name="connsiteY2" fmla="*/ 892542 h 892542"/>
                  <a:gd name="connsiteX3" fmla="*/ 8092 w 7962562"/>
                  <a:gd name="connsiteY3" fmla="*/ 892542 h 892542"/>
                  <a:gd name="connsiteX4" fmla="*/ 0 w 7962562"/>
                  <a:gd name="connsiteY4" fmla="*/ 574534 h 892542"/>
                  <a:gd name="connsiteX5" fmla="*/ 2023009 w 7962562"/>
                  <a:gd name="connsiteY5" fmla="*/ 267037 h 892542"/>
                  <a:gd name="connsiteX0" fmla="*/ 2095837 w 7962562"/>
                  <a:gd name="connsiteY0" fmla="*/ 250853 h 892542"/>
                  <a:gd name="connsiteX1" fmla="*/ 7962562 w 7962562"/>
                  <a:gd name="connsiteY1" fmla="*/ 0 h 892542"/>
                  <a:gd name="connsiteX2" fmla="*/ 7962562 w 7962562"/>
                  <a:gd name="connsiteY2" fmla="*/ 892542 h 892542"/>
                  <a:gd name="connsiteX3" fmla="*/ 8092 w 7962562"/>
                  <a:gd name="connsiteY3" fmla="*/ 892542 h 892542"/>
                  <a:gd name="connsiteX4" fmla="*/ 0 w 7962562"/>
                  <a:gd name="connsiteY4" fmla="*/ 574534 h 892542"/>
                  <a:gd name="connsiteX5" fmla="*/ 2095837 w 7962562"/>
                  <a:gd name="connsiteY5" fmla="*/ 250853 h 892542"/>
                  <a:gd name="connsiteX0" fmla="*/ 2095837 w 7962562"/>
                  <a:gd name="connsiteY0" fmla="*/ 250853 h 892542"/>
                  <a:gd name="connsiteX1" fmla="*/ 4175490 w 7962562"/>
                  <a:gd name="connsiteY1" fmla="*/ 153748 h 892542"/>
                  <a:gd name="connsiteX2" fmla="*/ 7962562 w 7962562"/>
                  <a:gd name="connsiteY2" fmla="*/ 0 h 892542"/>
                  <a:gd name="connsiteX3" fmla="*/ 7962562 w 7962562"/>
                  <a:gd name="connsiteY3" fmla="*/ 892542 h 892542"/>
                  <a:gd name="connsiteX4" fmla="*/ 8092 w 7962562"/>
                  <a:gd name="connsiteY4" fmla="*/ 892542 h 892542"/>
                  <a:gd name="connsiteX5" fmla="*/ 0 w 7962562"/>
                  <a:gd name="connsiteY5" fmla="*/ 574534 h 892542"/>
                  <a:gd name="connsiteX6" fmla="*/ 2095837 w 7962562"/>
                  <a:gd name="connsiteY6" fmla="*/ 250853 h 892542"/>
                  <a:gd name="connsiteX0" fmla="*/ 2095837 w 7962562"/>
                  <a:gd name="connsiteY0" fmla="*/ 614995 h 1256684"/>
                  <a:gd name="connsiteX1" fmla="*/ 4021741 w 7962562"/>
                  <a:gd name="connsiteY1" fmla="*/ 0 h 1256684"/>
                  <a:gd name="connsiteX2" fmla="*/ 7962562 w 7962562"/>
                  <a:gd name="connsiteY2" fmla="*/ 364142 h 1256684"/>
                  <a:gd name="connsiteX3" fmla="*/ 7962562 w 7962562"/>
                  <a:gd name="connsiteY3" fmla="*/ 1256684 h 1256684"/>
                  <a:gd name="connsiteX4" fmla="*/ 8092 w 7962562"/>
                  <a:gd name="connsiteY4" fmla="*/ 1256684 h 1256684"/>
                  <a:gd name="connsiteX5" fmla="*/ 0 w 7962562"/>
                  <a:gd name="connsiteY5" fmla="*/ 938676 h 1256684"/>
                  <a:gd name="connsiteX6" fmla="*/ 2095837 w 7962562"/>
                  <a:gd name="connsiteY6" fmla="*/ 614995 h 1256684"/>
                  <a:gd name="connsiteX0" fmla="*/ 2095837 w 7962562"/>
                  <a:gd name="connsiteY0" fmla="*/ 614995 h 1256684"/>
                  <a:gd name="connsiteX1" fmla="*/ 4021741 w 7962562"/>
                  <a:gd name="connsiteY1" fmla="*/ 0 h 1256684"/>
                  <a:gd name="connsiteX2" fmla="*/ 6004290 w 7962562"/>
                  <a:gd name="connsiteY2" fmla="*/ 186117 h 1256684"/>
                  <a:gd name="connsiteX3" fmla="*/ 7962562 w 7962562"/>
                  <a:gd name="connsiteY3" fmla="*/ 364142 h 1256684"/>
                  <a:gd name="connsiteX4" fmla="*/ 7962562 w 7962562"/>
                  <a:gd name="connsiteY4" fmla="*/ 1256684 h 1256684"/>
                  <a:gd name="connsiteX5" fmla="*/ 8092 w 7962562"/>
                  <a:gd name="connsiteY5" fmla="*/ 1256684 h 1256684"/>
                  <a:gd name="connsiteX6" fmla="*/ 0 w 7962562"/>
                  <a:gd name="connsiteY6" fmla="*/ 938676 h 1256684"/>
                  <a:gd name="connsiteX7" fmla="*/ 2095837 w 7962562"/>
                  <a:gd name="connsiteY7" fmla="*/ 614995 h 1256684"/>
                  <a:gd name="connsiteX0" fmla="*/ 2095837 w 7962562"/>
                  <a:gd name="connsiteY0" fmla="*/ 614995 h 1256684"/>
                  <a:gd name="connsiteX1" fmla="*/ 4021741 w 7962562"/>
                  <a:gd name="connsiteY1" fmla="*/ 0 h 1256684"/>
                  <a:gd name="connsiteX2" fmla="*/ 6069026 w 7962562"/>
                  <a:gd name="connsiteY2" fmla="*/ 525982 h 1256684"/>
                  <a:gd name="connsiteX3" fmla="*/ 7962562 w 7962562"/>
                  <a:gd name="connsiteY3" fmla="*/ 364142 h 1256684"/>
                  <a:gd name="connsiteX4" fmla="*/ 7962562 w 7962562"/>
                  <a:gd name="connsiteY4" fmla="*/ 1256684 h 1256684"/>
                  <a:gd name="connsiteX5" fmla="*/ 8092 w 7962562"/>
                  <a:gd name="connsiteY5" fmla="*/ 1256684 h 1256684"/>
                  <a:gd name="connsiteX6" fmla="*/ 0 w 7962562"/>
                  <a:gd name="connsiteY6" fmla="*/ 938676 h 1256684"/>
                  <a:gd name="connsiteX7" fmla="*/ 2095837 w 7962562"/>
                  <a:gd name="connsiteY7" fmla="*/ 614995 h 1256684"/>
                  <a:gd name="connsiteX0" fmla="*/ 2095837 w 7962562"/>
                  <a:gd name="connsiteY0" fmla="*/ 250853 h 892542"/>
                  <a:gd name="connsiteX1" fmla="*/ 4102662 w 7962562"/>
                  <a:gd name="connsiteY1" fmla="*/ 428877 h 892542"/>
                  <a:gd name="connsiteX2" fmla="*/ 6069026 w 7962562"/>
                  <a:gd name="connsiteY2" fmla="*/ 161840 h 892542"/>
                  <a:gd name="connsiteX3" fmla="*/ 7962562 w 7962562"/>
                  <a:gd name="connsiteY3" fmla="*/ 0 h 892542"/>
                  <a:gd name="connsiteX4" fmla="*/ 7962562 w 7962562"/>
                  <a:gd name="connsiteY4" fmla="*/ 892542 h 892542"/>
                  <a:gd name="connsiteX5" fmla="*/ 8092 w 7962562"/>
                  <a:gd name="connsiteY5" fmla="*/ 892542 h 892542"/>
                  <a:gd name="connsiteX6" fmla="*/ 0 w 7962562"/>
                  <a:gd name="connsiteY6" fmla="*/ 574534 h 892542"/>
                  <a:gd name="connsiteX7" fmla="*/ 2095837 w 7962562"/>
                  <a:gd name="connsiteY7" fmla="*/ 250853 h 892542"/>
                  <a:gd name="connsiteX0" fmla="*/ 2128205 w 7962562"/>
                  <a:gd name="connsiteY0" fmla="*/ 728283 h 892542"/>
                  <a:gd name="connsiteX1" fmla="*/ 4102662 w 7962562"/>
                  <a:gd name="connsiteY1" fmla="*/ 428877 h 892542"/>
                  <a:gd name="connsiteX2" fmla="*/ 6069026 w 7962562"/>
                  <a:gd name="connsiteY2" fmla="*/ 161840 h 892542"/>
                  <a:gd name="connsiteX3" fmla="*/ 7962562 w 7962562"/>
                  <a:gd name="connsiteY3" fmla="*/ 0 h 892542"/>
                  <a:gd name="connsiteX4" fmla="*/ 7962562 w 7962562"/>
                  <a:gd name="connsiteY4" fmla="*/ 892542 h 892542"/>
                  <a:gd name="connsiteX5" fmla="*/ 8092 w 7962562"/>
                  <a:gd name="connsiteY5" fmla="*/ 892542 h 892542"/>
                  <a:gd name="connsiteX6" fmla="*/ 0 w 7962562"/>
                  <a:gd name="connsiteY6" fmla="*/ 574534 h 892542"/>
                  <a:gd name="connsiteX7" fmla="*/ 2128205 w 7962562"/>
                  <a:gd name="connsiteY7" fmla="*/ 728283 h 892542"/>
                  <a:gd name="connsiteX0" fmla="*/ 2128205 w 7962562"/>
                  <a:gd name="connsiteY0" fmla="*/ 728283 h 892542"/>
                  <a:gd name="connsiteX1" fmla="*/ 4102662 w 7962562"/>
                  <a:gd name="connsiteY1" fmla="*/ 428877 h 892542"/>
                  <a:gd name="connsiteX2" fmla="*/ 6069026 w 7962562"/>
                  <a:gd name="connsiteY2" fmla="*/ 161840 h 892542"/>
                  <a:gd name="connsiteX3" fmla="*/ 7962562 w 7962562"/>
                  <a:gd name="connsiteY3" fmla="*/ 0 h 892542"/>
                  <a:gd name="connsiteX4" fmla="*/ 7962562 w 7962562"/>
                  <a:gd name="connsiteY4" fmla="*/ 892542 h 892542"/>
                  <a:gd name="connsiteX5" fmla="*/ 8092 w 7962562"/>
                  <a:gd name="connsiteY5" fmla="*/ 892542 h 892542"/>
                  <a:gd name="connsiteX6" fmla="*/ 7460 w 7962562"/>
                  <a:gd name="connsiteY6" fmla="*/ 825872 h 892542"/>
                  <a:gd name="connsiteX7" fmla="*/ 0 w 7962562"/>
                  <a:gd name="connsiteY7" fmla="*/ 574534 h 892542"/>
                  <a:gd name="connsiteX8" fmla="*/ 2128205 w 7962562"/>
                  <a:gd name="connsiteY8" fmla="*/ 728283 h 892542"/>
                  <a:gd name="connsiteX0" fmla="*/ 2120745 w 7955102"/>
                  <a:gd name="connsiteY0" fmla="*/ 728283 h 892542"/>
                  <a:gd name="connsiteX1" fmla="*/ 4095202 w 7955102"/>
                  <a:gd name="connsiteY1" fmla="*/ 428877 h 892542"/>
                  <a:gd name="connsiteX2" fmla="*/ 6061566 w 7955102"/>
                  <a:gd name="connsiteY2" fmla="*/ 161840 h 892542"/>
                  <a:gd name="connsiteX3" fmla="*/ 7955102 w 7955102"/>
                  <a:gd name="connsiteY3" fmla="*/ 0 h 892542"/>
                  <a:gd name="connsiteX4" fmla="*/ 7955102 w 7955102"/>
                  <a:gd name="connsiteY4" fmla="*/ 892542 h 892542"/>
                  <a:gd name="connsiteX5" fmla="*/ 632 w 7955102"/>
                  <a:gd name="connsiteY5" fmla="*/ 892542 h 892542"/>
                  <a:gd name="connsiteX6" fmla="*/ 0 w 7955102"/>
                  <a:gd name="connsiteY6" fmla="*/ 825872 h 892542"/>
                  <a:gd name="connsiteX7" fmla="*/ 497365 w 7955102"/>
                  <a:gd name="connsiteY7" fmla="*/ 810278 h 892542"/>
                  <a:gd name="connsiteX8" fmla="*/ 2120745 w 7955102"/>
                  <a:gd name="connsiteY8" fmla="*/ 728283 h 892542"/>
                  <a:gd name="connsiteX0" fmla="*/ 2120745 w 7955102"/>
                  <a:gd name="connsiteY0" fmla="*/ 728283 h 892542"/>
                  <a:gd name="connsiteX1" fmla="*/ 4095202 w 7955102"/>
                  <a:gd name="connsiteY1" fmla="*/ 428877 h 892542"/>
                  <a:gd name="connsiteX2" fmla="*/ 6061566 w 7955102"/>
                  <a:gd name="connsiteY2" fmla="*/ 161840 h 892542"/>
                  <a:gd name="connsiteX3" fmla="*/ 7955102 w 7955102"/>
                  <a:gd name="connsiteY3" fmla="*/ 0 h 892542"/>
                  <a:gd name="connsiteX4" fmla="*/ 7955102 w 7955102"/>
                  <a:gd name="connsiteY4" fmla="*/ 892542 h 892542"/>
                  <a:gd name="connsiteX5" fmla="*/ 632 w 7955102"/>
                  <a:gd name="connsiteY5" fmla="*/ 892542 h 892542"/>
                  <a:gd name="connsiteX6" fmla="*/ 0 w 7955102"/>
                  <a:gd name="connsiteY6" fmla="*/ 803012 h 892542"/>
                  <a:gd name="connsiteX7" fmla="*/ 497365 w 7955102"/>
                  <a:gd name="connsiteY7" fmla="*/ 810278 h 892542"/>
                  <a:gd name="connsiteX8" fmla="*/ 2120745 w 7955102"/>
                  <a:gd name="connsiteY8" fmla="*/ 728283 h 892542"/>
                  <a:gd name="connsiteX0" fmla="*/ 2120745 w 7955102"/>
                  <a:gd name="connsiteY0" fmla="*/ 728283 h 892542"/>
                  <a:gd name="connsiteX1" fmla="*/ 4095202 w 7955102"/>
                  <a:gd name="connsiteY1" fmla="*/ 428877 h 892542"/>
                  <a:gd name="connsiteX2" fmla="*/ 6061566 w 7955102"/>
                  <a:gd name="connsiteY2" fmla="*/ 161840 h 892542"/>
                  <a:gd name="connsiteX3" fmla="*/ 7955102 w 7955102"/>
                  <a:gd name="connsiteY3" fmla="*/ 0 h 892542"/>
                  <a:gd name="connsiteX4" fmla="*/ 7955102 w 7955102"/>
                  <a:gd name="connsiteY4" fmla="*/ 892542 h 892542"/>
                  <a:gd name="connsiteX5" fmla="*/ 632 w 7955102"/>
                  <a:gd name="connsiteY5" fmla="*/ 892542 h 892542"/>
                  <a:gd name="connsiteX6" fmla="*/ 0 w 7955102"/>
                  <a:gd name="connsiteY6" fmla="*/ 803012 h 892542"/>
                  <a:gd name="connsiteX7" fmla="*/ 2120745 w 7955102"/>
                  <a:gd name="connsiteY7" fmla="*/ 728283 h 892542"/>
                  <a:gd name="connsiteX0" fmla="*/ 2120745 w 7955102"/>
                  <a:gd name="connsiteY0" fmla="*/ 728283 h 892542"/>
                  <a:gd name="connsiteX1" fmla="*/ 4095202 w 7955102"/>
                  <a:gd name="connsiteY1" fmla="*/ 428877 h 892542"/>
                  <a:gd name="connsiteX2" fmla="*/ 6061566 w 7955102"/>
                  <a:gd name="connsiteY2" fmla="*/ 161840 h 892542"/>
                  <a:gd name="connsiteX3" fmla="*/ 7955102 w 7955102"/>
                  <a:gd name="connsiteY3" fmla="*/ 0 h 892542"/>
                  <a:gd name="connsiteX4" fmla="*/ 7955102 w 7955102"/>
                  <a:gd name="connsiteY4" fmla="*/ 892542 h 892542"/>
                  <a:gd name="connsiteX5" fmla="*/ 632 w 7955102"/>
                  <a:gd name="connsiteY5" fmla="*/ 892542 h 892542"/>
                  <a:gd name="connsiteX6" fmla="*/ 0 w 7955102"/>
                  <a:gd name="connsiteY6" fmla="*/ 783962 h 892542"/>
                  <a:gd name="connsiteX7" fmla="*/ 2120745 w 7955102"/>
                  <a:gd name="connsiteY7" fmla="*/ 728283 h 89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5102" h="892542">
                    <a:moveTo>
                      <a:pt x="2120745" y="728283"/>
                    </a:moveTo>
                    <a:lnTo>
                      <a:pt x="4095202" y="428877"/>
                    </a:lnTo>
                    <a:lnTo>
                      <a:pt x="6061566" y="161840"/>
                    </a:lnTo>
                    <a:lnTo>
                      <a:pt x="7955102" y="0"/>
                    </a:lnTo>
                    <a:lnTo>
                      <a:pt x="7955102" y="892542"/>
                    </a:lnTo>
                    <a:lnTo>
                      <a:pt x="632" y="892542"/>
                    </a:lnTo>
                    <a:cubicBezTo>
                      <a:pt x="421" y="870319"/>
                      <a:pt x="211" y="806185"/>
                      <a:pt x="0" y="783962"/>
                    </a:cubicBezTo>
                    <a:lnTo>
                      <a:pt x="2120745" y="728283"/>
                    </a:lnTo>
                    <a:close/>
                  </a:path>
                </a:pathLst>
              </a:custGeom>
              <a:solidFill>
                <a:srgbClr val="37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1" name="Rectangle 10">
                <a:extLst>
                  <a:ext uri="{FF2B5EF4-FFF2-40B4-BE49-F238E27FC236}">
                    <a16:creationId xmlns:a16="http://schemas.microsoft.com/office/drawing/2014/main" id="{E04653C2-C223-BFE0-5DE2-998071D7C02C}"/>
                  </a:ext>
                </a:extLst>
              </p:cNvPr>
              <p:cNvSpPr/>
              <p:nvPr/>
            </p:nvSpPr>
            <p:spPr>
              <a:xfrm>
                <a:off x="-8359578" y="3435532"/>
                <a:ext cx="7962562" cy="481013"/>
              </a:xfrm>
              <a:custGeom>
                <a:avLst/>
                <a:gdLst>
                  <a:gd name="connsiteX0" fmla="*/ 0 w 7954470"/>
                  <a:gd name="connsiteY0" fmla="*/ 0 h 481013"/>
                  <a:gd name="connsiteX1" fmla="*/ 7954470 w 7954470"/>
                  <a:gd name="connsiteY1" fmla="*/ 0 h 481013"/>
                  <a:gd name="connsiteX2" fmla="*/ 7954470 w 7954470"/>
                  <a:gd name="connsiteY2" fmla="*/ 481013 h 481013"/>
                  <a:gd name="connsiteX3" fmla="*/ 0 w 7954470"/>
                  <a:gd name="connsiteY3" fmla="*/ 481013 h 481013"/>
                  <a:gd name="connsiteX4" fmla="*/ 0 w 7954470"/>
                  <a:gd name="connsiteY4" fmla="*/ 0 h 481013"/>
                  <a:gd name="connsiteX0" fmla="*/ 8092 w 7962562"/>
                  <a:gd name="connsiteY0" fmla="*/ 0 h 481013"/>
                  <a:gd name="connsiteX1" fmla="*/ 7962562 w 7962562"/>
                  <a:gd name="connsiteY1" fmla="*/ 0 h 481013"/>
                  <a:gd name="connsiteX2" fmla="*/ 7962562 w 7962562"/>
                  <a:gd name="connsiteY2" fmla="*/ 481013 h 481013"/>
                  <a:gd name="connsiteX3" fmla="*/ 8092 w 7962562"/>
                  <a:gd name="connsiteY3" fmla="*/ 481013 h 481013"/>
                  <a:gd name="connsiteX4" fmla="*/ 0 w 7962562"/>
                  <a:gd name="connsiteY4" fmla="*/ 294896 h 481013"/>
                  <a:gd name="connsiteX5" fmla="*/ 8092 w 7962562"/>
                  <a:gd name="connsiteY5" fmla="*/ 0 h 481013"/>
                  <a:gd name="connsiteX0" fmla="*/ 2103929 w 7962562"/>
                  <a:gd name="connsiteY0" fmla="*/ 291313 h 481013"/>
                  <a:gd name="connsiteX1" fmla="*/ 7962562 w 7962562"/>
                  <a:gd name="connsiteY1" fmla="*/ 0 h 481013"/>
                  <a:gd name="connsiteX2" fmla="*/ 7962562 w 7962562"/>
                  <a:gd name="connsiteY2" fmla="*/ 481013 h 481013"/>
                  <a:gd name="connsiteX3" fmla="*/ 8092 w 7962562"/>
                  <a:gd name="connsiteY3" fmla="*/ 481013 h 481013"/>
                  <a:gd name="connsiteX4" fmla="*/ 0 w 7962562"/>
                  <a:gd name="connsiteY4" fmla="*/ 294896 h 481013"/>
                  <a:gd name="connsiteX5" fmla="*/ 2103929 w 7962562"/>
                  <a:gd name="connsiteY5" fmla="*/ 291313 h 481013"/>
                  <a:gd name="connsiteX0" fmla="*/ 2103929 w 7962562"/>
                  <a:gd name="connsiteY0" fmla="*/ 291313 h 481013"/>
                  <a:gd name="connsiteX1" fmla="*/ 4329239 w 7962562"/>
                  <a:gd name="connsiteY1" fmla="*/ 189700 h 481013"/>
                  <a:gd name="connsiteX2" fmla="*/ 7962562 w 7962562"/>
                  <a:gd name="connsiteY2" fmla="*/ 0 h 481013"/>
                  <a:gd name="connsiteX3" fmla="*/ 7962562 w 7962562"/>
                  <a:gd name="connsiteY3" fmla="*/ 481013 h 481013"/>
                  <a:gd name="connsiteX4" fmla="*/ 8092 w 7962562"/>
                  <a:gd name="connsiteY4" fmla="*/ 481013 h 481013"/>
                  <a:gd name="connsiteX5" fmla="*/ 0 w 7962562"/>
                  <a:gd name="connsiteY5" fmla="*/ 294896 h 481013"/>
                  <a:gd name="connsiteX6" fmla="*/ 2103929 w 7962562"/>
                  <a:gd name="connsiteY6" fmla="*/ 291313 h 481013"/>
                  <a:gd name="connsiteX0" fmla="*/ 2103929 w 7962562"/>
                  <a:gd name="connsiteY0" fmla="*/ 291313 h 481013"/>
                  <a:gd name="connsiteX1" fmla="*/ 4313055 w 7962562"/>
                  <a:gd name="connsiteY1" fmla="*/ 100687 h 481013"/>
                  <a:gd name="connsiteX2" fmla="*/ 7962562 w 7962562"/>
                  <a:gd name="connsiteY2" fmla="*/ 0 h 481013"/>
                  <a:gd name="connsiteX3" fmla="*/ 7962562 w 7962562"/>
                  <a:gd name="connsiteY3" fmla="*/ 481013 h 481013"/>
                  <a:gd name="connsiteX4" fmla="*/ 8092 w 7962562"/>
                  <a:gd name="connsiteY4" fmla="*/ 481013 h 481013"/>
                  <a:gd name="connsiteX5" fmla="*/ 0 w 7962562"/>
                  <a:gd name="connsiteY5" fmla="*/ 294896 h 481013"/>
                  <a:gd name="connsiteX6" fmla="*/ 2103929 w 7962562"/>
                  <a:gd name="connsiteY6" fmla="*/ 291313 h 481013"/>
                  <a:gd name="connsiteX0" fmla="*/ 2103929 w 7962562"/>
                  <a:gd name="connsiteY0" fmla="*/ 291313 h 481013"/>
                  <a:gd name="connsiteX1" fmla="*/ 4313055 w 7962562"/>
                  <a:gd name="connsiteY1" fmla="*/ 100687 h 481013"/>
                  <a:gd name="connsiteX2" fmla="*/ 5874817 w 7962562"/>
                  <a:gd name="connsiteY2" fmla="*/ 52135 h 481013"/>
                  <a:gd name="connsiteX3" fmla="*/ 7962562 w 7962562"/>
                  <a:gd name="connsiteY3" fmla="*/ 0 h 481013"/>
                  <a:gd name="connsiteX4" fmla="*/ 7962562 w 7962562"/>
                  <a:gd name="connsiteY4" fmla="*/ 481013 h 481013"/>
                  <a:gd name="connsiteX5" fmla="*/ 8092 w 7962562"/>
                  <a:gd name="connsiteY5" fmla="*/ 481013 h 481013"/>
                  <a:gd name="connsiteX6" fmla="*/ 0 w 7962562"/>
                  <a:gd name="connsiteY6" fmla="*/ 294896 h 481013"/>
                  <a:gd name="connsiteX7" fmla="*/ 2103929 w 7962562"/>
                  <a:gd name="connsiteY7" fmla="*/ 291313 h 481013"/>
                  <a:gd name="connsiteX0" fmla="*/ 2103929 w 7962562"/>
                  <a:gd name="connsiteY0" fmla="*/ 291313 h 481013"/>
                  <a:gd name="connsiteX1" fmla="*/ 4313055 w 7962562"/>
                  <a:gd name="connsiteY1" fmla="*/ 100687 h 481013"/>
                  <a:gd name="connsiteX2" fmla="*/ 5850541 w 7962562"/>
                  <a:gd name="connsiteY2" fmla="*/ 3583 h 481013"/>
                  <a:gd name="connsiteX3" fmla="*/ 7962562 w 7962562"/>
                  <a:gd name="connsiteY3" fmla="*/ 0 h 481013"/>
                  <a:gd name="connsiteX4" fmla="*/ 7962562 w 7962562"/>
                  <a:gd name="connsiteY4" fmla="*/ 481013 h 481013"/>
                  <a:gd name="connsiteX5" fmla="*/ 8092 w 7962562"/>
                  <a:gd name="connsiteY5" fmla="*/ 481013 h 481013"/>
                  <a:gd name="connsiteX6" fmla="*/ 0 w 7962562"/>
                  <a:gd name="connsiteY6" fmla="*/ 294896 h 481013"/>
                  <a:gd name="connsiteX7" fmla="*/ 2103929 w 7962562"/>
                  <a:gd name="connsiteY7" fmla="*/ 291313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2562" h="481013">
                    <a:moveTo>
                      <a:pt x="2103929" y="291313"/>
                    </a:moveTo>
                    <a:lnTo>
                      <a:pt x="4313055" y="100687"/>
                    </a:lnTo>
                    <a:lnTo>
                      <a:pt x="5850541" y="3583"/>
                    </a:lnTo>
                    <a:lnTo>
                      <a:pt x="7962562" y="0"/>
                    </a:lnTo>
                    <a:lnTo>
                      <a:pt x="7962562" y="481013"/>
                    </a:lnTo>
                    <a:lnTo>
                      <a:pt x="8092" y="481013"/>
                    </a:lnTo>
                    <a:lnTo>
                      <a:pt x="0" y="294896"/>
                    </a:lnTo>
                    <a:lnTo>
                      <a:pt x="2103929" y="291313"/>
                    </a:lnTo>
                    <a:close/>
                  </a:path>
                </a:pathLst>
              </a:custGeom>
              <a:solidFill>
                <a:srgbClr val="91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2" name="TextBox 21">
                <a:extLst>
                  <a:ext uri="{FF2B5EF4-FFF2-40B4-BE49-F238E27FC236}">
                    <a16:creationId xmlns:a16="http://schemas.microsoft.com/office/drawing/2014/main" id="{6E109C4D-A2CE-3FB8-B929-0C91E645E8C6}"/>
                  </a:ext>
                </a:extLst>
              </p:cNvPr>
              <p:cNvSpPr txBox="1"/>
              <p:nvPr/>
            </p:nvSpPr>
            <p:spPr>
              <a:xfrm>
                <a:off x="-3410067" y="977382"/>
                <a:ext cx="1864638" cy="194919"/>
              </a:xfrm>
              <a:prstGeom prst="rect">
                <a:avLst/>
              </a:prstGeom>
              <a:noFill/>
            </p:spPr>
            <p:txBody>
              <a:bodyPr wrap="none" lIns="0" tIns="0" rIns="0" bIns="0" rtlCol="0">
                <a:spAutoFit/>
              </a:bodyPr>
              <a:lstStyle/>
              <a:p>
                <a:r>
                  <a:rPr lang="en-US" sz="1200" dirty="0">
                    <a:solidFill>
                      <a:schemeClr val="bg1"/>
                    </a:solidFill>
                  </a:rPr>
                  <a:t>Sequencing risk</a:t>
                </a:r>
                <a:endParaRPr lang="en-GB" sz="1200" dirty="0">
                  <a:solidFill>
                    <a:schemeClr val="bg1"/>
                  </a:solidFill>
                </a:endParaRPr>
              </a:p>
            </p:txBody>
          </p:sp>
          <p:sp>
            <p:nvSpPr>
              <p:cNvPr id="23" name="TextBox 22">
                <a:extLst>
                  <a:ext uri="{FF2B5EF4-FFF2-40B4-BE49-F238E27FC236}">
                    <a16:creationId xmlns:a16="http://schemas.microsoft.com/office/drawing/2014/main" id="{20CF5EDC-2300-CEB3-87B2-29FDDCF4AD15}"/>
                  </a:ext>
                </a:extLst>
              </p:cNvPr>
              <p:cNvSpPr txBox="1"/>
              <p:nvPr/>
            </p:nvSpPr>
            <p:spPr>
              <a:xfrm>
                <a:off x="-8160636" y="2575641"/>
                <a:ext cx="1894803" cy="194919"/>
              </a:xfrm>
              <a:prstGeom prst="rect">
                <a:avLst/>
              </a:prstGeom>
              <a:noFill/>
            </p:spPr>
            <p:txBody>
              <a:bodyPr wrap="none" lIns="0" tIns="0" rIns="0" bIns="0" rtlCol="0">
                <a:spAutoFit/>
              </a:bodyPr>
              <a:lstStyle/>
              <a:p>
                <a:r>
                  <a:rPr lang="en-US" sz="1200" dirty="0">
                    <a:solidFill>
                      <a:schemeClr val="bg1"/>
                    </a:solidFill>
                  </a:rPr>
                  <a:t>Contribution risk</a:t>
                </a:r>
                <a:endParaRPr lang="en-GB" sz="1200" dirty="0">
                  <a:solidFill>
                    <a:schemeClr val="bg1"/>
                  </a:solidFill>
                </a:endParaRPr>
              </a:p>
            </p:txBody>
          </p:sp>
          <p:sp>
            <p:nvSpPr>
              <p:cNvPr id="24" name="TextBox 23">
                <a:extLst>
                  <a:ext uri="{FF2B5EF4-FFF2-40B4-BE49-F238E27FC236}">
                    <a16:creationId xmlns:a16="http://schemas.microsoft.com/office/drawing/2014/main" id="{8FA06ABC-6967-0A16-F491-D33AE65EA4AE}"/>
                  </a:ext>
                </a:extLst>
              </p:cNvPr>
              <p:cNvSpPr txBox="1"/>
              <p:nvPr/>
            </p:nvSpPr>
            <p:spPr>
              <a:xfrm rot="20948876">
                <a:off x="-4265677" y="1598089"/>
                <a:ext cx="1886575" cy="194919"/>
              </a:xfrm>
              <a:prstGeom prst="rect">
                <a:avLst/>
              </a:prstGeom>
              <a:noFill/>
            </p:spPr>
            <p:txBody>
              <a:bodyPr wrap="none" lIns="0" tIns="0" rIns="0" bIns="0" rtlCol="0">
                <a:spAutoFit/>
              </a:bodyPr>
              <a:lstStyle/>
              <a:p>
                <a:r>
                  <a:rPr lang="en-US" sz="1200" dirty="0">
                    <a:solidFill>
                      <a:schemeClr val="bg1"/>
                    </a:solidFill>
                  </a:rPr>
                  <a:t>Interest rate risk</a:t>
                </a:r>
                <a:endParaRPr lang="en-GB" sz="1200" dirty="0">
                  <a:solidFill>
                    <a:schemeClr val="bg1"/>
                  </a:solidFill>
                </a:endParaRPr>
              </a:p>
            </p:txBody>
          </p:sp>
          <p:sp>
            <p:nvSpPr>
              <p:cNvPr id="25" name="TextBox 24">
                <a:extLst>
                  <a:ext uri="{FF2B5EF4-FFF2-40B4-BE49-F238E27FC236}">
                    <a16:creationId xmlns:a16="http://schemas.microsoft.com/office/drawing/2014/main" id="{1DEC76B8-AF21-966D-40DE-2E762598364E}"/>
                  </a:ext>
                </a:extLst>
              </p:cNvPr>
              <p:cNvSpPr txBox="1"/>
              <p:nvPr/>
            </p:nvSpPr>
            <p:spPr>
              <a:xfrm>
                <a:off x="-2126107" y="1631929"/>
                <a:ext cx="1604137" cy="194919"/>
              </a:xfrm>
              <a:prstGeom prst="rect">
                <a:avLst/>
              </a:prstGeom>
              <a:noFill/>
            </p:spPr>
            <p:txBody>
              <a:bodyPr wrap="none" lIns="0" tIns="0" rIns="0" bIns="0" rtlCol="0">
                <a:spAutoFit/>
              </a:bodyPr>
              <a:lstStyle/>
              <a:p>
                <a:r>
                  <a:rPr lang="en-US" sz="1200" dirty="0"/>
                  <a:t>Longevity risk</a:t>
                </a:r>
                <a:endParaRPr lang="en-GB" sz="1200" dirty="0"/>
              </a:p>
            </p:txBody>
          </p:sp>
          <p:sp>
            <p:nvSpPr>
              <p:cNvPr id="26" name="TextBox 25">
                <a:extLst>
                  <a:ext uri="{FF2B5EF4-FFF2-40B4-BE49-F238E27FC236}">
                    <a16:creationId xmlns:a16="http://schemas.microsoft.com/office/drawing/2014/main" id="{F973B347-D1A0-9E97-DD81-EE569D9E37E0}"/>
                  </a:ext>
                </a:extLst>
              </p:cNvPr>
              <p:cNvSpPr txBox="1"/>
              <p:nvPr/>
            </p:nvSpPr>
            <p:spPr>
              <a:xfrm>
                <a:off x="-1979155" y="2044766"/>
                <a:ext cx="1401221" cy="194919"/>
              </a:xfrm>
              <a:prstGeom prst="rect">
                <a:avLst/>
              </a:prstGeom>
              <a:noFill/>
            </p:spPr>
            <p:txBody>
              <a:bodyPr wrap="none" lIns="0" tIns="0" rIns="0" bIns="0" rtlCol="0">
                <a:spAutoFit/>
              </a:bodyPr>
              <a:lstStyle/>
              <a:p>
                <a:r>
                  <a:rPr lang="en-US" sz="1200" dirty="0">
                    <a:solidFill>
                      <a:schemeClr val="bg1"/>
                    </a:solidFill>
                  </a:rPr>
                  <a:t>Inflation risk</a:t>
                </a:r>
                <a:endParaRPr lang="en-GB" sz="1200" dirty="0">
                  <a:solidFill>
                    <a:schemeClr val="bg1"/>
                  </a:solidFill>
                </a:endParaRPr>
              </a:p>
            </p:txBody>
          </p:sp>
          <p:sp>
            <p:nvSpPr>
              <p:cNvPr id="27" name="TextBox 26">
                <a:extLst>
                  <a:ext uri="{FF2B5EF4-FFF2-40B4-BE49-F238E27FC236}">
                    <a16:creationId xmlns:a16="http://schemas.microsoft.com/office/drawing/2014/main" id="{8DF28711-8DCC-339B-5434-F6ADAC1E98C3}"/>
                  </a:ext>
                </a:extLst>
              </p:cNvPr>
              <p:cNvSpPr txBox="1"/>
              <p:nvPr/>
            </p:nvSpPr>
            <p:spPr>
              <a:xfrm>
                <a:off x="-2419242" y="2535347"/>
                <a:ext cx="1768664" cy="194919"/>
              </a:xfrm>
              <a:prstGeom prst="rect">
                <a:avLst/>
              </a:prstGeom>
              <a:noFill/>
            </p:spPr>
            <p:txBody>
              <a:bodyPr wrap="none" lIns="0" tIns="0" rIns="0" bIns="0" rtlCol="0">
                <a:spAutoFit/>
              </a:bodyPr>
              <a:lstStyle/>
              <a:p>
                <a:r>
                  <a:rPr lang="en-US" sz="1200" dirty="0">
                    <a:solidFill>
                      <a:schemeClr val="bg1"/>
                    </a:solidFill>
                  </a:rPr>
                  <a:t>Investment risk</a:t>
                </a:r>
                <a:endParaRPr lang="en-GB" sz="1200" dirty="0">
                  <a:solidFill>
                    <a:schemeClr val="bg1"/>
                  </a:solidFill>
                </a:endParaRPr>
              </a:p>
            </p:txBody>
          </p:sp>
          <p:sp>
            <p:nvSpPr>
              <p:cNvPr id="28" name="TextBox 27">
                <a:extLst>
                  <a:ext uri="{FF2B5EF4-FFF2-40B4-BE49-F238E27FC236}">
                    <a16:creationId xmlns:a16="http://schemas.microsoft.com/office/drawing/2014/main" id="{0A1CBFE2-8E71-E66D-43E0-1808C7E8D35A}"/>
                  </a:ext>
                </a:extLst>
              </p:cNvPr>
              <p:cNvSpPr txBox="1"/>
              <p:nvPr/>
            </p:nvSpPr>
            <p:spPr>
              <a:xfrm>
                <a:off x="-2737881" y="3098989"/>
                <a:ext cx="2116912" cy="194919"/>
              </a:xfrm>
              <a:prstGeom prst="rect">
                <a:avLst/>
              </a:prstGeom>
              <a:noFill/>
            </p:spPr>
            <p:txBody>
              <a:bodyPr wrap="none" lIns="0" tIns="0" rIns="0" bIns="0" rtlCol="0">
                <a:spAutoFit/>
              </a:bodyPr>
              <a:lstStyle/>
              <a:p>
                <a:r>
                  <a:rPr lang="en-US" sz="1200" dirty="0">
                    <a:solidFill>
                      <a:schemeClr val="bg1"/>
                    </a:solidFill>
                  </a:rPr>
                  <a:t>State Pension risk</a:t>
                </a:r>
                <a:endParaRPr lang="en-GB" sz="1200" dirty="0">
                  <a:solidFill>
                    <a:schemeClr val="bg1"/>
                  </a:solidFill>
                </a:endParaRPr>
              </a:p>
            </p:txBody>
          </p:sp>
          <p:sp>
            <p:nvSpPr>
              <p:cNvPr id="29" name="TextBox 28">
                <a:extLst>
                  <a:ext uri="{FF2B5EF4-FFF2-40B4-BE49-F238E27FC236}">
                    <a16:creationId xmlns:a16="http://schemas.microsoft.com/office/drawing/2014/main" id="{AAAAF5F5-E0F7-E6AA-3755-CE98F9DFCCB5}"/>
                  </a:ext>
                </a:extLst>
              </p:cNvPr>
              <p:cNvSpPr txBox="1"/>
              <p:nvPr/>
            </p:nvSpPr>
            <p:spPr>
              <a:xfrm>
                <a:off x="-2384694" y="3570416"/>
                <a:ext cx="1719306" cy="194919"/>
              </a:xfrm>
              <a:prstGeom prst="rect">
                <a:avLst/>
              </a:prstGeom>
              <a:noFill/>
            </p:spPr>
            <p:txBody>
              <a:bodyPr wrap="none" lIns="0" tIns="0" rIns="0" bIns="0" rtlCol="0">
                <a:spAutoFit/>
              </a:bodyPr>
              <a:lstStyle/>
              <a:p>
                <a:r>
                  <a:rPr lang="en-US" sz="1200" dirty="0">
                    <a:solidFill>
                      <a:schemeClr val="bg1"/>
                    </a:solidFill>
                  </a:rPr>
                  <a:t>Legislative risk</a:t>
                </a:r>
                <a:endParaRPr lang="en-GB" sz="1200" dirty="0">
                  <a:solidFill>
                    <a:schemeClr val="bg1"/>
                  </a:solidFill>
                </a:endParaRPr>
              </a:p>
            </p:txBody>
          </p:sp>
        </p:grpSp>
        <p:sp>
          <p:nvSpPr>
            <p:cNvPr id="43" name="Freeform: Shape 42">
              <a:extLst>
                <a:ext uri="{FF2B5EF4-FFF2-40B4-BE49-F238E27FC236}">
                  <a16:creationId xmlns:a16="http://schemas.microsoft.com/office/drawing/2014/main" id="{BC2A2199-84F7-C72B-2CEA-4D2B426FD323}"/>
                </a:ext>
              </a:extLst>
            </p:cNvPr>
            <p:cNvSpPr/>
            <p:nvPr/>
          </p:nvSpPr>
          <p:spPr>
            <a:xfrm>
              <a:off x="518160" y="632460"/>
              <a:ext cx="8107680" cy="3322320"/>
            </a:xfrm>
            <a:custGeom>
              <a:avLst/>
              <a:gdLst>
                <a:gd name="connsiteX0" fmla="*/ 91440 w 8107680"/>
                <a:gd name="connsiteY0" fmla="*/ 91439 h 3322320"/>
                <a:gd name="connsiteX1" fmla="*/ 91440 w 8107680"/>
                <a:gd name="connsiteY1" fmla="*/ 3253740 h 3322320"/>
                <a:gd name="connsiteX2" fmla="*/ 8001000 w 8107680"/>
                <a:gd name="connsiteY2" fmla="*/ 3253740 h 3322320"/>
                <a:gd name="connsiteX3" fmla="*/ 8001000 w 8107680"/>
                <a:gd name="connsiteY3" fmla="*/ 91439 h 3322320"/>
                <a:gd name="connsiteX4" fmla="*/ 0 w 8107680"/>
                <a:gd name="connsiteY4" fmla="*/ 0 h 3322320"/>
                <a:gd name="connsiteX5" fmla="*/ 8107680 w 8107680"/>
                <a:gd name="connsiteY5" fmla="*/ 0 h 3322320"/>
                <a:gd name="connsiteX6" fmla="*/ 8107680 w 8107680"/>
                <a:gd name="connsiteY6" fmla="*/ 3322320 h 3322320"/>
                <a:gd name="connsiteX7" fmla="*/ 0 w 8107680"/>
                <a:gd name="connsiteY7" fmla="*/ 3322320 h 33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7680" h="3322320">
                  <a:moveTo>
                    <a:pt x="91440" y="91439"/>
                  </a:moveTo>
                  <a:lnTo>
                    <a:pt x="91440" y="3253740"/>
                  </a:lnTo>
                  <a:lnTo>
                    <a:pt x="8001000" y="3253740"/>
                  </a:lnTo>
                  <a:lnTo>
                    <a:pt x="8001000" y="91439"/>
                  </a:lnTo>
                  <a:close/>
                  <a:moveTo>
                    <a:pt x="0" y="0"/>
                  </a:moveTo>
                  <a:lnTo>
                    <a:pt x="8107680" y="0"/>
                  </a:lnTo>
                  <a:lnTo>
                    <a:pt x="8107680" y="3322320"/>
                  </a:lnTo>
                  <a:lnTo>
                    <a:pt x="0" y="33223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200" dirty="0"/>
            </a:p>
          </p:txBody>
        </p:sp>
      </p:grpSp>
      <p:grpSp>
        <p:nvGrpSpPr>
          <p:cNvPr id="7" name="Group 6">
            <a:extLst>
              <a:ext uri="{FF2B5EF4-FFF2-40B4-BE49-F238E27FC236}">
                <a16:creationId xmlns:a16="http://schemas.microsoft.com/office/drawing/2014/main" id="{23232555-988B-E7AD-2A12-146FE19CAF5E}"/>
              </a:ext>
            </a:extLst>
          </p:cNvPr>
          <p:cNvGrpSpPr/>
          <p:nvPr/>
        </p:nvGrpSpPr>
        <p:grpSpPr>
          <a:xfrm>
            <a:off x="595160" y="3876211"/>
            <a:ext cx="7906291" cy="457663"/>
            <a:chOff x="286942" y="3876211"/>
            <a:chExt cx="5097925" cy="457663"/>
          </a:xfrm>
        </p:grpSpPr>
        <p:sp>
          <p:nvSpPr>
            <p:cNvPr id="6" name="Rectangle 5">
              <a:extLst>
                <a:ext uri="{FF2B5EF4-FFF2-40B4-BE49-F238E27FC236}">
                  <a16:creationId xmlns:a16="http://schemas.microsoft.com/office/drawing/2014/main" id="{5E5F3E36-ADFB-B54C-0494-2CD07DB33094}"/>
                </a:ext>
              </a:extLst>
            </p:cNvPr>
            <p:cNvSpPr/>
            <p:nvPr/>
          </p:nvSpPr>
          <p:spPr>
            <a:xfrm>
              <a:off x="286942" y="3876211"/>
              <a:ext cx="5097925" cy="457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504F468A-511D-76A8-1194-05B1B6EF0864}"/>
                </a:ext>
              </a:extLst>
            </p:cNvPr>
            <p:cNvGrpSpPr/>
            <p:nvPr/>
          </p:nvGrpSpPr>
          <p:grpSpPr>
            <a:xfrm>
              <a:off x="678396" y="3928429"/>
              <a:ext cx="4474840" cy="369332"/>
              <a:chOff x="678396" y="3899854"/>
              <a:chExt cx="4474840" cy="369332"/>
            </a:xfrm>
          </p:grpSpPr>
          <p:sp>
            <p:nvSpPr>
              <p:cNvPr id="30" name="TextBox 29">
                <a:extLst>
                  <a:ext uri="{FF2B5EF4-FFF2-40B4-BE49-F238E27FC236}">
                    <a16:creationId xmlns:a16="http://schemas.microsoft.com/office/drawing/2014/main" id="{61CCED64-A406-4D86-372A-CE860FF26719}"/>
                  </a:ext>
                </a:extLst>
              </p:cNvPr>
              <p:cNvSpPr txBox="1"/>
              <p:nvPr/>
            </p:nvSpPr>
            <p:spPr>
              <a:xfrm>
                <a:off x="678396" y="3899854"/>
                <a:ext cx="458459" cy="369332"/>
              </a:xfrm>
              <a:prstGeom prst="rect">
                <a:avLst/>
              </a:prstGeom>
              <a:noFill/>
            </p:spPr>
            <p:txBody>
              <a:bodyPr wrap="none" lIns="0" tIns="0" rIns="0" bIns="0" rtlCol="0">
                <a:spAutoFit/>
              </a:bodyPr>
              <a:lstStyle/>
              <a:p>
                <a:pPr algn="ctr"/>
                <a:r>
                  <a:rPr lang="en-US" sz="1200" b="1" dirty="0">
                    <a:solidFill>
                      <a:schemeClr val="bg1"/>
                    </a:solidFill>
                  </a:rPr>
                  <a:t>Early </a:t>
                </a:r>
              </a:p>
              <a:p>
                <a:pPr algn="ctr"/>
                <a:r>
                  <a:rPr lang="en-US" sz="1200" b="1" dirty="0">
                    <a:solidFill>
                      <a:schemeClr val="bg1"/>
                    </a:solidFill>
                  </a:rPr>
                  <a:t>career</a:t>
                </a:r>
                <a:endParaRPr lang="en-GB" sz="1200" b="1" dirty="0">
                  <a:solidFill>
                    <a:schemeClr val="bg1"/>
                  </a:solidFill>
                </a:endParaRPr>
              </a:p>
            </p:txBody>
          </p:sp>
          <p:sp>
            <p:nvSpPr>
              <p:cNvPr id="31" name="TextBox 30">
                <a:extLst>
                  <a:ext uri="{FF2B5EF4-FFF2-40B4-BE49-F238E27FC236}">
                    <a16:creationId xmlns:a16="http://schemas.microsoft.com/office/drawing/2014/main" id="{11B26F1A-63EF-99EB-F31B-7AF3F11C1F27}"/>
                  </a:ext>
                </a:extLst>
              </p:cNvPr>
              <p:cNvSpPr txBox="1"/>
              <p:nvPr/>
            </p:nvSpPr>
            <p:spPr>
              <a:xfrm>
                <a:off x="1536618" y="3899854"/>
                <a:ext cx="458459" cy="369332"/>
              </a:xfrm>
              <a:prstGeom prst="rect">
                <a:avLst/>
              </a:prstGeom>
              <a:noFill/>
            </p:spPr>
            <p:txBody>
              <a:bodyPr wrap="none" lIns="0" tIns="0" rIns="0" bIns="0" rtlCol="0">
                <a:spAutoFit/>
              </a:bodyPr>
              <a:lstStyle/>
              <a:p>
                <a:pPr algn="ctr"/>
                <a:r>
                  <a:rPr lang="en-US" sz="1200" b="1" dirty="0">
                    <a:solidFill>
                      <a:schemeClr val="bg1"/>
                    </a:solidFill>
                  </a:rPr>
                  <a:t>Mid </a:t>
                </a:r>
              </a:p>
              <a:p>
                <a:pPr algn="ctr"/>
                <a:r>
                  <a:rPr lang="en-US" sz="1200" b="1" dirty="0">
                    <a:solidFill>
                      <a:schemeClr val="bg1"/>
                    </a:solidFill>
                  </a:rPr>
                  <a:t>career</a:t>
                </a:r>
                <a:endParaRPr lang="en-GB" sz="1200" b="1" dirty="0">
                  <a:solidFill>
                    <a:schemeClr val="bg1"/>
                  </a:solidFill>
                </a:endParaRPr>
              </a:p>
            </p:txBody>
          </p:sp>
          <p:sp>
            <p:nvSpPr>
              <p:cNvPr id="32" name="TextBox 31">
                <a:extLst>
                  <a:ext uri="{FF2B5EF4-FFF2-40B4-BE49-F238E27FC236}">
                    <a16:creationId xmlns:a16="http://schemas.microsoft.com/office/drawing/2014/main" id="{ADD0FA0A-E559-4EED-E21F-7BCD60420968}"/>
                  </a:ext>
                </a:extLst>
              </p:cNvPr>
              <p:cNvSpPr txBox="1"/>
              <p:nvPr/>
            </p:nvSpPr>
            <p:spPr>
              <a:xfrm>
                <a:off x="2394840" y="3899854"/>
                <a:ext cx="458459" cy="369332"/>
              </a:xfrm>
              <a:prstGeom prst="rect">
                <a:avLst/>
              </a:prstGeom>
              <a:noFill/>
            </p:spPr>
            <p:txBody>
              <a:bodyPr wrap="none" lIns="0" tIns="0" rIns="0" bIns="0" rtlCol="0">
                <a:spAutoFit/>
              </a:bodyPr>
              <a:lstStyle/>
              <a:p>
                <a:pPr algn="ctr"/>
                <a:r>
                  <a:rPr lang="en-US" sz="1200" b="1" dirty="0">
                    <a:solidFill>
                      <a:schemeClr val="bg1"/>
                    </a:solidFill>
                  </a:rPr>
                  <a:t>Late </a:t>
                </a:r>
              </a:p>
              <a:p>
                <a:pPr algn="ctr"/>
                <a:r>
                  <a:rPr lang="en-US" sz="1200" b="1" dirty="0">
                    <a:solidFill>
                      <a:schemeClr val="bg1"/>
                    </a:solidFill>
                  </a:rPr>
                  <a:t>career</a:t>
                </a:r>
                <a:endParaRPr lang="en-GB" sz="1200" b="1" dirty="0">
                  <a:solidFill>
                    <a:schemeClr val="bg1"/>
                  </a:solidFill>
                </a:endParaRPr>
              </a:p>
            </p:txBody>
          </p:sp>
          <p:sp>
            <p:nvSpPr>
              <p:cNvPr id="33" name="TextBox 32">
                <a:extLst>
                  <a:ext uri="{FF2B5EF4-FFF2-40B4-BE49-F238E27FC236}">
                    <a16:creationId xmlns:a16="http://schemas.microsoft.com/office/drawing/2014/main" id="{7E2FA95C-DED0-3F0F-33F7-64712C6E2C2A}"/>
                  </a:ext>
                </a:extLst>
              </p:cNvPr>
              <p:cNvSpPr txBox="1"/>
              <p:nvPr/>
            </p:nvSpPr>
            <p:spPr>
              <a:xfrm>
                <a:off x="3253062" y="3899854"/>
                <a:ext cx="750205" cy="369332"/>
              </a:xfrm>
              <a:prstGeom prst="rect">
                <a:avLst/>
              </a:prstGeom>
              <a:noFill/>
            </p:spPr>
            <p:txBody>
              <a:bodyPr wrap="none" lIns="0" tIns="0" rIns="0" bIns="0" rtlCol="0">
                <a:spAutoFit/>
              </a:bodyPr>
              <a:lstStyle/>
              <a:p>
                <a:pPr algn="ctr"/>
                <a:r>
                  <a:rPr lang="en-US" sz="1200" b="1" dirty="0">
                    <a:solidFill>
                      <a:schemeClr val="bg1"/>
                    </a:solidFill>
                  </a:rPr>
                  <a:t>Early </a:t>
                </a:r>
              </a:p>
              <a:p>
                <a:pPr algn="ctr"/>
                <a:r>
                  <a:rPr lang="en-US" sz="1200" b="1" dirty="0">
                    <a:solidFill>
                      <a:schemeClr val="bg1"/>
                    </a:solidFill>
                  </a:rPr>
                  <a:t>retirement</a:t>
                </a:r>
                <a:endParaRPr lang="en-GB" sz="1200" b="1" dirty="0">
                  <a:solidFill>
                    <a:schemeClr val="bg1"/>
                  </a:solidFill>
                </a:endParaRPr>
              </a:p>
            </p:txBody>
          </p:sp>
          <p:sp>
            <p:nvSpPr>
              <p:cNvPr id="34" name="TextBox 33">
                <a:extLst>
                  <a:ext uri="{FF2B5EF4-FFF2-40B4-BE49-F238E27FC236}">
                    <a16:creationId xmlns:a16="http://schemas.microsoft.com/office/drawing/2014/main" id="{B490E279-1778-49EA-A5E6-8977EAB8668D}"/>
                  </a:ext>
                </a:extLst>
              </p:cNvPr>
              <p:cNvSpPr txBox="1"/>
              <p:nvPr/>
            </p:nvSpPr>
            <p:spPr>
              <a:xfrm>
                <a:off x="4403031" y="3899854"/>
                <a:ext cx="750205" cy="369332"/>
              </a:xfrm>
              <a:prstGeom prst="rect">
                <a:avLst/>
              </a:prstGeom>
              <a:noFill/>
            </p:spPr>
            <p:txBody>
              <a:bodyPr wrap="none" lIns="0" tIns="0" rIns="0" bIns="0" rtlCol="0">
                <a:spAutoFit/>
              </a:bodyPr>
              <a:lstStyle/>
              <a:p>
                <a:pPr algn="ctr"/>
                <a:r>
                  <a:rPr lang="en-US" sz="1200" b="1" dirty="0">
                    <a:solidFill>
                      <a:schemeClr val="bg1"/>
                    </a:solidFill>
                  </a:rPr>
                  <a:t>Late </a:t>
                </a:r>
              </a:p>
              <a:p>
                <a:pPr algn="ctr"/>
                <a:r>
                  <a:rPr lang="en-US" sz="1200" b="1" dirty="0">
                    <a:solidFill>
                      <a:schemeClr val="bg1"/>
                    </a:solidFill>
                  </a:rPr>
                  <a:t>retirement</a:t>
                </a:r>
                <a:endParaRPr lang="en-GB" sz="1200" b="1" dirty="0">
                  <a:solidFill>
                    <a:schemeClr val="bg1"/>
                  </a:solidFill>
                </a:endParaRPr>
              </a:p>
            </p:txBody>
          </p:sp>
        </p:grpSp>
      </p:grpSp>
      <p:sp>
        <p:nvSpPr>
          <p:cNvPr id="3" name="Text Placeholder 1">
            <a:extLst>
              <a:ext uri="{FF2B5EF4-FFF2-40B4-BE49-F238E27FC236}">
                <a16:creationId xmlns:a16="http://schemas.microsoft.com/office/drawing/2014/main" id="{C25791F1-DC8E-253A-992D-0CF9F2B04E71}"/>
              </a:ext>
            </a:extLst>
          </p:cNvPr>
          <p:cNvSpPr>
            <a:spLocks noGrp="1"/>
          </p:cNvSpPr>
          <p:nvPr>
            <p:ph type="body" sz="quarter" idx="18"/>
          </p:nvPr>
        </p:nvSpPr>
        <p:spPr>
          <a:xfrm>
            <a:off x="287338" y="4090988"/>
            <a:ext cx="8569325" cy="481012"/>
          </a:xfrm>
        </p:spPr>
        <p:txBody>
          <a:bodyPr/>
          <a:lstStyle/>
          <a:p>
            <a:r>
              <a:rPr lang="en-US" dirty="0"/>
              <a:t>Source: Invesco macro research findings. For illustrative purposes only. </a:t>
            </a:r>
            <a:endParaRPr lang="en-GB" dirty="0"/>
          </a:p>
        </p:txBody>
      </p:sp>
    </p:spTree>
    <p:extLst>
      <p:ext uri="{BB962C8B-B14F-4D97-AF65-F5344CB8AC3E}">
        <p14:creationId xmlns:p14="http://schemas.microsoft.com/office/powerpoint/2010/main" val="601656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D0C9086-F098-270A-B31A-674318C98342}"/>
              </a:ext>
            </a:extLst>
          </p:cNvPr>
          <p:cNvSpPr/>
          <p:nvPr/>
        </p:nvSpPr>
        <p:spPr>
          <a:xfrm>
            <a:off x="1" y="0"/>
            <a:ext cx="610361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erson wearing boxing gloves&#10;&#10;Description automatically generated">
            <a:extLst>
              <a:ext uri="{FF2B5EF4-FFF2-40B4-BE49-F238E27FC236}">
                <a16:creationId xmlns:a16="http://schemas.microsoft.com/office/drawing/2014/main" id="{759C20FE-3B1B-C386-B26B-E4EEF01DE640}"/>
              </a:ext>
            </a:extLst>
          </p:cNvPr>
          <p:cNvPicPr>
            <a:picLocks noChangeAspect="1"/>
          </p:cNvPicPr>
          <p:nvPr/>
        </p:nvPicPr>
        <p:blipFill rotWithShape="1">
          <a:blip r:embed="rId4">
            <a:extLst>
              <a:ext uri="{28A0092B-C50C-407E-A947-70E740481C1C}">
                <a14:useLocalDpi xmlns:a14="http://schemas.microsoft.com/office/drawing/2010/main" val="0"/>
              </a:ext>
            </a:extLst>
          </a:blip>
          <a:srcRect l="23795" t="819" r="18600" b="24038"/>
          <a:stretch/>
        </p:blipFill>
        <p:spPr>
          <a:xfrm flipH="1">
            <a:off x="0" y="1831904"/>
            <a:ext cx="2570707" cy="2235543"/>
          </a:xfrm>
          <a:prstGeom prst="rect">
            <a:avLst/>
          </a:prstGeom>
        </p:spPr>
      </p:pic>
      <p:pic>
        <p:nvPicPr>
          <p:cNvPr id="6" name="Picture 5" descr="A person wearing boxing gloves&#10;&#10;Description automatically generated">
            <a:extLst>
              <a:ext uri="{FF2B5EF4-FFF2-40B4-BE49-F238E27FC236}">
                <a16:creationId xmlns:a16="http://schemas.microsoft.com/office/drawing/2014/main" id="{3DB6F9F6-DCB8-AB9C-549D-DA54A698B4F4}"/>
              </a:ext>
            </a:extLst>
          </p:cNvPr>
          <p:cNvPicPr>
            <a:picLocks noChangeAspect="1"/>
          </p:cNvPicPr>
          <p:nvPr/>
        </p:nvPicPr>
        <p:blipFill rotWithShape="1">
          <a:blip r:embed="rId5">
            <a:extLst>
              <a:ext uri="{28A0092B-C50C-407E-A947-70E740481C1C}">
                <a14:useLocalDpi xmlns:a14="http://schemas.microsoft.com/office/drawing/2010/main" val="0"/>
              </a:ext>
            </a:extLst>
          </a:blip>
          <a:srcRect r="12359"/>
          <a:stretch/>
        </p:blipFill>
        <p:spPr>
          <a:xfrm>
            <a:off x="3137065" y="1831904"/>
            <a:ext cx="2571795" cy="2232814"/>
          </a:xfrm>
          <a:prstGeom prst="rect">
            <a:avLst/>
          </a:prstGeom>
        </p:spPr>
      </p:pic>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5B41006C-CAC2-EF7F-BC12-5F4125A9A1CC}"/>
              </a:ext>
            </a:extLst>
          </p:cNvPr>
          <p:cNvSpPr/>
          <p:nvPr/>
        </p:nvSpPr>
        <p:spPr>
          <a:xfrm>
            <a:off x="-36354" y="1043578"/>
            <a:ext cx="2643414" cy="83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Accumulation</a:t>
            </a:r>
          </a:p>
        </p:txBody>
      </p:sp>
      <p:pic>
        <p:nvPicPr>
          <p:cNvPr id="18" name="ivz_logo">
            <a:extLst>
              <a:ext uri="{FF2B5EF4-FFF2-40B4-BE49-F238E27FC236}">
                <a16:creationId xmlns:a16="http://schemas.microsoft.com/office/drawing/2014/main" id="{71BA57D0-9395-EBEB-82FE-BEDAB5D4049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896" y="4845250"/>
            <a:ext cx="640735" cy="112206"/>
          </a:xfrm>
          <a:prstGeom prst="rect">
            <a:avLst/>
          </a:prstGeom>
        </p:spPr>
      </p:pic>
      <p:sp>
        <p:nvSpPr>
          <p:cNvPr id="21" name="Rectangle 20">
            <a:extLst>
              <a:ext uri="{FF2B5EF4-FFF2-40B4-BE49-F238E27FC236}">
                <a16:creationId xmlns:a16="http://schemas.microsoft.com/office/drawing/2014/main" id="{8E4A3C3F-107A-F60B-D411-DFC2D1B74F8D}"/>
              </a:ext>
            </a:extLst>
          </p:cNvPr>
          <p:cNvSpPr/>
          <p:nvPr/>
        </p:nvSpPr>
        <p:spPr>
          <a:xfrm>
            <a:off x="3101255" y="1043578"/>
            <a:ext cx="2643414" cy="836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Decumulation</a:t>
            </a:r>
          </a:p>
        </p:txBody>
      </p:sp>
      <p:sp>
        <p:nvSpPr>
          <p:cNvPr id="22" name="TextBox 21">
            <a:extLst>
              <a:ext uri="{FF2B5EF4-FFF2-40B4-BE49-F238E27FC236}">
                <a16:creationId xmlns:a16="http://schemas.microsoft.com/office/drawing/2014/main" id="{6B6990A9-77E8-F3A3-E30C-17C7DD327225}"/>
              </a:ext>
            </a:extLst>
          </p:cNvPr>
          <p:cNvSpPr txBox="1"/>
          <p:nvPr/>
        </p:nvSpPr>
        <p:spPr>
          <a:xfrm>
            <a:off x="2588293" y="848450"/>
            <a:ext cx="512961" cy="923330"/>
          </a:xfrm>
          <a:prstGeom prst="rect">
            <a:avLst/>
          </a:prstGeom>
          <a:noFill/>
        </p:spPr>
        <p:txBody>
          <a:bodyPr wrap="none" lIns="0" tIns="0" rIns="0" bIns="0" rtlCol="0">
            <a:spAutoFit/>
          </a:bodyPr>
          <a:lstStyle/>
          <a:p>
            <a:r>
              <a:rPr lang="en-US" sz="6000" b="1" dirty="0">
                <a:solidFill>
                  <a:schemeClr val="bg1"/>
                </a:solidFill>
              </a:rPr>
              <a:t>V</a:t>
            </a:r>
            <a:endParaRPr lang="en-GB" sz="6000" b="1" dirty="0">
              <a:solidFill>
                <a:schemeClr val="bg1"/>
              </a:solidFill>
            </a:endParaRPr>
          </a:p>
        </p:txBody>
      </p:sp>
      <p:sp>
        <p:nvSpPr>
          <p:cNvPr id="3" name="TextBox 2">
            <a:extLst>
              <a:ext uri="{FF2B5EF4-FFF2-40B4-BE49-F238E27FC236}">
                <a16:creationId xmlns:a16="http://schemas.microsoft.com/office/drawing/2014/main" id="{4100BB13-6825-469B-DA2F-F4FBFDF0D7F4}"/>
              </a:ext>
            </a:extLst>
          </p:cNvPr>
          <p:cNvSpPr txBox="1"/>
          <p:nvPr/>
        </p:nvSpPr>
        <p:spPr>
          <a:xfrm>
            <a:off x="6103620" y="1043578"/>
            <a:ext cx="3040379" cy="3194721"/>
          </a:xfrm>
          <a:prstGeom prst="rect">
            <a:avLst/>
          </a:prstGeom>
          <a:noFill/>
        </p:spPr>
        <p:txBody>
          <a:bodyPr wrap="square">
            <a:spAutoFit/>
          </a:bodyPr>
          <a:lstStyle/>
          <a:p>
            <a:pPr algn="ctr">
              <a:lnSpc>
                <a:spcPct val="90000"/>
              </a:lnSpc>
            </a:pPr>
            <a:r>
              <a:rPr lang="en-GB" sz="3200" b="1" dirty="0"/>
              <a:t>Retirement income clients are different, so we need to think about them differently</a:t>
            </a:r>
          </a:p>
        </p:txBody>
      </p:sp>
    </p:spTree>
    <p:extLst>
      <p:ext uri="{BB962C8B-B14F-4D97-AF65-F5344CB8AC3E}">
        <p14:creationId xmlns:p14="http://schemas.microsoft.com/office/powerpoint/2010/main" val="3457986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343388E-A1AB-1D9E-E3C4-B4D4E0F36D70}"/>
              </a:ext>
            </a:extLst>
          </p:cNvPr>
          <p:cNvSpPr txBox="1"/>
          <p:nvPr/>
        </p:nvSpPr>
        <p:spPr>
          <a:xfrm>
            <a:off x="4352582" y="1371420"/>
            <a:ext cx="4326673" cy="2308324"/>
          </a:xfrm>
          <a:prstGeom prst="rect">
            <a:avLst/>
          </a:prstGeom>
          <a:noFill/>
        </p:spPr>
        <p:txBody>
          <a:bodyPr wrap="square">
            <a:spAutoFit/>
          </a:bodyPr>
          <a:lstStyle/>
          <a:p>
            <a:r>
              <a:rPr lang="en-GB" sz="3600" b="0" i="0" dirty="0">
                <a:solidFill>
                  <a:schemeClr val="bg1"/>
                </a:solidFill>
                <a:effectLst/>
                <a:latin typeface="+mj-lt"/>
              </a:rPr>
              <a:t>“</a:t>
            </a:r>
            <a:r>
              <a:rPr lang="en-GB" sz="3600" dirty="0">
                <a:solidFill>
                  <a:schemeClr val="bg1"/>
                </a:solidFill>
                <a:latin typeface="+mj-lt"/>
              </a:rPr>
              <a:t>D</a:t>
            </a:r>
            <a:r>
              <a:rPr lang="en-GB" sz="3600" b="0" i="0" dirty="0">
                <a:solidFill>
                  <a:schemeClr val="bg1"/>
                </a:solidFill>
                <a:effectLst/>
                <a:latin typeface="+mj-lt"/>
              </a:rPr>
              <a:t>ifferent strokes for different folks”.</a:t>
            </a:r>
          </a:p>
          <a:p>
            <a:endParaRPr lang="en-GB" sz="3600" dirty="0">
              <a:solidFill>
                <a:schemeClr val="bg1"/>
              </a:solidFill>
              <a:latin typeface="+mj-lt"/>
            </a:endParaRPr>
          </a:p>
          <a:p>
            <a:r>
              <a:rPr lang="en-GB" sz="3600" b="1" dirty="0">
                <a:solidFill>
                  <a:schemeClr val="bg1"/>
                </a:solidFill>
                <a:latin typeface="+mj-lt"/>
              </a:rPr>
              <a:t>Muhammad Ali</a:t>
            </a:r>
          </a:p>
        </p:txBody>
      </p:sp>
      <p:pic>
        <p:nvPicPr>
          <p:cNvPr id="3" name="Picture 2" descr="A person wearing boxing gloves&#10;&#10;Description automatically generated">
            <a:extLst>
              <a:ext uri="{FF2B5EF4-FFF2-40B4-BE49-F238E27FC236}">
                <a16:creationId xmlns:a16="http://schemas.microsoft.com/office/drawing/2014/main" id="{4D220C7B-5C13-680B-4AED-F2E347DAD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05707" cy="5143500"/>
          </a:xfrm>
          <a:prstGeom prst="rect">
            <a:avLst/>
          </a:prstGeom>
        </p:spPr>
      </p:pic>
      <p:sp>
        <p:nvSpPr>
          <p:cNvPr id="5" name="TextBox 4">
            <a:extLst>
              <a:ext uri="{FF2B5EF4-FFF2-40B4-BE49-F238E27FC236}">
                <a16:creationId xmlns:a16="http://schemas.microsoft.com/office/drawing/2014/main" id="{E5B1A1B6-50B3-B62F-0AF0-376D0522B8A5}"/>
              </a:ext>
            </a:extLst>
          </p:cNvPr>
          <p:cNvSpPr txBox="1"/>
          <p:nvPr/>
        </p:nvSpPr>
        <p:spPr>
          <a:xfrm>
            <a:off x="2616200" y="4639128"/>
            <a:ext cx="6240859" cy="215444"/>
          </a:xfrm>
          <a:prstGeom prst="rect">
            <a:avLst/>
          </a:prstGeom>
          <a:noFill/>
        </p:spPr>
        <p:txBody>
          <a:bodyPr wrap="square">
            <a:spAutoFit/>
          </a:bodyPr>
          <a:lstStyle/>
          <a:p>
            <a:pPr algn="r"/>
            <a:r>
              <a:rPr lang="en-US" sz="800" dirty="0">
                <a:solidFill>
                  <a:schemeClr val="bg1">
                    <a:lumMod val="50000"/>
                  </a:schemeClr>
                </a:solidFill>
                <a:hlinkClick r:id="rId4">
                  <a:extLst>
                    <a:ext uri="{A12FA001-AC4F-418D-AE19-62706E023703}">
                      <ahyp:hlinkClr xmlns:ahyp="http://schemas.microsoft.com/office/drawing/2018/hyperlinkcolor" val="tx"/>
                    </a:ext>
                  </a:extLst>
                </a:hlinkClick>
              </a:rPr>
              <a:t>Deed - Attribution-</a:t>
            </a:r>
            <a:r>
              <a:rPr lang="en-US" sz="800" dirty="0" err="1">
                <a:solidFill>
                  <a:schemeClr val="bg1">
                    <a:lumMod val="50000"/>
                  </a:schemeClr>
                </a:solidFill>
                <a:hlinkClick r:id="rId4">
                  <a:extLst>
                    <a:ext uri="{A12FA001-AC4F-418D-AE19-62706E023703}">
                      <ahyp:hlinkClr xmlns:ahyp="http://schemas.microsoft.com/office/drawing/2018/hyperlinkcolor" val="tx"/>
                    </a:ext>
                  </a:extLst>
                </a:hlinkClick>
              </a:rPr>
              <a:t>NonCommercial</a:t>
            </a:r>
            <a:r>
              <a:rPr lang="en-US" sz="800" dirty="0">
                <a:solidFill>
                  <a:schemeClr val="bg1">
                    <a:lumMod val="50000"/>
                  </a:schemeClr>
                </a:solidFill>
                <a:hlinkClick r:id="rId4">
                  <a:extLst>
                    <a:ext uri="{A12FA001-AC4F-418D-AE19-62706E023703}">
                      <ahyp:hlinkClr xmlns:ahyp="http://schemas.microsoft.com/office/drawing/2018/hyperlinkcolor" val="tx"/>
                    </a:ext>
                  </a:extLst>
                </a:hlinkClick>
              </a:rPr>
              <a:t> 2.0 Generic - Creative Commons</a:t>
            </a:r>
            <a:r>
              <a:rPr lang="en-US" sz="800" dirty="0">
                <a:solidFill>
                  <a:schemeClr val="bg1">
                    <a:lumMod val="50000"/>
                  </a:schemeClr>
                </a:solidFill>
              </a:rPr>
              <a:t>. </a:t>
            </a:r>
            <a:r>
              <a:rPr lang="en-GB" sz="800" dirty="0">
                <a:solidFill>
                  <a:schemeClr val="bg1">
                    <a:lumMod val="50000"/>
                  </a:schemeClr>
                </a:solidFill>
                <a:hlinkClick r:id="rId5">
                  <a:extLst>
                    <a:ext uri="{A12FA001-AC4F-418D-AE19-62706E023703}">
                      <ahyp:hlinkClr xmlns:ahyp="http://schemas.microsoft.com/office/drawing/2018/hyperlinkcolor" val="tx"/>
                    </a:ext>
                  </a:extLst>
                </a:hlinkClick>
              </a:rPr>
              <a:t>Manny Pacquiao vs Muhammad Ali | </a:t>
            </a:r>
            <a:r>
              <a:rPr lang="en-GB" sz="800" dirty="0" err="1">
                <a:solidFill>
                  <a:schemeClr val="bg1">
                    <a:lumMod val="50000"/>
                  </a:schemeClr>
                </a:solidFill>
                <a:hlinkClick r:id="rId5">
                  <a:extLst>
                    <a:ext uri="{A12FA001-AC4F-418D-AE19-62706E023703}">
                      <ahyp:hlinkClr xmlns:ahyp="http://schemas.microsoft.com/office/drawing/2018/hyperlinkcolor" val="tx"/>
                    </a:ext>
                  </a:extLst>
                </a:hlinkClick>
              </a:rPr>
              <a:t>mario</a:t>
            </a:r>
            <a:r>
              <a:rPr lang="en-GB" sz="800" dirty="0">
                <a:solidFill>
                  <a:schemeClr val="bg1">
                    <a:lumMod val="50000"/>
                  </a:schemeClr>
                </a:solidFill>
                <a:hlinkClick r:id="rId5">
                  <a:extLst>
                    <a:ext uri="{A12FA001-AC4F-418D-AE19-62706E023703}">
                      <ahyp:hlinkClr xmlns:ahyp="http://schemas.microsoft.com/office/drawing/2018/hyperlinkcolor" val="tx"/>
                    </a:ext>
                  </a:extLst>
                </a:hlinkClick>
              </a:rPr>
              <a:t> | Flickr</a:t>
            </a:r>
            <a:r>
              <a:rPr lang="en-GB" sz="800" dirty="0">
                <a:solidFill>
                  <a:schemeClr val="bg1">
                    <a:lumMod val="50000"/>
                  </a:schemeClr>
                </a:solidFill>
              </a:rPr>
              <a:t>. Modified.</a:t>
            </a:r>
            <a:r>
              <a:rPr lang="en-US" sz="800" dirty="0">
                <a:solidFill>
                  <a:schemeClr val="bg1">
                    <a:lumMod val="50000"/>
                  </a:schemeClr>
                </a:solidFill>
              </a:rPr>
              <a:t> </a:t>
            </a:r>
            <a:endParaRPr lang="en-GB" sz="800" dirty="0">
              <a:solidFill>
                <a:schemeClr val="bg1">
                  <a:lumMod val="50000"/>
                </a:schemeClr>
              </a:solidFill>
            </a:endParaRPr>
          </a:p>
        </p:txBody>
      </p:sp>
    </p:spTree>
    <p:extLst>
      <p:ext uri="{BB962C8B-B14F-4D97-AF65-F5344CB8AC3E}">
        <p14:creationId xmlns:p14="http://schemas.microsoft.com/office/powerpoint/2010/main" val="2108646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13ED71D-EC2A-4E4A-84DC-0C0602882E3F}"/>
              </a:ext>
            </a:extLst>
          </p:cNvPr>
          <p:cNvSpPr>
            <a:spLocks noGrp="1"/>
          </p:cNvSpPr>
          <p:nvPr>
            <p:ph type="sldNum" sz="quarter" idx="20"/>
          </p:nvPr>
        </p:nvSpPr>
        <p:spPr/>
        <p:txBody>
          <a:bodyPr/>
          <a:lstStyle/>
          <a:p>
            <a:pPr defTabSz="914333">
              <a:defRPr/>
            </a:pPr>
            <a:fld id="{81BE2405-78D3-4B0D-BDC2-9BB94153C6F7}" type="slidenum">
              <a:rPr lang="en-GB">
                <a:solidFill>
                  <a:srgbClr val="000AD2"/>
                </a:solidFill>
                <a:latin typeface="Arial"/>
              </a:rPr>
              <a:pPr defTabSz="914333">
                <a:defRPr/>
              </a:pPr>
              <a:t>2</a:t>
            </a:fld>
            <a:endParaRPr lang="en-GB">
              <a:solidFill>
                <a:srgbClr val="000AD2"/>
              </a:solidFill>
              <a:latin typeface="Arial"/>
            </a:endParaRPr>
          </a:p>
        </p:txBody>
      </p:sp>
      <p:sp>
        <p:nvSpPr>
          <p:cNvPr id="11" name="Title 10">
            <a:extLst>
              <a:ext uri="{FF2B5EF4-FFF2-40B4-BE49-F238E27FC236}">
                <a16:creationId xmlns:a16="http://schemas.microsoft.com/office/drawing/2014/main" id="{C4D5999F-3030-4718-1AB6-B1B00AEFE695}"/>
              </a:ext>
            </a:extLst>
          </p:cNvPr>
          <p:cNvSpPr>
            <a:spLocks noGrp="1"/>
          </p:cNvSpPr>
          <p:nvPr>
            <p:ph type="title"/>
          </p:nvPr>
        </p:nvSpPr>
        <p:spPr/>
        <p:txBody>
          <a:bodyPr/>
          <a:lstStyle/>
          <a:p>
            <a:r>
              <a:rPr lang="en-GB" dirty="0">
                <a:latin typeface="Arial" panose="020B0604020202020204"/>
              </a:rPr>
              <a:t>Learning objectives </a:t>
            </a:r>
            <a:br>
              <a:rPr lang="en-GB" dirty="0">
                <a:latin typeface="Arial" panose="020B0604020202020204"/>
              </a:rPr>
            </a:br>
            <a:endParaRPr lang="en-GB" dirty="0"/>
          </a:p>
        </p:txBody>
      </p:sp>
      <p:sp>
        <p:nvSpPr>
          <p:cNvPr id="8" name="TextBox 7">
            <a:extLst>
              <a:ext uri="{FF2B5EF4-FFF2-40B4-BE49-F238E27FC236}">
                <a16:creationId xmlns:a16="http://schemas.microsoft.com/office/drawing/2014/main" id="{3B7DD828-EFFA-D57A-0F7E-FB61B621FA53}"/>
              </a:ext>
            </a:extLst>
          </p:cNvPr>
          <p:cNvSpPr txBox="1"/>
          <p:nvPr/>
        </p:nvSpPr>
        <p:spPr>
          <a:xfrm>
            <a:off x="568579" y="2476521"/>
            <a:ext cx="2334110" cy="1708160"/>
          </a:xfrm>
          <a:prstGeom prst="rect">
            <a:avLst/>
          </a:prstGeom>
          <a:noFill/>
        </p:spPr>
        <p:txBody>
          <a:bodyPr wrap="square">
            <a:spAutoFit/>
          </a:bodyPr>
          <a:lstStyle/>
          <a:p>
            <a:pPr algn="ctr" defTabSz="914333">
              <a:spcBef>
                <a:spcPts val="3000"/>
              </a:spcBef>
              <a:defRPr/>
            </a:pPr>
            <a:r>
              <a:rPr lang="en-GB" sz="2100" dirty="0">
                <a:solidFill>
                  <a:srgbClr val="000AD2"/>
                </a:solidFill>
                <a:latin typeface="Arial" panose="020B0604020202020204"/>
              </a:rPr>
              <a:t>Understand the forces that will shape the  </a:t>
            </a:r>
            <a:r>
              <a:rPr lang="en-US" sz="2100" dirty="0">
                <a:solidFill>
                  <a:srgbClr val="000AD2"/>
                </a:solidFill>
                <a:latin typeface="Arial" panose="020B0604020202020204"/>
              </a:rPr>
              <a:t>retirement advice market</a:t>
            </a:r>
            <a:endParaRPr lang="en-GB" sz="2100" dirty="0">
              <a:solidFill>
                <a:srgbClr val="000AD2"/>
              </a:solidFill>
              <a:latin typeface="Arial" panose="020B0604020202020204"/>
            </a:endParaRPr>
          </a:p>
        </p:txBody>
      </p:sp>
      <p:sp>
        <p:nvSpPr>
          <p:cNvPr id="55" name="TextBox 54">
            <a:extLst>
              <a:ext uri="{FF2B5EF4-FFF2-40B4-BE49-F238E27FC236}">
                <a16:creationId xmlns:a16="http://schemas.microsoft.com/office/drawing/2014/main" id="{2E15BC97-6109-AF6F-8A0B-21D235BC315C}"/>
              </a:ext>
            </a:extLst>
          </p:cNvPr>
          <p:cNvSpPr txBox="1"/>
          <p:nvPr/>
        </p:nvSpPr>
        <p:spPr>
          <a:xfrm>
            <a:off x="3218887" y="2476522"/>
            <a:ext cx="2566767" cy="1708160"/>
          </a:xfrm>
          <a:prstGeom prst="rect">
            <a:avLst/>
          </a:prstGeom>
          <a:noFill/>
        </p:spPr>
        <p:txBody>
          <a:bodyPr wrap="square">
            <a:spAutoFit/>
          </a:bodyPr>
          <a:lstStyle/>
          <a:p>
            <a:pPr algn="ctr" defTabSz="914333">
              <a:spcBef>
                <a:spcPts val="3000"/>
              </a:spcBef>
              <a:defRPr/>
            </a:pPr>
            <a:r>
              <a:rPr lang="en-GB" sz="2100" dirty="0">
                <a:solidFill>
                  <a:srgbClr val="000AD2"/>
                </a:solidFill>
                <a:latin typeface="Arial" panose="020B0604020202020204"/>
              </a:rPr>
              <a:t>Assess the reasons for adopting a differentiated approach in decumulation </a:t>
            </a:r>
          </a:p>
        </p:txBody>
      </p:sp>
      <p:sp>
        <p:nvSpPr>
          <p:cNvPr id="56" name="TextBox 55">
            <a:extLst>
              <a:ext uri="{FF2B5EF4-FFF2-40B4-BE49-F238E27FC236}">
                <a16:creationId xmlns:a16="http://schemas.microsoft.com/office/drawing/2014/main" id="{54B6BE49-CA20-7A6A-9425-59374CB23DA8}"/>
              </a:ext>
            </a:extLst>
          </p:cNvPr>
          <p:cNvSpPr txBox="1"/>
          <p:nvPr/>
        </p:nvSpPr>
        <p:spPr>
          <a:xfrm>
            <a:off x="6148144" y="2476520"/>
            <a:ext cx="2334110" cy="1708160"/>
          </a:xfrm>
          <a:prstGeom prst="rect">
            <a:avLst/>
          </a:prstGeom>
          <a:noFill/>
        </p:spPr>
        <p:txBody>
          <a:bodyPr wrap="square">
            <a:spAutoFit/>
          </a:bodyPr>
          <a:lstStyle/>
          <a:p>
            <a:pPr algn="ctr" defTabSz="914333">
              <a:spcBef>
                <a:spcPts val="3000"/>
              </a:spcBef>
              <a:defRPr/>
            </a:pPr>
            <a:r>
              <a:rPr lang="en-GB" sz="2100" dirty="0">
                <a:solidFill>
                  <a:srgbClr val="000AD2"/>
                </a:solidFill>
                <a:latin typeface="Arial" panose="020B0604020202020204"/>
              </a:rPr>
              <a:t>Explore </a:t>
            </a:r>
            <a:r>
              <a:rPr lang="en-US" sz="2100" dirty="0">
                <a:solidFill>
                  <a:srgbClr val="000AD2"/>
                </a:solidFill>
                <a:latin typeface="Arial" panose="020B0604020202020204"/>
              </a:rPr>
              <a:t>key considerations for building retirement solutions</a:t>
            </a:r>
            <a:endParaRPr lang="en-GB" sz="2100" dirty="0">
              <a:solidFill>
                <a:srgbClr val="000AD2"/>
              </a:solidFill>
              <a:latin typeface="Arial" panose="020B0604020202020204"/>
            </a:endParaRPr>
          </a:p>
        </p:txBody>
      </p:sp>
      <p:grpSp>
        <p:nvGrpSpPr>
          <p:cNvPr id="57" name="Group 56">
            <a:extLst>
              <a:ext uri="{FF2B5EF4-FFF2-40B4-BE49-F238E27FC236}">
                <a16:creationId xmlns:a16="http://schemas.microsoft.com/office/drawing/2014/main" id="{D7635C58-2DFB-9EF1-17DC-7EE7B375994A}"/>
              </a:ext>
            </a:extLst>
          </p:cNvPr>
          <p:cNvGrpSpPr/>
          <p:nvPr/>
        </p:nvGrpSpPr>
        <p:grpSpPr>
          <a:xfrm>
            <a:off x="3734087" y="795212"/>
            <a:ext cx="1530600" cy="1530600"/>
            <a:chOff x="4054475" y="1130960"/>
            <a:chExt cx="1803400" cy="1803400"/>
          </a:xfrm>
        </p:grpSpPr>
        <p:sp>
          <p:nvSpPr>
            <p:cNvPr id="58" name="Oval 57">
              <a:extLst>
                <a:ext uri="{FF2B5EF4-FFF2-40B4-BE49-F238E27FC236}">
                  <a16:creationId xmlns:a16="http://schemas.microsoft.com/office/drawing/2014/main" id="{3DC2214A-059C-7548-FD09-41A0A720525A}"/>
                </a:ext>
              </a:extLst>
            </p:cNvPr>
            <p:cNvSpPr/>
            <p:nvPr/>
          </p:nvSpPr>
          <p:spPr>
            <a:xfrm>
              <a:off x="4054475" y="1130960"/>
              <a:ext cx="1803400" cy="1803400"/>
            </a:xfrm>
            <a:prstGeom prst="ellipse">
              <a:avLst/>
            </a:prstGeom>
            <a:solidFill>
              <a:srgbClr val="000AD2"/>
            </a:solidFill>
            <a:ln w="38100" cap="flat" cmpd="sng" algn="ctr">
              <a:solidFill>
                <a:srgbClr val="000AD2"/>
              </a:solidFill>
              <a:prstDash val="solid"/>
            </a:ln>
            <a:effectLst/>
          </p:spPr>
          <p:txBody>
            <a:bodyPr rtlCol="0" anchor="ctr"/>
            <a:lstStyle/>
            <a:p>
              <a:pPr algn="ctr" defTabSz="685800">
                <a:defRPr/>
              </a:pPr>
              <a:endParaRPr lang="en-GB" kern="0">
                <a:solidFill>
                  <a:srgbClr val="FFFFFF"/>
                </a:solidFill>
                <a:latin typeface="Arial" panose="020B0604020202020204"/>
              </a:endParaRPr>
            </a:p>
          </p:txBody>
        </p:sp>
        <p:sp>
          <p:nvSpPr>
            <p:cNvPr id="59" name="Freeform: Shape 58">
              <a:extLst>
                <a:ext uri="{FF2B5EF4-FFF2-40B4-BE49-F238E27FC236}">
                  <a16:creationId xmlns:a16="http://schemas.microsoft.com/office/drawing/2014/main" id="{EA4454FA-91F9-5561-DBBD-0AC1D8FD871C}"/>
                </a:ext>
              </a:extLst>
            </p:cNvPr>
            <p:cNvSpPr/>
            <p:nvPr/>
          </p:nvSpPr>
          <p:spPr>
            <a:xfrm rot="17525699">
              <a:off x="4918289" y="1577425"/>
              <a:ext cx="401753" cy="401753"/>
            </a:xfrm>
            <a:custGeom>
              <a:avLst/>
              <a:gdLst>
                <a:gd name="connsiteX0" fmla="*/ 401754 w 401753"/>
                <a:gd name="connsiteY0" fmla="*/ 200877 h 401753"/>
                <a:gd name="connsiteX1" fmla="*/ 200877 w 401753"/>
                <a:gd name="connsiteY1" fmla="*/ 401754 h 401753"/>
                <a:gd name="connsiteX2" fmla="*/ 0 w 401753"/>
                <a:gd name="connsiteY2" fmla="*/ 200877 h 401753"/>
                <a:gd name="connsiteX3" fmla="*/ 200877 w 401753"/>
                <a:gd name="connsiteY3" fmla="*/ 0 h 401753"/>
                <a:gd name="connsiteX4" fmla="*/ 401754 w 401753"/>
                <a:gd name="connsiteY4" fmla="*/ 200877 h 401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53" h="401753">
                  <a:moveTo>
                    <a:pt x="401754" y="200877"/>
                  </a:moveTo>
                  <a:cubicBezTo>
                    <a:pt x="401754" y="311818"/>
                    <a:pt x="311818" y="401754"/>
                    <a:pt x="200877" y="401754"/>
                  </a:cubicBezTo>
                  <a:cubicBezTo>
                    <a:pt x="89936" y="401754"/>
                    <a:pt x="0" y="311818"/>
                    <a:pt x="0" y="200877"/>
                  </a:cubicBezTo>
                  <a:cubicBezTo>
                    <a:pt x="0" y="89936"/>
                    <a:pt x="89936" y="0"/>
                    <a:pt x="200877" y="0"/>
                  </a:cubicBezTo>
                  <a:cubicBezTo>
                    <a:pt x="311818" y="0"/>
                    <a:pt x="401754" y="89936"/>
                    <a:pt x="401754" y="200877"/>
                  </a:cubicBezTo>
                  <a:close/>
                </a:path>
              </a:pathLst>
            </a:custGeom>
            <a:solidFill>
              <a:srgbClr val="9FF6FF"/>
            </a:solidFill>
            <a:ln w="6747"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sp>
          <p:nvSpPr>
            <p:cNvPr id="60" name="Freeform: Shape 59">
              <a:extLst>
                <a:ext uri="{FF2B5EF4-FFF2-40B4-BE49-F238E27FC236}">
                  <a16:creationId xmlns:a16="http://schemas.microsoft.com/office/drawing/2014/main" id="{CBF0FEBD-F54A-ECA8-A4A8-177B6BC03D2F}"/>
                </a:ext>
              </a:extLst>
            </p:cNvPr>
            <p:cNvSpPr/>
            <p:nvPr/>
          </p:nvSpPr>
          <p:spPr>
            <a:xfrm>
              <a:off x="4571080" y="1737312"/>
              <a:ext cx="808288" cy="712481"/>
            </a:xfrm>
            <a:custGeom>
              <a:avLst/>
              <a:gdLst>
                <a:gd name="connsiteX0" fmla="*/ 678018 w 808288"/>
                <a:gd name="connsiteY0" fmla="*/ 0 h 712481"/>
                <a:gd name="connsiteX1" fmla="*/ 808289 w 808288"/>
                <a:gd name="connsiteY1" fmla="*/ 0 h 712481"/>
                <a:gd name="connsiteX2" fmla="*/ 808289 w 808288"/>
                <a:gd name="connsiteY2" fmla="*/ 558395 h 712481"/>
                <a:gd name="connsiteX3" fmla="*/ 0 w 808288"/>
                <a:gd name="connsiteY3" fmla="*/ 558395 h 712481"/>
                <a:gd name="connsiteX4" fmla="*/ 0 w 808288"/>
                <a:gd name="connsiteY4" fmla="*/ 0 h 712481"/>
                <a:gd name="connsiteX5" fmla="*/ 417692 w 808288"/>
                <a:gd name="connsiteY5" fmla="*/ 0 h 712481"/>
                <a:gd name="connsiteX6" fmla="*/ 403431 w 808288"/>
                <a:gd name="connsiteY6" fmla="*/ 577457 h 712481"/>
                <a:gd name="connsiteX7" fmla="*/ 403431 w 808288"/>
                <a:gd name="connsiteY7" fmla="*/ 712230 h 712481"/>
                <a:gd name="connsiteX8" fmla="*/ 210894 w 808288"/>
                <a:gd name="connsiteY8" fmla="*/ 712482 h 712481"/>
                <a:gd name="connsiteX9" fmla="*/ 595976 w 808288"/>
                <a:gd name="connsiteY9" fmla="*/ 712482 h 7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288" h="712481">
                  <a:moveTo>
                    <a:pt x="678018" y="0"/>
                  </a:moveTo>
                  <a:lnTo>
                    <a:pt x="808289" y="0"/>
                  </a:lnTo>
                  <a:lnTo>
                    <a:pt x="808289" y="558395"/>
                  </a:lnTo>
                  <a:lnTo>
                    <a:pt x="0" y="558395"/>
                  </a:lnTo>
                  <a:lnTo>
                    <a:pt x="0" y="0"/>
                  </a:lnTo>
                  <a:lnTo>
                    <a:pt x="417692" y="0"/>
                  </a:lnTo>
                  <a:moveTo>
                    <a:pt x="403431" y="577457"/>
                  </a:moveTo>
                  <a:lnTo>
                    <a:pt x="403431" y="712230"/>
                  </a:lnTo>
                  <a:moveTo>
                    <a:pt x="210894" y="712482"/>
                  </a:moveTo>
                  <a:lnTo>
                    <a:pt x="595976" y="712482"/>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sp>
          <p:nvSpPr>
            <p:cNvPr id="61" name="Freeform: Shape 60">
              <a:extLst>
                <a:ext uri="{FF2B5EF4-FFF2-40B4-BE49-F238E27FC236}">
                  <a16:creationId xmlns:a16="http://schemas.microsoft.com/office/drawing/2014/main" id="{8ECB0ED8-6220-BE43-DD74-24CD366C75FE}"/>
                </a:ext>
              </a:extLst>
            </p:cNvPr>
            <p:cNvSpPr/>
            <p:nvPr/>
          </p:nvSpPr>
          <p:spPr>
            <a:xfrm>
              <a:off x="4598624" y="1987369"/>
              <a:ext cx="409386" cy="314741"/>
            </a:xfrm>
            <a:custGeom>
              <a:avLst/>
              <a:gdLst>
                <a:gd name="connsiteX0" fmla="*/ 409387 w 409386"/>
                <a:gd name="connsiteY0" fmla="*/ 0 h 314741"/>
                <a:gd name="connsiteX1" fmla="*/ 281493 w 409386"/>
                <a:gd name="connsiteY1" fmla="*/ 222737 h 314741"/>
                <a:gd name="connsiteX2" fmla="*/ 165971 w 409386"/>
                <a:gd name="connsiteY2" fmla="*/ 30281 h 314741"/>
                <a:gd name="connsiteX3" fmla="*/ 0 w 409386"/>
                <a:gd name="connsiteY3" fmla="*/ 314741 h 314741"/>
              </a:gdLst>
              <a:ahLst/>
              <a:cxnLst>
                <a:cxn ang="0">
                  <a:pos x="connsiteX0" y="connsiteY0"/>
                </a:cxn>
                <a:cxn ang="0">
                  <a:pos x="connsiteX1" y="connsiteY1"/>
                </a:cxn>
                <a:cxn ang="0">
                  <a:pos x="connsiteX2" y="connsiteY2"/>
                </a:cxn>
                <a:cxn ang="0">
                  <a:pos x="connsiteX3" y="connsiteY3"/>
                </a:cxn>
              </a:cxnLst>
              <a:rect l="l" t="t" r="r" b="b"/>
              <a:pathLst>
                <a:path w="409386" h="314741">
                  <a:moveTo>
                    <a:pt x="409387" y="0"/>
                  </a:moveTo>
                  <a:lnTo>
                    <a:pt x="281493" y="222737"/>
                  </a:lnTo>
                  <a:lnTo>
                    <a:pt x="165971" y="30281"/>
                  </a:lnTo>
                  <a:lnTo>
                    <a:pt x="0" y="314741"/>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grpSp>
          <p:nvGrpSpPr>
            <p:cNvPr id="62" name="!!Analytics">
              <a:extLst>
                <a:ext uri="{FF2B5EF4-FFF2-40B4-BE49-F238E27FC236}">
                  <a16:creationId xmlns:a16="http://schemas.microsoft.com/office/drawing/2014/main" id="{BC03E785-E5D9-AD13-0BD4-DD17C6E4E096}"/>
                </a:ext>
                <a:ext uri="{C183D7F6-B498-43B3-948B-1728B52AA6E4}">
                  <adec:decorative xmlns:adec="http://schemas.microsoft.com/office/drawing/2017/decorative" val="1"/>
                </a:ext>
              </a:extLst>
            </p:cNvPr>
            <p:cNvGrpSpPr/>
            <p:nvPr/>
          </p:nvGrpSpPr>
          <p:grpSpPr>
            <a:xfrm>
              <a:off x="4985710" y="1641383"/>
              <a:ext cx="335378" cy="335494"/>
              <a:chOff x="4985710" y="1641383"/>
              <a:chExt cx="335378" cy="335494"/>
            </a:xfrm>
            <a:noFill/>
          </p:grpSpPr>
          <p:sp>
            <p:nvSpPr>
              <p:cNvPr id="63" name="Freeform: Shape 62">
                <a:extLst>
                  <a:ext uri="{FF2B5EF4-FFF2-40B4-BE49-F238E27FC236}">
                    <a16:creationId xmlns:a16="http://schemas.microsoft.com/office/drawing/2014/main" id="{9A67017B-EA5A-1037-2156-9FC48B7BA8D4}"/>
                  </a:ext>
                </a:extLst>
              </p:cNvPr>
              <p:cNvSpPr/>
              <p:nvPr/>
            </p:nvSpPr>
            <p:spPr>
              <a:xfrm>
                <a:off x="4985710" y="1641383"/>
                <a:ext cx="269846" cy="269846"/>
              </a:xfrm>
              <a:custGeom>
                <a:avLst/>
                <a:gdLst>
                  <a:gd name="connsiteX0" fmla="*/ 269846 w 269846"/>
                  <a:gd name="connsiteY0" fmla="*/ 134923 h 269846"/>
                  <a:gd name="connsiteX1" fmla="*/ 134923 w 269846"/>
                  <a:gd name="connsiteY1" fmla="*/ 269846 h 269846"/>
                  <a:gd name="connsiteX2" fmla="*/ 0 w 269846"/>
                  <a:gd name="connsiteY2" fmla="*/ 134923 h 269846"/>
                  <a:gd name="connsiteX3" fmla="*/ 134923 w 269846"/>
                  <a:gd name="connsiteY3" fmla="*/ 0 h 269846"/>
                  <a:gd name="connsiteX4" fmla="*/ 269846 w 269846"/>
                  <a:gd name="connsiteY4" fmla="*/ 134923 h 269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46" h="269846">
                    <a:moveTo>
                      <a:pt x="269846" y="134923"/>
                    </a:moveTo>
                    <a:cubicBezTo>
                      <a:pt x="269846" y="209439"/>
                      <a:pt x="209439" y="269846"/>
                      <a:pt x="134923" y="269846"/>
                    </a:cubicBezTo>
                    <a:cubicBezTo>
                      <a:pt x="60407" y="269846"/>
                      <a:pt x="0" y="209439"/>
                      <a:pt x="0" y="134923"/>
                    </a:cubicBezTo>
                    <a:cubicBezTo>
                      <a:pt x="0" y="60407"/>
                      <a:pt x="60407" y="0"/>
                      <a:pt x="134923" y="0"/>
                    </a:cubicBezTo>
                    <a:cubicBezTo>
                      <a:pt x="209439" y="0"/>
                      <a:pt x="269846" y="60407"/>
                      <a:pt x="269846" y="134923"/>
                    </a:cubicBezTo>
                    <a:close/>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sp>
            <p:nvSpPr>
              <p:cNvPr id="64" name="Freeform: Shape 63">
                <a:extLst>
                  <a:ext uri="{FF2B5EF4-FFF2-40B4-BE49-F238E27FC236}">
                    <a16:creationId xmlns:a16="http://schemas.microsoft.com/office/drawing/2014/main" id="{FDEC3118-083B-0814-68F6-7615F575FB80}"/>
                  </a:ext>
                </a:extLst>
              </p:cNvPr>
              <p:cNvSpPr/>
              <p:nvPr/>
            </p:nvSpPr>
            <p:spPr>
              <a:xfrm>
                <a:off x="5216039" y="1871712"/>
                <a:ext cx="105049" cy="105165"/>
              </a:xfrm>
              <a:custGeom>
                <a:avLst/>
                <a:gdLst>
                  <a:gd name="connsiteX0" fmla="*/ 0 w 105049"/>
                  <a:gd name="connsiteY0" fmla="*/ 0 h 105165"/>
                  <a:gd name="connsiteX1" fmla="*/ 105050 w 105049"/>
                  <a:gd name="connsiteY1" fmla="*/ 105165 h 105165"/>
                </a:gdLst>
                <a:ahLst/>
                <a:cxnLst>
                  <a:cxn ang="0">
                    <a:pos x="connsiteX0" y="connsiteY0"/>
                  </a:cxn>
                  <a:cxn ang="0">
                    <a:pos x="connsiteX1" y="connsiteY1"/>
                  </a:cxn>
                </a:cxnLst>
                <a:rect l="l" t="t" r="r" b="b"/>
                <a:pathLst>
                  <a:path w="105049" h="105165">
                    <a:moveTo>
                      <a:pt x="0" y="0"/>
                    </a:moveTo>
                    <a:lnTo>
                      <a:pt x="105050" y="105165"/>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grpSp>
      </p:grpSp>
      <p:grpSp>
        <p:nvGrpSpPr>
          <p:cNvPr id="65" name="Group 64">
            <a:extLst>
              <a:ext uri="{FF2B5EF4-FFF2-40B4-BE49-F238E27FC236}">
                <a16:creationId xmlns:a16="http://schemas.microsoft.com/office/drawing/2014/main" id="{8BAE1762-4280-11A8-6C83-F4A16331AEF3}"/>
              </a:ext>
            </a:extLst>
          </p:cNvPr>
          <p:cNvGrpSpPr/>
          <p:nvPr/>
        </p:nvGrpSpPr>
        <p:grpSpPr>
          <a:xfrm>
            <a:off x="6481763" y="828675"/>
            <a:ext cx="1530600" cy="1530600"/>
            <a:chOff x="6184900" y="1117600"/>
            <a:chExt cx="1803400" cy="1803400"/>
          </a:xfrm>
        </p:grpSpPr>
        <p:sp>
          <p:nvSpPr>
            <p:cNvPr id="66" name="Oval 65">
              <a:extLst>
                <a:ext uri="{FF2B5EF4-FFF2-40B4-BE49-F238E27FC236}">
                  <a16:creationId xmlns:a16="http://schemas.microsoft.com/office/drawing/2014/main" id="{52240097-C6F3-5D4A-E1D5-761C2DBF2721}"/>
                </a:ext>
              </a:extLst>
            </p:cNvPr>
            <p:cNvSpPr/>
            <p:nvPr/>
          </p:nvSpPr>
          <p:spPr>
            <a:xfrm>
              <a:off x="6184900" y="1117600"/>
              <a:ext cx="1803400" cy="1803400"/>
            </a:xfrm>
            <a:prstGeom prst="ellipse">
              <a:avLst/>
            </a:prstGeom>
            <a:solidFill>
              <a:srgbClr val="000AD2"/>
            </a:solidFill>
            <a:ln w="38100" cap="flat" cmpd="sng" algn="ctr">
              <a:solidFill>
                <a:srgbClr val="000AD2"/>
              </a:solidFill>
              <a:prstDash val="solid"/>
            </a:ln>
            <a:effectLst/>
          </p:spPr>
          <p:txBody>
            <a:bodyPr rtlCol="0" anchor="ctr"/>
            <a:lstStyle/>
            <a:p>
              <a:pPr algn="ctr" defTabSz="685800">
                <a:defRPr/>
              </a:pPr>
              <a:endParaRPr lang="en-GB" kern="0">
                <a:solidFill>
                  <a:srgbClr val="FFFFFF"/>
                </a:solidFill>
                <a:latin typeface="Arial" panose="020B0604020202020204"/>
              </a:endParaRPr>
            </a:p>
          </p:txBody>
        </p:sp>
        <p:sp>
          <p:nvSpPr>
            <p:cNvPr id="67" name="Freeform: Shape 66">
              <a:extLst>
                <a:ext uri="{FF2B5EF4-FFF2-40B4-BE49-F238E27FC236}">
                  <a16:creationId xmlns:a16="http://schemas.microsoft.com/office/drawing/2014/main" id="{0CC3E793-824B-B80D-A979-C0E4569FBA5C}"/>
                </a:ext>
              </a:extLst>
            </p:cNvPr>
            <p:cNvSpPr/>
            <p:nvPr/>
          </p:nvSpPr>
          <p:spPr>
            <a:xfrm rot="20013360">
              <a:off x="6957428" y="1578341"/>
              <a:ext cx="258342" cy="258342"/>
            </a:xfrm>
            <a:custGeom>
              <a:avLst/>
              <a:gdLst>
                <a:gd name="connsiteX0" fmla="*/ 258342 w 258342"/>
                <a:gd name="connsiteY0" fmla="*/ 129171 h 258342"/>
                <a:gd name="connsiteX1" fmla="*/ 129171 w 258342"/>
                <a:gd name="connsiteY1" fmla="*/ 258342 h 258342"/>
                <a:gd name="connsiteX2" fmla="*/ 0 w 258342"/>
                <a:gd name="connsiteY2" fmla="*/ 129171 h 258342"/>
                <a:gd name="connsiteX3" fmla="*/ 129171 w 258342"/>
                <a:gd name="connsiteY3" fmla="*/ 0 h 258342"/>
                <a:gd name="connsiteX4" fmla="*/ 258342 w 258342"/>
                <a:gd name="connsiteY4" fmla="*/ 129171 h 25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2" h="258342">
                  <a:moveTo>
                    <a:pt x="258342" y="129171"/>
                  </a:moveTo>
                  <a:cubicBezTo>
                    <a:pt x="258342" y="200510"/>
                    <a:pt x="200510" y="258342"/>
                    <a:pt x="129171" y="258342"/>
                  </a:cubicBezTo>
                  <a:cubicBezTo>
                    <a:pt x="57832" y="258342"/>
                    <a:pt x="0" y="200510"/>
                    <a:pt x="0" y="129171"/>
                  </a:cubicBezTo>
                  <a:cubicBezTo>
                    <a:pt x="0" y="57832"/>
                    <a:pt x="57832" y="0"/>
                    <a:pt x="129171" y="0"/>
                  </a:cubicBezTo>
                  <a:cubicBezTo>
                    <a:pt x="200510" y="0"/>
                    <a:pt x="258342" y="57832"/>
                    <a:pt x="258342" y="129171"/>
                  </a:cubicBezTo>
                  <a:close/>
                </a:path>
              </a:pathLst>
            </a:custGeom>
            <a:solidFill>
              <a:srgbClr val="9FF6FF"/>
            </a:solidFill>
            <a:ln w="6747"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sp>
          <p:nvSpPr>
            <p:cNvPr id="68" name="Freeform: Shape 67">
              <a:extLst>
                <a:ext uri="{FF2B5EF4-FFF2-40B4-BE49-F238E27FC236}">
                  <a16:creationId xmlns:a16="http://schemas.microsoft.com/office/drawing/2014/main" id="{04D60401-F6E5-C385-088E-2BB01575C3BA}"/>
                </a:ext>
              </a:extLst>
            </p:cNvPr>
            <p:cNvSpPr/>
            <p:nvPr/>
          </p:nvSpPr>
          <p:spPr>
            <a:xfrm>
              <a:off x="6747906" y="1734350"/>
              <a:ext cx="677386" cy="347045"/>
            </a:xfrm>
            <a:custGeom>
              <a:avLst/>
              <a:gdLst>
                <a:gd name="connsiteX0" fmla="*/ 338693 w 677386"/>
                <a:gd name="connsiteY0" fmla="*/ 0 h 347045"/>
                <a:gd name="connsiteX1" fmla="*/ 677380 w 677386"/>
                <a:gd name="connsiteY1" fmla="*/ 338435 h 347045"/>
                <a:gd name="connsiteX2" fmla="*/ 669468 w 677386"/>
                <a:gd name="connsiteY2" fmla="*/ 347038 h 347045"/>
                <a:gd name="connsiteX3" fmla="*/ 662406 w 677386"/>
                <a:gd name="connsiteY3" fmla="*/ 343596 h 347045"/>
                <a:gd name="connsiteX4" fmla="*/ 586510 w 677386"/>
                <a:gd name="connsiteY4" fmla="*/ 305648 h 347045"/>
                <a:gd name="connsiteX5" fmla="*/ 510621 w 677386"/>
                <a:gd name="connsiteY5" fmla="*/ 343338 h 347045"/>
                <a:gd name="connsiteX6" fmla="*/ 499087 w 677386"/>
                <a:gd name="connsiteY6" fmla="*/ 345230 h 347045"/>
                <a:gd name="connsiteX7" fmla="*/ 497195 w 677386"/>
                <a:gd name="connsiteY7" fmla="*/ 343338 h 347045"/>
                <a:gd name="connsiteX8" fmla="*/ 421299 w 677386"/>
                <a:gd name="connsiteY8" fmla="*/ 305648 h 347045"/>
                <a:gd name="connsiteX9" fmla="*/ 346951 w 677386"/>
                <a:gd name="connsiteY9" fmla="*/ 341532 h 347045"/>
                <a:gd name="connsiteX10" fmla="*/ 330436 w 677386"/>
                <a:gd name="connsiteY10" fmla="*/ 341532 h 347045"/>
                <a:gd name="connsiteX11" fmla="*/ 256088 w 677386"/>
                <a:gd name="connsiteY11" fmla="*/ 305648 h 347045"/>
                <a:gd name="connsiteX12" fmla="*/ 180192 w 677386"/>
                <a:gd name="connsiteY12" fmla="*/ 343338 h 347045"/>
                <a:gd name="connsiteX13" fmla="*/ 168658 w 677386"/>
                <a:gd name="connsiteY13" fmla="*/ 345230 h 347045"/>
                <a:gd name="connsiteX14" fmla="*/ 166766 w 677386"/>
                <a:gd name="connsiteY14" fmla="*/ 343338 h 347045"/>
                <a:gd name="connsiteX15" fmla="*/ 90877 w 677386"/>
                <a:gd name="connsiteY15" fmla="*/ 305648 h 347045"/>
                <a:gd name="connsiteX16" fmla="*/ 14981 w 677386"/>
                <a:gd name="connsiteY16" fmla="*/ 343596 h 347045"/>
                <a:gd name="connsiteX17" fmla="*/ 3449 w 677386"/>
                <a:gd name="connsiteY17" fmla="*/ 345498 h 347045"/>
                <a:gd name="connsiteX18" fmla="*/ 7 w 677386"/>
                <a:gd name="connsiteY18" fmla="*/ 338435 h 347045"/>
                <a:gd name="connsiteX19" fmla="*/ 338693 w 677386"/>
                <a:gd name="connsiteY19" fmla="*/ 0 h 347045"/>
                <a:gd name="connsiteX20" fmla="*/ 338693 w 677386"/>
                <a:gd name="connsiteY20" fmla="*/ 0 h 34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7386" h="347045">
                  <a:moveTo>
                    <a:pt x="338693" y="0"/>
                  </a:moveTo>
                  <a:cubicBezTo>
                    <a:pt x="520868" y="0"/>
                    <a:pt x="676232" y="156790"/>
                    <a:pt x="677380" y="338435"/>
                  </a:cubicBezTo>
                  <a:cubicBezTo>
                    <a:pt x="677570" y="342995"/>
                    <a:pt x="674025" y="346847"/>
                    <a:pt x="669468" y="347038"/>
                  </a:cubicBezTo>
                  <a:cubicBezTo>
                    <a:pt x="666684" y="347155"/>
                    <a:pt x="664029" y="345860"/>
                    <a:pt x="662406" y="343596"/>
                  </a:cubicBezTo>
                  <a:cubicBezTo>
                    <a:pt x="650087" y="327135"/>
                    <a:pt x="618611" y="305648"/>
                    <a:pt x="586510" y="305648"/>
                  </a:cubicBezTo>
                  <a:cubicBezTo>
                    <a:pt x="553668" y="305648"/>
                    <a:pt x="522471" y="326653"/>
                    <a:pt x="510621" y="343338"/>
                  </a:cubicBezTo>
                  <a:cubicBezTo>
                    <a:pt x="507958" y="347045"/>
                    <a:pt x="502794" y="347893"/>
                    <a:pt x="499087" y="345230"/>
                  </a:cubicBezTo>
                  <a:cubicBezTo>
                    <a:pt x="498357" y="344706"/>
                    <a:pt x="497718" y="344067"/>
                    <a:pt x="497195" y="343338"/>
                  </a:cubicBezTo>
                  <a:cubicBezTo>
                    <a:pt x="485412" y="326605"/>
                    <a:pt x="454276" y="305648"/>
                    <a:pt x="421299" y="305648"/>
                  </a:cubicBezTo>
                  <a:cubicBezTo>
                    <a:pt x="390821" y="305648"/>
                    <a:pt x="360323" y="325539"/>
                    <a:pt x="346951" y="341532"/>
                  </a:cubicBezTo>
                  <a:cubicBezTo>
                    <a:pt x="346951" y="341532"/>
                    <a:pt x="339651" y="348506"/>
                    <a:pt x="330436" y="341532"/>
                  </a:cubicBezTo>
                  <a:cubicBezTo>
                    <a:pt x="321220" y="334557"/>
                    <a:pt x="286566" y="305648"/>
                    <a:pt x="256088" y="305648"/>
                  </a:cubicBezTo>
                  <a:cubicBezTo>
                    <a:pt x="223118" y="305648"/>
                    <a:pt x="191981" y="326605"/>
                    <a:pt x="180192" y="343338"/>
                  </a:cubicBezTo>
                  <a:cubicBezTo>
                    <a:pt x="177529" y="347045"/>
                    <a:pt x="172366" y="347893"/>
                    <a:pt x="168658" y="345230"/>
                  </a:cubicBezTo>
                  <a:cubicBezTo>
                    <a:pt x="167929" y="344706"/>
                    <a:pt x="167290" y="344067"/>
                    <a:pt x="166766" y="343338"/>
                  </a:cubicBezTo>
                  <a:cubicBezTo>
                    <a:pt x="154916" y="326653"/>
                    <a:pt x="123712" y="305648"/>
                    <a:pt x="90877" y="305648"/>
                  </a:cubicBezTo>
                  <a:cubicBezTo>
                    <a:pt x="58776" y="305648"/>
                    <a:pt x="27300" y="327135"/>
                    <a:pt x="14981" y="343596"/>
                  </a:cubicBezTo>
                  <a:cubicBezTo>
                    <a:pt x="12322" y="347305"/>
                    <a:pt x="7159" y="348157"/>
                    <a:pt x="3449" y="345498"/>
                  </a:cubicBezTo>
                  <a:cubicBezTo>
                    <a:pt x="1185" y="343874"/>
                    <a:pt x="-110" y="341218"/>
                    <a:pt x="7" y="338435"/>
                  </a:cubicBezTo>
                  <a:cubicBezTo>
                    <a:pt x="1162" y="156783"/>
                    <a:pt x="156519" y="0"/>
                    <a:pt x="338693" y="0"/>
                  </a:cubicBezTo>
                  <a:lnTo>
                    <a:pt x="338693" y="0"/>
                  </a:lnTo>
                  <a:close/>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sp>
          <p:nvSpPr>
            <p:cNvPr id="69" name="Freeform: Shape 68">
              <a:extLst>
                <a:ext uri="{FF2B5EF4-FFF2-40B4-BE49-F238E27FC236}">
                  <a16:creationId xmlns:a16="http://schemas.microsoft.com/office/drawing/2014/main" id="{818F637C-68F4-7506-C72F-C41F753604B3}"/>
                </a:ext>
              </a:extLst>
            </p:cNvPr>
            <p:cNvSpPr/>
            <p:nvPr/>
          </p:nvSpPr>
          <p:spPr>
            <a:xfrm>
              <a:off x="7086600" y="1680674"/>
              <a:ext cx="121483" cy="779583"/>
            </a:xfrm>
            <a:custGeom>
              <a:avLst/>
              <a:gdLst>
                <a:gd name="connsiteX0" fmla="*/ 0 w 121483"/>
                <a:gd name="connsiteY0" fmla="*/ 400722 h 779583"/>
                <a:gd name="connsiteX1" fmla="*/ 0 w 121483"/>
                <a:gd name="connsiteY1" fmla="*/ 725887 h 779583"/>
                <a:gd name="connsiteX2" fmla="*/ 121484 w 121483"/>
                <a:gd name="connsiteY2" fmla="*/ 726872 h 779583"/>
                <a:gd name="connsiteX3" fmla="*/ 0 w 121483"/>
                <a:gd name="connsiteY3" fmla="*/ 0 h 779583"/>
                <a:gd name="connsiteX4" fmla="*/ 0 w 121483"/>
                <a:gd name="connsiteY4" fmla="*/ 53676 h 779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779583">
                  <a:moveTo>
                    <a:pt x="0" y="400722"/>
                  </a:moveTo>
                  <a:lnTo>
                    <a:pt x="0" y="725887"/>
                  </a:lnTo>
                  <a:cubicBezTo>
                    <a:pt x="0" y="780738"/>
                    <a:pt x="77376" y="812078"/>
                    <a:pt x="121484" y="726872"/>
                  </a:cubicBezTo>
                  <a:moveTo>
                    <a:pt x="0" y="0"/>
                  </a:moveTo>
                  <a:lnTo>
                    <a:pt x="0" y="53676"/>
                  </a:lnTo>
                </a:path>
              </a:pathLst>
            </a:custGeom>
            <a:noFill/>
            <a:ln w="40481"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grpSp>
      <p:grpSp>
        <p:nvGrpSpPr>
          <p:cNvPr id="70" name="Group 69">
            <a:extLst>
              <a:ext uri="{FF2B5EF4-FFF2-40B4-BE49-F238E27FC236}">
                <a16:creationId xmlns:a16="http://schemas.microsoft.com/office/drawing/2014/main" id="{654961E1-15FA-2C86-29AA-396C5EF0EC5D}"/>
              </a:ext>
            </a:extLst>
          </p:cNvPr>
          <p:cNvGrpSpPr/>
          <p:nvPr/>
        </p:nvGrpSpPr>
        <p:grpSpPr>
          <a:xfrm>
            <a:off x="898276" y="809459"/>
            <a:ext cx="1530600" cy="1530600"/>
            <a:chOff x="917575" y="1130960"/>
            <a:chExt cx="1803400" cy="1803400"/>
          </a:xfrm>
        </p:grpSpPr>
        <p:sp>
          <p:nvSpPr>
            <p:cNvPr id="71" name="Oval 70">
              <a:extLst>
                <a:ext uri="{FF2B5EF4-FFF2-40B4-BE49-F238E27FC236}">
                  <a16:creationId xmlns:a16="http://schemas.microsoft.com/office/drawing/2014/main" id="{52D2F46C-9E23-3842-7A4E-309A6A0819F5}"/>
                </a:ext>
              </a:extLst>
            </p:cNvPr>
            <p:cNvSpPr/>
            <p:nvPr/>
          </p:nvSpPr>
          <p:spPr>
            <a:xfrm>
              <a:off x="917575" y="1130960"/>
              <a:ext cx="1803400" cy="1803400"/>
            </a:xfrm>
            <a:prstGeom prst="ellipse">
              <a:avLst/>
            </a:prstGeom>
            <a:solidFill>
              <a:srgbClr val="000AD2"/>
            </a:solidFill>
            <a:ln w="38100" cap="flat" cmpd="sng" algn="ctr">
              <a:solidFill>
                <a:srgbClr val="000AD2"/>
              </a:solidFill>
              <a:prstDash val="solid"/>
            </a:ln>
            <a:effectLst/>
          </p:spPr>
          <p:txBody>
            <a:bodyPr rtlCol="0" anchor="ctr"/>
            <a:lstStyle/>
            <a:p>
              <a:pPr algn="ctr" defTabSz="685800">
                <a:defRPr/>
              </a:pPr>
              <a:endParaRPr lang="en-GB" kern="0">
                <a:solidFill>
                  <a:srgbClr val="FFFFFF"/>
                </a:solidFill>
                <a:latin typeface="Arial" panose="020B0604020202020204"/>
              </a:endParaRPr>
            </a:p>
          </p:txBody>
        </p:sp>
        <p:sp>
          <p:nvSpPr>
            <p:cNvPr id="72" name="Freeform: Shape 71">
              <a:extLst>
                <a:ext uri="{FF2B5EF4-FFF2-40B4-BE49-F238E27FC236}">
                  <a16:creationId xmlns:a16="http://schemas.microsoft.com/office/drawing/2014/main" id="{D9B943E5-D9AC-E719-0991-0E3E663A9432}"/>
                </a:ext>
              </a:extLst>
            </p:cNvPr>
            <p:cNvSpPr/>
            <p:nvPr/>
          </p:nvSpPr>
          <p:spPr>
            <a:xfrm>
              <a:off x="1371070" y="1575599"/>
              <a:ext cx="896408" cy="672299"/>
            </a:xfrm>
            <a:custGeom>
              <a:avLst/>
              <a:gdLst>
                <a:gd name="connsiteX0" fmla="*/ 448204 w 896408"/>
                <a:gd name="connsiteY0" fmla="*/ 0 h 672299"/>
                <a:gd name="connsiteX1" fmla="*/ 448204 w 896408"/>
                <a:gd name="connsiteY1" fmla="*/ 101865 h 672299"/>
                <a:gd name="connsiteX2" fmla="*/ 0 w 896408"/>
                <a:gd name="connsiteY2" fmla="*/ 448204 h 672299"/>
                <a:gd name="connsiteX3" fmla="*/ 101865 w 896408"/>
                <a:gd name="connsiteY3" fmla="*/ 448204 h 672299"/>
                <a:gd name="connsiteX4" fmla="*/ 794544 w 896408"/>
                <a:gd name="connsiteY4" fmla="*/ 448204 h 672299"/>
                <a:gd name="connsiteX5" fmla="*/ 896408 w 896408"/>
                <a:gd name="connsiteY5" fmla="*/ 448204 h 672299"/>
                <a:gd name="connsiteX6" fmla="*/ 60046 w 896408"/>
                <a:gd name="connsiteY6" fmla="*/ 672299 h 672299"/>
                <a:gd name="connsiteX7" fmla="*/ 148267 w 896408"/>
                <a:gd name="connsiteY7" fmla="*/ 621367 h 672299"/>
                <a:gd name="connsiteX8" fmla="*/ 748141 w 896408"/>
                <a:gd name="connsiteY8" fmla="*/ 275034 h 672299"/>
                <a:gd name="connsiteX9" fmla="*/ 836363 w 896408"/>
                <a:gd name="connsiteY9" fmla="*/ 224102 h 672299"/>
                <a:gd name="connsiteX10" fmla="*/ 621374 w 896408"/>
                <a:gd name="connsiteY10" fmla="*/ 148261 h 672299"/>
                <a:gd name="connsiteX11" fmla="*/ 672306 w 896408"/>
                <a:gd name="connsiteY11" fmla="*/ 60046 h 672299"/>
                <a:gd name="connsiteX12" fmla="*/ 275034 w 896408"/>
                <a:gd name="connsiteY12" fmla="*/ 148261 h 672299"/>
                <a:gd name="connsiteX13" fmla="*/ 224102 w 896408"/>
                <a:gd name="connsiteY13" fmla="*/ 60046 h 672299"/>
                <a:gd name="connsiteX14" fmla="*/ 836363 w 896408"/>
                <a:gd name="connsiteY14" fmla="*/ 672299 h 672299"/>
                <a:gd name="connsiteX15" fmla="*/ 748141 w 896408"/>
                <a:gd name="connsiteY15" fmla="*/ 621367 h 672299"/>
                <a:gd name="connsiteX16" fmla="*/ 148267 w 896408"/>
                <a:gd name="connsiteY16" fmla="*/ 275034 h 672299"/>
                <a:gd name="connsiteX17" fmla="*/ 60046 w 896408"/>
                <a:gd name="connsiteY17" fmla="*/ 224102 h 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408" h="672299">
                  <a:moveTo>
                    <a:pt x="448204" y="0"/>
                  </a:moveTo>
                  <a:lnTo>
                    <a:pt x="448204" y="101865"/>
                  </a:lnTo>
                  <a:moveTo>
                    <a:pt x="0" y="448204"/>
                  </a:moveTo>
                  <a:lnTo>
                    <a:pt x="101865" y="448204"/>
                  </a:lnTo>
                  <a:moveTo>
                    <a:pt x="794544" y="448204"/>
                  </a:moveTo>
                  <a:lnTo>
                    <a:pt x="896408" y="448204"/>
                  </a:lnTo>
                  <a:moveTo>
                    <a:pt x="60046" y="672299"/>
                  </a:moveTo>
                  <a:lnTo>
                    <a:pt x="148267" y="621367"/>
                  </a:lnTo>
                  <a:moveTo>
                    <a:pt x="748141" y="275034"/>
                  </a:moveTo>
                  <a:lnTo>
                    <a:pt x="836363" y="224102"/>
                  </a:lnTo>
                  <a:moveTo>
                    <a:pt x="621374" y="148261"/>
                  </a:moveTo>
                  <a:lnTo>
                    <a:pt x="672306" y="60046"/>
                  </a:lnTo>
                  <a:moveTo>
                    <a:pt x="275034" y="148261"/>
                  </a:moveTo>
                  <a:lnTo>
                    <a:pt x="224102" y="60046"/>
                  </a:lnTo>
                  <a:moveTo>
                    <a:pt x="836363" y="672299"/>
                  </a:moveTo>
                  <a:lnTo>
                    <a:pt x="748141" y="621367"/>
                  </a:lnTo>
                  <a:moveTo>
                    <a:pt x="148267" y="275034"/>
                  </a:moveTo>
                  <a:lnTo>
                    <a:pt x="60046" y="224102"/>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sp>
          <p:nvSpPr>
            <p:cNvPr id="73" name="Freeform: Shape 72">
              <a:extLst>
                <a:ext uri="{FF2B5EF4-FFF2-40B4-BE49-F238E27FC236}">
                  <a16:creationId xmlns:a16="http://schemas.microsoft.com/office/drawing/2014/main" id="{F03F49C0-CCFC-2E55-948E-FF8C2C7B6FB1}"/>
                </a:ext>
              </a:extLst>
            </p:cNvPr>
            <p:cNvSpPr/>
            <p:nvPr/>
          </p:nvSpPr>
          <p:spPr>
            <a:xfrm>
              <a:off x="1635918" y="1840446"/>
              <a:ext cx="366712" cy="366712"/>
            </a:xfrm>
            <a:custGeom>
              <a:avLst/>
              <a:gdLst>
                <a:gd name="connsiteX0" fmla="*/ 366713 w 366712"/>
                <a:gd name="connsiteY0" fmla="*/ 183356 h 366712"/>
                <a:gd name="connsiteX1" fmla="*/ 183356 w 366712"/>
                <a:gd name="connsiteY1" fmla="*/ 366713 h 366712"/>
                <a:gd name="connsiteX2" fmla="*/ 0 w 366712"/>
                <a:gd name="connsiteY2" fmla="*/ 183356 h 366712"/>
                <a:gd name="connsiteX3" fmla="*/ 183356 w 366712"/>
                <a:gd name="connsiteY3" fmla="*/ 0 h 366712"/>
                <a:gd name="connsiteX4" fmla="*/ 366713 w 366712"/>
                <a:gd name="connsiteY4" fmla="*/ 183356 h 3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2" h="366712">
                  <a:moveTo>
                    <a:pt x="366713" y="183356"/>
                  </a:moveTo>
                  <a:cubicBezTo>
                    <a:pt x="366713" y="284621"/>
                    <a:pt x="284621" y="366713"/>
                    <a:pt x="183356" y="366713"/>
                  </a:cubicBezTo>
                  <a:cubicBezTo>
                    <a:pt x="82091" y="366713"/>
                    <a:pt x="0" y="284621"/>
                    <a:pt x="0" y="183356"/>
                  </a:cubicBezTo>
                  <a:cubicBezTo>
                    <a:pt x="0" y="82091"/>
                    <a:pt x="82091" y="0"/>
                    <a:pt x="183356" y="0"/>
                  </a:cubicBezTo>
                  <a:cubicBezTo>
                    <a:pt x="284621" y="0"/>
                    <a:pt x="366713" y="82091"/>
                    <a:pt x="366713" y="183356"/>
                  </a:cubicBezTo>
                  <a:close/>
                </a:path>
              </a:pathLst>
            </a:custGeom>
            <a:solidFill>
              <a:srgbClr val="9FF6FF"/>
            </a:solidFill>
            <a:ln w="6747"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sp>
          <p:nvSpPr>
            <p:cNvPr id="74" name="Freeform: Shape 73">
              <a:extLst>
                <a:ext uri="{FF2B5EF4-FFF2-40B4-BE49-F238E27FC236}">
                  <a16:creationId xmlns:a16="http://schemas.microsoft.com/office/drawing/2014/main" id="{6A700BBD-C0AA-1A64-6560-6A610E76E184}"/>
                </a:ext>
              </a:extLst>
            </p:cNvPr>
            <p:cNvSpPr/>
            <p:nvPr/>
          </p:nvSpPr>
          <p:spPr>
            <a:xfrm>
              <a:off x="1697037" y="1983050"/>
              <a:ext cx="244475" cy="264847"/>
            </a:xfrm>
            <a:custGeom>
              <a:avLst/>
              <a:gdLst>
                <a:gd name="connsiteX0" fmla="*/ 162983 w 244475"/>
                <a:gd name="connsiteY0" fmla="*/ 81492 h 264847"/>
                <a:gd name="connsiteX1" fmla="*/ 162983 w 244475"/>
                <a:gd name="connsiteY1" fmla="*/ 264848 h 264847"/>
                <a:gd name="connsiteX2" fmla="*/ 162983 w 244475"/>
                <a:gd name="connsiteY2" fmla="*/ 40746 h 264847"/>
                <a:gd name="connsiteX3" fmla="*/ 203729 w 244475"/>
                <a:gd name="connsiteY3" fmla="*/ 0 h 264847"/>
                <a:gd name="connsiteX4" fmla="*/ 244475 w 244475"/>
                <a:gd name="connsiteY4" fmla="*/ 40746 h 264847"/>
                <a:gd name="connsiteX5" fmla="*/ 203729 w 244475"/>
                <a:gd name="connsiteY5" fmla="*/ 81492 h 264847"/>
                <a:gd name="connsiteX6" fmla="*/ 40746 w 244475"/>
                <a:gd name="connsiteY6" fmla="*/ 81492 h 264847"/>
                <a:gd name="connsiteX7" fmla="*/ 0 w 244475"/>
                <a:gd name="connsiteY7" fmla="*/ 40746 h 264847"/>
                <a:gd name="connsiteX8" fmla="*/ 40746 w 244475"/>
                <a:gd name="connsiteY8" fmla="*/ 0 h 264847"/>
                <a:gd name="connsiteX9" fmla="*/ 81492 w 244475"/>
                <a:gd name="connsiteY9" fmla="*/ 40746 h 264847"/>
                <a:gd name="connsiteX10" fmla="*/ 81492 w 244475"/>
                <a:gd name="connsiteY10" fmla="*/ 264848 h 26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475" h="264847">
                  <a:moveTo>
                    <a:pt x="162983" y="81492"/>
                  </a:moveTo>
                  <a:lnTo>
                    <a:pt x="162983" y="264848"/>
                  </a:lnTo>
                  <a:lnTo>
                    <a:pt x="162983" y="40746"/>
                  </a:lnTo>
                  <a:cubicBezTo>
                    <a:pt x="162983" y="18243"/>
                    <a:pt x="181226" y="0"/>
                    <a:pt x="203729" y="0"/>
                  </a:cubicBezTo>
                  <a:cubicBezTo>
                    <a:pt x="226232" y="0"/>
                    <a:pt x="244475" y="18243"/>
                    <a:pt x="244475" y="40746"/>
                  </a:cubicBezTo>
                  <a:cubicBezTo>
                    <a:pt x="244475" y="63249"/>
                    <a:pt x="226232" y="81492"/>
                    <a:pt x="203729" y="81492"/>
                  </a:cubicBezTo>
                  <a:lnTo>
                    <a:pt x="40746" y="81492"/>
                  </a:lnTo>
                  <a:cubicBezTo>
                    <a:pt x="18243" y="81492"/>
                    <a:pt x="0" y="63249"/>
                    <a:pt x="0" y="40746"/>
                  </a:cubicBezTo>
                  <a:cubicBezTo>
                    <a:pt x="0" y="18243"/>
                    <a:pt x="18243" y="0"/>
                    <a:pt x="40746" y="0"/>
                  </a:cubicBezTo>
                  <a:cubicBezTo>
                    <a:pt x="63249" y="0"/>
                    <a:pt x="81492" y="18243"/>
                    <a:pt x="81492" y="40746"/>
                  </a:cubicBezTo>
                  <a:lnTo>
                    <a:pt x="81492" y="264848"/>
                  </a:lnTo>
                </a:path>
              </a:pathLst>
            </a:custGeom>
            <a:noFill/>
            <a:ln w="40481"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sp>
          <p:nvSpPr>
            <p:cNvPr id="75" name="Freeform: Shape 74">
              <a:extLst>
                <a:ext uri="{FF2B5EF4-FFF2-40B4-BE49-F238E27FC236}">
                  <a16:creationId xmlns:a16="http://schemas.microsoft.com/office/drawing/2014/main" id="{47CE21EC-C467-D2E1-3610-3F429412D064}"/>
                </a:ext>
              </a:extLst>
            </p:cNvPr>
            <p:cNvSpPr/>
            <p:nvPr/>
          </p:nvSpPr>
          <p:spPr>
            <a:xfrm>
              <a:off x="1554427" y="1758948"/>
              <a:ext cx="529695" cy="692672"/>
            </a:xfrm>
            <a:custGeom>
              <a:avLst/>
              <a:gdLst>
                <a:gd name="connsiteX0" fmla="*/ 359446 w 529695"/>
                <a:gd name="connsiteY0" fmla="*/ 509323 h 692672"/>
                <a:gd name="connsiteX1" fmla="*/ 529696 w 529695"/>
                <a:gd name="connsiteY1" fmla="*/ 264848 h 692672"/>
                <a:gd name="connsiteX2" fmla="*/ 264848 w 529695"/>
                <a:gd name="connsiteY2" fmla="*/ 0 h 692672"/>
                <a:gd name="connsiteX3" fmla="*/ 0 w 529695"/>
                <a:gd name="connsiteY3" fmla="*/ 264848 h 692672"/>
                <a:gd name="connsiteX4" fmla="*/ 170250 w 529695"/>
                <a:gd name="connsiteY4" fmla="*/ 509323 h 692672"/>
                <a:gd name="connsiteX5" fmla="*/ 359446 w 529695"/>
                <a:gd name="connsiteY5" fmla="*/ 509323 h 692672"/>
                <a:gd name="connsiteX6" fmla="*/ 162983 w 529695"/>
                <a:gd name="connsiteY6" fmla="*/ 590849 h 692672"/>
                <a:gd name="connsiteX7" fmla="*/ 265004 w 529695"/>
                <a:gd name="connsiteY7" fmla="*/ 692672 h 692672"/>
                <a:gd name="connsiteX8" fmla="*/ 366713 w 529695"/>
                <a:gd name="connsiteY8" fmla="*/ 590808 h 692672"/>
                <a:gd name="connsiteX9" fmla="*/ 162983 w 529695"/>
                <a:gd name="connsiteY9" fmla="*/ 590821 h 692672"/>
                <a:gd name="connsiteX10" fmla="*/ 366713 w 529695"/>
                <a:gd name="connsiteY10" fmla="*/ 590821 h 692672"/>
                <a:gd name="connsiteX11" fmla="*/ 366713 w 529695"/>
                <a:gd name="connsiteY11" fmla="*/ 509330 h 692672"/>
                <a:gd name="connsiteX12" fmla="*/ 366713 w 529695"/>
                <a:gd name="connsiteY12" fmla="*/ 590808 h 692672"/>
                <a:gd name="connsiteX13" fmla="*/ 162983 w 529695"/>
                <a:gd name="connsiteY13" fmla="*/ 590849 h 692672"/>
                <a:gd name="connsiteX14" fmla="*/ 162983 w 529695"/>
                <a:gd name="connsiteY14" fmla="*/ 509330 h 69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695" h="692672">
                  <a:moveTo>
                    <a:pt x="359446" y="509323"/>
                  </a:moveTo>
                  <a:cubicBezTo>
                    <a:pt x="459002" y="471246"/>
                    <a:pt x="529696" y="377795"/>
                    <a:pt x="529696" y="264848"/>
                  </a:cubicBezTo>
                  <a:cubicBezTo>
                    <a:pt x="529696" y="118584"/>
                    <a:pt x="411125" y="0"/>
                    <a:pt x="264848" y="0"/>
                  </a:cubicBezTo>
                  <a:cubicBezTo>
                    <a:pt x="118570" y="0"/>
                    <a:pt x="0" y="118584"/>
                    <a:pt x="0" y="264848"/>
                  </a:cubicBezTo>
                  <a:cubicBezTo>
                    <a:pt x="0" y="377795"/>
                    <a:pt x="70694" y="471246"/>
                    <a:pt x="170250" y="509323"/>
                  </a:cubicBezTo>
                  <a:lnTo>
                    <a:pt x="359446" y="509323"/>
                  </a:lnTo>
                  <a:close/>
                  <a:moveTo>
                    <a:pt x="162983" y="590849"/>
                  </a:moveTo>
                  <a:cubicBezTo>
                    <a:pt x="162983" y="646698"/>
                    <a:pt x="208897" y="692672"/>
                    <a:pt x="265004" y="692672"/>
                  </a:cubicBezTo>
                  <a:cubicBezTo>
                    <a:pt x="321104" y="692672"/>
                    <a:pt x="366713" y="646664"/>
                    <a:pt x="366713" y="590808"/>
                  </a:cubicBezTo>
                  <a:moveTo>
                    <a:pt x="162983" y="590821"/>
                  </a:moveTo>
                  <a:lnTo>
                    <a:pt x="366713" y="590821"/>
                  </a:lnTo>
                  <a:moveTo>
                    <a:pt x="366713" y="509330"/>
                  </a:moveTo>
                  <a:lnTo>
                    <a:pt x="366713" y="590808"/>
                  </a:lnTo>
                  <a:moveTo>
                    <a:pt x="162983" y="590849"/>
                  </a:moveTo>
                  <a:lnTo>
                    <a:pt x="162983" y="509330"/>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grpSp>
    </p:spTree>
    <p:extLst>
      <p:ext uri="{BB962C8B-B14F-4D97-AF65-F5344CB8AC3E}">
        <p14:creationId xmlns:p14="http://schemas.microsoft.com/office/powerpoint/2010/main" val="3405578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boxing gloves&#10;&#10;Description automatically generated">
            <a:extLst>
              <a:ext uri="{FF2B5EF4-FFF2-40B4-BE49-F238E27FC236}">
                <a16:creationId xmlns:a16="http://schemas.microsoft.com/office/drawing/2014/main" id="{878696CD-0F8E-0B1D-1085-D9476A655AF0}"/>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26332" b="11717"/>
          <a:stretch/>
        </p:blipFill>
        <p:spPr>
          <a:xfrm flipH="1">
            <a:off x="5519863" y="-44708"/>
            <a:ext cx="3624136" cy="5188208"/>
          </a:xfrm>
          <a:prstGeom prst="rect">
            <a:avLst/>
          </a:prstGeom>
        </p:spPr>
      </p:pic>
      <p:sp>
        <p:nvSpPr>
          <p:cNvPr id="6" name="Title 5">
            <a:extLst>
              <a:ext uri="{FF2B5EF4-FFF2-40B4-BE49-F238E27FC236}">
                <a16:creationId xmlns:a16="http://schemas.microsoft.com/office/drawing/2014/main" id="{F4E8189A-6A2E-5F99-1DFB-52FFEB9ED2C1}"/>
              </a:ext>
            </a:extLst>
          </p:cNvPr>
          <p:cNvSpPr>
            <a:spLocks noGrp="1"/>
          </p:cNvSpPr>
          <p:nvPr>
            <p:ph type="title"/>
          </p:nvPr>
        </p:nvSpPr>
        <p:spPr/>
        <p:txBody>
          <a:bodyPr/>
          <a:lstStyle/>
          <a:p>
            <a:r>
              <a:rPr lang="en-US">
                <a:latin typeface="+mn-lt"/>
                <a:ea typeface="+mn-ea"/>
              </a:rPr>
              <a:t>Do advisers follow Ali’s approach? </a:t>
            </a:r>
            <a:br>
              <a:rPr lang="en-US">
                <a:latin typeface="+mn-lt"/>
                <a:ea typeface="+mn-ea"/>
              </a:rPr>
            </a:br>
            <a:endParaRPr lang="en-GB"/>
          </a:p>
        </p:txBody>
      </p:sp>
      <p:graphicFrame>
        <p:nvGraphicFramePr>
          <p:cNvPr id="9" name="Chart 8">
            <a:extLst>
              <a:ext uri="{FF2B5EF4-FFF2-40B4-BE49-F238E27FC236}">
                <a16:creationId xmlns:a16="http://schemas.microsoft.com/office/drawing/2014/main" id="{FD841213-D8F6-3B1A-0207-4A3F26566EA0}"/>
              </a:ext>
            </a:extLst>
          </p:cNvPr>
          <p:cNvGraphicFramePr/>
          <p:nvPr/>
        </p:nvGraphicFramePr>
        <p:xfrm>
          <a:off x="0" y="572380"/>
          <a:ext cx="5624663" cy="294710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7EC7580-CB2F-02AE-858D-1CEFEB6CC3C4}"/>
              </a:ext>
            </a:extLst>
          </p:cNvPr>
          <p:cNvSpPr txBox="1"/>
          <p:nvPr/>
        </p:nvSpPr>
        <p:spPr>
          <a:xfrm>
            <a:off x="1" y="3638868"/>
            <a:ext cx="9144000" cy="705326"/>
          </a:xfrm>
          <a:prstGeom prst="rect">
            <a:avLst/>
          </a:prstGeom>
          <a:solidFill>
            <a:schemeClr val="tx2"/>
          </a:solidFill>
        </p:spPr>
        <p:txBody>
          <a:bodyPr wrap="square" lIns="144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a:ea typeface="+mn-ea"/>
                <a:cs typeface="+mn-cs"/>
              </a:rPr>
              <a:t>Adviser recommendations for client in decumulation vs accumulation </a:t>
            </a:r>
          </a:p>
        </p:txBody>
      </p:sp>
      <p:sp>
        <p:nvSpPr>
          <p:cNvPr id="5" name="Text Placeholder 4">
            <a:extLst>
              <a:ext uri="{FF2B5EF4-FFF2-40B4-BE49-F238E27FC236}">
                <a16:creationId xmlns:a16="http://schemas.microsoft.com/office/drawing/2014/main" id="{0F27E6E8-5E66-FCA0-C745-7D022947AECF}"/>
              </a:ext>
            </a:extLst>
          </p:cNvPr>
          <p:cNvSpPr txBox="1">
            <a:spLocks noGrp="1"/>
          </p:cNvSpPr>
          <p:nvPr>
            <p:ph type="body" sz="quarter" idx="18"/>
          </p:nvPr>
        </p:nvSpPr>
        <p:spPr>
          <a:xfrm>
            <a:off x="287338" y="4443010"/>
            <a:ext cx="8569325" cy="246221"/>
          </a:xfrm>
          <a:prstGeom prst="rect">
            <a:avLst/>
          </a:prstGeom>
          <a:noFill/>
        </p:spPr>
        <p:txBody>
          <a:bodyPr wrap="square">
            <a:spAutoFit/>
          </a:bodyPr>
          <a:lstStyle/>
          <a:p>
            <a:r>
              <a:rPr lang="en-US" dirty="0">
                <a:hlinkClick r:id="rId5">
                  <a:extLst>
                    <a:ext uri="{A12FA001-AC4F-418D-AE19-62706E023703}">
                      <ahyp:hlinkClr xmlns:ahyp="http://schemas.microsoft.com/office/drawing/2018/hyperlinkcolor" val="tx"/>
                    </a:ext>
                  </a:extLst>
                </a:hlinkClick>
              </a:rPr>
              <a:t>Source: </a:t>
            </a:r>
            <a:r>
              <a:rPr lang="en-US" dirty="0">
                <a:ea typeface="+mn-lt"/>
                <a:cs typeface="+mn-lt"/>
                <a:hlinkClick r:id="rId5">
                  <a:extLst>
                    <a:ext uri="{A12FA001-AC4F-418D-AE19-62706E023703}">
                      <ahyp:hlinkClr xmlns:ahyp="http://schemas.microsoft.com/office/drawing/2018/hyperlinkcolor" val="tx"/>
                    </a:ext>
                  </a:extLst>
                </a:hlinkClick>
              </a:rPr>
              <a:t> Life Beyond Work: The changing face of retirement</a:t>
            </a:r>
            <a:r>
              <a:rPr lang="en-US" dirty="0">
                <a:ea typeface="+mn-lt"/>
                <a:cs typeface="+mn-lt"/>
              </a:rPr>
              <a:t>. </a:t>
            </a:r>
            <a:br>
              <a:rPr lang="en-US" dirty="0">
                <a:ea typeface="+mn-lt"/>
                <a:cs typeface="+mn-lt"/>
              </a:rPr>
            </a:br>
            <a:r>
              <a:rPr lang="en-US" dirty="0">
                <a:ea typeface="+mn-lt"/>
                <a:cs typeface="+mn-lt"/>
                <a:hlinkClick r:id="rId5">
                  <a:extLst>
                    <a:ext uri="{A12FA001-AC4F-418D-AE19-62706E023703}">
                      <ahyp:hlinkClr xmlns:ahyp="http://schemas.microsoft.com/office/drawing/2018/hyperlinkcolor" val="tx"/>
                    </a:ext>
                  </a:extLst>
                </a:hlinkClick>
              </a:rPr>
              <a:t>Deed</a:t>
            </a:r>
            <a:r>
              <a:rPr lang="en-US" sz="800" dirty="0">
                <a:hlinkClick r:id="rId5">
                  <a:extLst>
                    <a:ext uri="{A12FA001-AC4F-418D-AE19-62706E023703}">
                      <ahyp:hlinkClr xmlns:ahyp="http://schemas.microsoft.com/office/drawing/2018/hyperlinkcolor" val="tx"/>
                    </a:ext>
                  </a:extLst>
                </a:hlinkClick>
              </a:rPr>
              <a:t> - Attribution-NonCommercial 2.0 Generic - Creative Commons</a:t>
            </a:r>
            <a:r>
              <a:rPr lang="en-US" sz="800" dirty="0"/>
              <a:t>. </a:t>
            </a:r>
            <a:r>
              <a:rPr lang="en-GB" dirty="0">
                <a:hlinkClick r:id="rId6">
                  <a:extLst>
                    <a:ext uri="{A12FA001-AC4F-418D-AE19-62706E023703}">
                      <ahyp:hlinkClr xmlns:ahyp="http://schemas.microsoft.com/office/drawing/2018/hyperlinkcolor" val="tx"/>
                    </a:ext>
                  </a:extLst>
                </a:hlinkClick>
              </a:rPr>
              <a:t>Muhammad Ali | mario | Flickr. </a:t>
            </a:r>
            <a:r>
              <a:rPr lang="en-GB" sz="800" dirty="0">
                <a:hlinkClick r:id="rId6">
                  <a:extLst>
                    <a:ext uri="{A12FA001-AC4F-418D-AE19-62706E023703}">
                      <ahyp:hlinkClr xmlns:ahyp="http://schemas.microsoft.com/office/drawing/2018/hyperlinkcolor" val="tx"/>
                    </a:ext>
                  </a:extLst>
                </a:hlinkClick>
              </a:rPr>
              <a:t>Modified.</a:t>
            </a:r>
            <a:r>
              <a:rPr lang="en-US" sz="800" dirty="0"/>
              <a:t> </a:t>
            </a:r>
            <a:endParaRPr lang="en-GB" sz="800" dirty="0"/>
          </a:p>
        </p:txBody>
      </p:sp>
      <p:sp>
        <p:nvSpPr>
          <p:cNvPr id="2" name="Slide Number Placeholder 1">
            <a:extLst>
              <a:ext uri="{FF2B5EF4-FFF2-40B4-BE49-F238E27FC236}">
                <a16:creationId xmlns:a16="http://schemas.microsoft.com/office/drawing/2014/main" id="{4C5FD30A-F033-317F-797D-12160138376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05C5C-6682-4419-B83A-8322DCD4F88F}"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0744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BC7DC-5170-3417-7C67-9342D5562718}"/>
              </a:ext>
            </a:extLst>
          </p:cNvPr>
          <p:cNvSpPr>
            <a:spLocks noGrp="1"/>
          </p:cNvSpPr>
          <p:nvPr>
            <p:ph type="title"/>
          </p:nvPr>
        </p:nvSpPr>
        <p:spPr/>
        <p:txBody>
          <a:bodyPr/>
          <a:lstStyle/>
          <a:p>
            <a:r>
              <a:rPr lang="en-US" sz="5400" dirty="0"/>
              <a:t>Key considerations for building retirement solutions</a:t>
            </a:r>
          </a:p>
        </p:txBody>
      </p:sp>
      <p:pic>
        <p:nvPicPr>
          <p:cNvPr id="5" name="ivz_logo">
            <a:extLst>
              <a:ext uri="{FF2B5EF4-FFF2-40B4-BE49-F238E27FC236}">
                <a16:creationId xmlns:a16="http://schemas.microsoft.com/office/drawing/2014/main" id="{4E0B918D-1414-E674-9928-8D67A50A95A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9" y="4845250"/>
            <a:ext cx="640729" cy="112205"/>
          </a:xfrm>
          <a:prstGeom prst="rect">
            <a:avLst/>
          </a:prstGeom>
        </p:spPr>
      </p:pic>
    </p:spTree>
    <p:extLst>
      <p:ext uri="{BB962C8B-B14F-4D97-AF65-F5344CB8AC3E}">
        <p14:creationId xmlns:p14="http://schemas.microsoft.com/office/powerpoint/2010/main" val="629126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2C27F52-37D3-4B25-82DA-E4AF7912AAD8}"/>
              </a:ext>
            </a:extLst>
          </p:cNvPr>
          <p:cNvGraphicFramePr>
            <a:graphicFrameLocks noGrp="1"/>
          </p:cNvGraphicFramePr>
          <p:nvPr>
            <p:ph idx="13"/>
          </p:nvPr>
        </p:nvGraphicFramePr>
        <p:xfrm>
          <a:off x="287338" y="1057275"/>
          <a:ext cx="8569325" cy="28781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EC355156-CE4F-39DC-71F1-58EA636B3188}"/>
              </a:ext>
            </a:extLst>
          </p:cNvPr>
          <p:cNvSpPr>
            <a:spLocks noGrp="1"/>
          </p:cNvSpPr>
          <p:nvPr>
            <p:ph type="body" sz="quarter" idx="19"/>
          </p:nvPr>
        </p:nvSpPr>
        <p:spPr>
          <a:xfrm>
            <a:off x="302784" y="4318122"/>
            <a:ext cx="8568927" cy="481013"/>
          </a:xfrm>
        </p:spPr>
        <p:txBody>
          <a:bodyPr/>
          <a:lstStyle/>
          <a:p>
            <a:pPr defTabSz="914400">
              <a:defRPr/>
            </a:pPr>
            <a:r>
              <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rPr>
              <a:t>Source: Invesco</a:t>
            </a:r>
            <a:r>
              <a:rPr lang="en-US" sz="750" dirty="0">
                <a:solidFill>
                  <a:srgbClr val="000000"/>
                </a:solidFill>
                <a:latin typeface="Arial" panose="020B0604020202020204"/>
              </a:rPr>
              <a:t> for illustrative purposes only. The above chart highlights the issues of sequencing risk for investors in decumulation that draw income by selling units from traditional multi-asset portfolios. To illustrate this point, we've conducted an analysis using a defensive 20/80 (fixed income/equity) portfolio over a 15-year period. Scenario 1 (Dark Blue Bars): Represent an investor who experiences poor returns early in retirement. Year 1: -11.2% (actual 2022 return for a 20/80 portfolio) Year 2: +8.1% (actual 2023 returns for a 20/80 portfolio ) Years 3-15: Using historical returns from 2008 to 2021 for a 20/80 portfolio. Scenario 2 (Light Blue Bars): Shows the same returns but in reverse order. The study assumes </a:t>
            </a:r>
            <a:r>
              <a:rPr kumimoji="0" lang="en-US" sz="750" b="0" i="0" u="none" strike="noStrike" kern="1200" cap="none" spc="0" normalizeH="0" baseline="0" noProof="0" dirty="0">
                <a:ln>
                  <a:noFill/>
                </a:ln>
                <a:solidFill>
                  <a:srgbClr val="000000"/>
                </a:solidFill>
                <a:effectLst/>
                <a:uLnTx/>
                <a:uFillTx/>
                <a:latin typeface="Arial" panose="020B0604020202020204"/>
                <a:ea typeface="+mn-ea"/>
                <a:cs typeface="+mn-cs"/>
              </a:rPr>
              <a:t>£24,000 yearly drawdown and a starting pension pot of £300,000.  </a:t>
            </a:r>
            <a:endParaRPr lang="en-US" sz="750" dirty="0">
              <a:cs typeface="Arial"/>
            </a:endParaRPr>
          </a:p>
        </p:txBody>
      </p:sp>
      <p:sp>
        <p:nvSpPr>
          <p:cNvPr id="4" name="Text Placeholder 3">
            <a:extLst>
              <a:ext uri="{FF2B5EF4-FFF2-40B4-BE49-F238E27FC236}">
                <a16:creationId xmlns:a16="http://schemas.microsoft.com/office/drawing/2014/main" id="{FC456404-84B9-93B3-5408-CB5DD176CD87}"/>
              </a:ext>
            </a:extLst>
          </p:cNvPr>
          <p:cNvSpPr>
            <a:spLocks noGrp="1"/>
          </p:cNvSpPr>
          <p:nvPr>
            <p:ph type="body" idx="17"/>
          </p:nvPr>
        </p:nvSpPr>
        <p:spPr>
          <a:noFill/>
        </p:spPr>
        <p:txBody>
          <a:bodyPr/>
          <a:lstStyle/>
          <a:p>
            <a:r>
              <a:rPr kumimoji="0" lang="en-US" sz="1200" b="1"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mn-cs"/>
              </a:rPr>
              <a:t>Sequencing risk – hypothetical portfolio value under reverse return streams</a:t>
            </a: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a:p>
            <a:endParaRPr lang="en-GB"/>
          </a:p>
        </p:txBody>
      </p:sp>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74F9450-40C6-2F80-9BB6-EEB29D29CF08}"/>
              </a:ext>
            </a:extLst>
          </p:cNvPr>
          <p:cNvSpPr>
            <a:spLocks noGrp="1"/>
          </p:cNvSpPr>
          <p:nvPr>
            <p:ph type="title"/>
          </p:nvPr>
        </p:nvSpPr>
        <p:spPr/>
        <p:txBody>
          <a:bodyPr/>
          <a:lstStyle/>
          <a:p>
            <a:r>
              <a:rPr kumimoji="0" lang="en-GB" sz="1800" b="1" i="0" u="none" strike="noStrike" kern="1200" cap="none" spc="0" normalizeH="0" baseline="0" noProof="0">
                <a:ln>
                  <a:noFill/>
                </a:ln>
                <a:solidFill>
                  <a:srgbClr val="000AD2"/>
                </a:solidFill>
                <a:effectLst/>
                <a:uLnTx/>
                <a:uFillTx/>
                <a:latin typeface="Arial" panose="020B0604020202020204"/>
                <a:ea typeface="+mj-ea"/>
                <a:cs typeface="+mj-cs"/>
              </a:rPr>
              <a:t>Selling units from traditional </a:t>
            </a:r>
            <a:r>
              <a:rPr lang="en-GB"/>
              <a:t>multi-asset portfolios</a:t>
            </a:r>
            <a:br>
              <a:rPr kumimoji="0" lang="en-GB" sz="1800" b="1" i="0" u="none" strike="noStrike" kern="1200" cap="none" spc="0" normalizeH="0" baseline="0" noProof="0">
                <a:ln>
                  <a:noFill/>
                </a:ln>
                <a:solidFill>
                  <a:srgbClr val="000AD2"/>
                </a:solidFill>
                <a:effectLst/>
                <a:highlight>
                  <a:srgbClr val="FFFF00"/>
                </a:highlight>
                <a:uLnTx/>
                <a:uFillTx/>
                <a:latin typeface="Arial" panose="020B0604020202020204"/>
                <a:ea typeface="+mj-ea"/>
                <a:cs typeface="+mj-cs"/>
              </a:rPr>
            </a:br>
            <a:endParaRPr lang="en-GB"/>
          </a:p>
        </p:txBody>
      </p:sp>
      <p:sp>
        <p:nvSpPr>
          <p:cNvPr id="23" name="TextBox 22">
            <a:extLst>
              <a:ext uri="{FF2B5EF4-FFF2-40B4-BE49-F238E27FC236}">
                <a16:creationId xmlns:a16="http://schemas.microsoft.com/office/drawing/2014/main" id="{9354D99B-4EB6-175F-58DC-C42F12D37ACE}"/>
              </a:ext>
            </a:extLst>
          </p:cNvPr>
          <p:cNvSpPr txBox="1"/>
          <p:nvPr/>
        </p:nvSpPr>
        <p:spPr>
          <a:xfrm>
            <a:off x="7836766" y="2690768"/>
            <a:ext cx="125630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598FA"/>
                </a:solidFill>
                <a:effectLst/>
                <a:uLnTx/>
                <a:uFillTx/>
                <a:latin typeface="Arial" panose="020B0604020202020204"/>
                <a:ea typeface="+mn-ea"/>
                <a:cs typeface="+mn-cs"/>
              </a:rPr>
              <a:t>£115,845</a:t>
            </a:r>
          </a:p>
        </p:txBody>
      </p:sp>
      <p:sp>
        <p:nvSpPr>
          <p:cNvPr id="24" name="TextBox 23">
            <a:extLst>
              <a:ext uri="{FF2B5EF4-FFF2-40B4-BE49-F238E27FC236}">
                <a16:creationId xmlns:a16="http://schemas.microsoft.com/office/drawing/2014/main" id="{6A6FC8B6-4895-CA2F-EE84-2D08BA127CE6}"/>
              </a:ext>
            </a:extLst>
          </p:cNvPr>
          <p:cNvSpPr txBox="1"/>
          <p:nvPr/>
        </p:nvSpPr>
        <p:spPr>
          <a:xfrm>
            <a:off x="7836766" y="3053314"/>
            <a:ext cx="125630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78"/>
                </a:solidFill>
                <a:effectLst/>
                <a:uLnTx/>
                <a:uFillTx/>
                <a:latin typeface="Arial" panose="020B0604020202020204"/>
                <a:ea typeface="+mn-ea"/>
                <a:cs typeface="+mn-cs"/>
              </a:rPr>
              <a:t>£38,658</a:t>
            </a:r>
          </a:p>
        </p:txBody>
      </p:sp>
      <p:sp>
        <p:nvSpPr>
          <p:cNvPr id="26" name="TextBox 25">
            <a:extLst>
              <a:ext uri="{FF2B5EF4-FFF2-40B4-BE49-F238E27FC236}">
                <a16:creationId xmlns:a16="http://schemas.microsoft.com/office/drawing/2014/main" id="{A095908F-268C-6845-52BD-AFFBEE6CE37F}"/>
              </a:ext>
            </a:extLst>
          </p:cNvPr>
          <p:cNvSpPr txBox="1"/>
          <p:nvPr/>
        </p:nvSpPr>
        <p:spPr>
          <a:xfrm rot="16200000">
            <a:off x="1496809"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-11.2%</a:t>
            </a:r>
          </a:p>
        </p:txBody>
      </p:sp>
      <p:sp>
        <p:nvSpPr>
          <p:cNvPr id="27" name="TextBox 26">
            <a:extLst>
              <a:ext uri="{FF2B5EF4-FFF2-40B4-BE49-F238E27FC236}">
                <a16:creationId xmlns:a16="http://schemas.microsoft.com/office/drawing/2014/main" id="{0C263D2A-9DAA-6F23-51D3-26479283FA2B}"/>
              </a:ext>
            </a:extLst>
          </p:cNvPr>
          <p:cNvSpPr txBox="1"/>
          <p:nvPr/>
        </p:nvSpPr>
        <p:spPr>
          <a:xfrm rot="16200000">
            <a:off x="1898425"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+8.1%</a:t>
            </a:r>
          </a:p>
        </p:txBody>
      </p:sp>
      <p:sp>
        <p:nvSpPr>
          <p:cNvPr id="28" name="TextBox 27">
            <a:extLst>
              <a:ext uri="{FF2B5EF4-FFF2-40B4-BE49-F238E27FC236}">
                <a16:creationId xmlns:a16="http://schemas.microsoft.com/office/drawing/2014/main" id="{D355C76A-8092-2C70-AD0B-3DCA36370211}"/>
              </a:ext>
            </a:extLst>
          </p:cNvPr>
          <p:cNvSpPr txBox="1"/>
          <p:nvPr/>
        </p:nvSpPr>
        <p:spPr>
          <a:xfrm rot="16200000">
            <a:off x="1666422"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+7.1%</a:t>
            </a:r>
          </a:p>
        </p:txBody>
      </p:sp>
      <p:sp>
        <p:nvSpPr>
          <p:cNvPr id="29" name="TextBox 28">
            <a:extLst>
              <a:ext uri="{FF2B5EF4-FFF2-40B4-BE49-F238E27FC236}">
                <a16:creationId xmlns:a16="http://schemas.microsoft.com/office/drawing/2014/main" id="{CB6CDE9B-53CA-9A85-59FA-FBC4CFBD8876}"/>
              </a:ext>
            </a:extLst>
          </p:cNvPr>
          <p:cNvSpPr txBox="1"/>
          <p:nvPr/>
        </p:nvSpPr>
        <p:spPr>
          <a:xfrm rot="16200000">
            <a:off x="2078788"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+9.6%</a:t>
            </a:r>
          </a:p>
        </p:txBody>
      </p:sp>
      <p:sp>
        <p:nvSpPr>
          <p:cNvPr id="30" name="TextBox 29">
            <a:extLst>
              <a:ext uri="{FF2B5EF4-FFF2-40B4-BE49-F238E27FC236}">
                <a16:creationId xmlns:a16="http://schemas.microsoft.com/office/drawing/2014/main" id="{C313D8F3-B3DB-0267-EE0F-ED70132883D2}"/>
              </a:ext>
            </a:extLst>
          </p:cNvPr>
          <p:cNvSpPr txBox="1"/>
          <p:nvPr/>
        </p:nvSpPr>
        <p:spPr>
          <a:xfrm rot="16200000">
            <a:off x="2305965"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+2.3%</a:t>
            </a:r>
          </a:p>
        </p:txBody>
      </p:sp>
      <p:sp>
        <p:nvSpPr>
          <p:cNvPr id="31" name="TextBox 30">
            <a:extLst>
              <a:ext uri="{FF2B5EF4-FFF2-40B4-BE49-F238E27FC236}">
                <a16:creationId xmlns:a16="http://schemas.microsoft.com/office/drawing/2014/main" id="{64F200CC-B9D0-3FAD-6663-6E16E228A380}"/>
              </a:ext>
            </a:extLst>
          </p:cNvPr>
          <p:cNvSpPr txBox="1"/>
          <p:nvPr/>
        </p:nvSpPr>
        <p:spPr>
          <a:xfrm rot="16200000">
            <a:off x="2709192"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+8.6%</a:t>
            </a:r>
          </a:p>
        </p:txBody>
      </p:sp>
      <p:sp>
        <p:nvSpPr>
          <p:cNvPr id="32" name="TextBox 31">
            <a:extLst>
              <a:ext uri="{FF2B5EF4-FFF2-40B4-BE49-F238E27FC236}">
                <a16:creationId xmlns:a16="http://schemas.microsoft.com/office/drawing/2014/main" id="{DDDEDA87-A400-F8B9-4D5F-CFCBFD3EC7C4}"/>
              </a:ext>
            </a:extLst>
          </p:cNvPr>
          <p:cNvSpPr txBox="1"/>
          <p:nvPr/>
        </p:nvSpPr>
        <p:spPr>
          <a:xfrm rot="16200000">
            <a:off x="3112418"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+7.4%</a:t>
            </a:r>
          </a:p>
        </p:txBody>
      </p:sp>
      <p:sp>
        <p:nvSpPr>
          <p:cNvPr id="33" name="TextBox 32">
            <a:extLst>
              <a:ext uri="{FF2B5EF4-FFF2-40B4-BE49-F238E27FC236}">
                <a16:creationId xmlns:a16="http://schemas.microsoft.com/office/drawing/2014/main" id="{F30AB488-A0C5-8F4D-C34B-82A17066833D}"/>
              </a:ext>
            </a:extLst>
          </p:cNvPr>
          <p:cNvSpPr txBox="1"/>
          <p:nvPr/>
        </p:nvSpPr>
        <p:spPr>
          <a:xfrm rot="16200000">
            <a:off x="3516051"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+3.3%</a:t>
            </a:r>
          </a:p>
        </p:txBody>
      </p:sp>
      <p:sp>
        <p:nvSpPr>
          <p:cNvPr id="34" name="TextBox 33">
            <a:extLst>
              <a:ext uri="{FF2B5EF4-FFF2-40B4-BE49-F238E27FC236}">
                <a16:creationId xmlns:a16="http://schemas.microsoft.com/office/drawing/2014/main" id="{44C0D7FA-7CA9-5555-7D1D-0F6E8C521876}"/>
              </a:ext>
            </a:extLst>
          </p:cNvPr>
          <p:cNvSpPr txBox="1"/>
          <p:nvPr/>
        </p:nvSpPr>
        <p:spPr>
          <a:xfrm rot="16200000">
            <a:off x="3920150" y="2926821"/>
            <a:ext cx="45322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+7.2%</a:t>
            </a:r>
          </a:p>
        </p:txBody>
      </p:sp>
      <p:sp>
        <p:nvSpPr>
          <p:cNvPr id="35" name="TextBox 34">
            <a:extLst>
              <a:ext uri="{FF2B5EF4-FFF2-40B4-BE49-F238E27FC236}">
                <a16:creationId xmlns:a16="http://schemas.microsoft.com/office/drawing/2014/main" id="{DC4C1DAC-17E1-9BCB-71FC-7816766ECD55}"/>
              </a:ext>
            </a:extLst>
          </p:cNvPr>
          <p:cNvSpPr txBox="1"/>
          <p:nvPr/>
        </p:nvSpPr>
        <p:spPr>
          <a:xfrm rot="16200000">
            <a:off x="4336296"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+4.1%</a:t>
            </a:r>
          </a:p>
        </p:txBody>
      </p:sp>
      <p:sp>
        <p:nvSpPr>
          <p:cNvPr id="36" name="TextBox 35">
            <a:extLst>
              <a:ext uri="{FF2B5EF4-FFF2-40B4-BE49-F238E27FC236}">
                <a16:creationId xmlns:a16="http://schemas.microsoft.com/office/drawing/2014/main" id="{4FEC6A38-0C37-0288-3154-8D6847F34513}"/>
              </a:ext>
            </a:extLst>
          </p:cNvPr>
          <p:cNvSpPr txBox="1"/>
          <p:nvPr/>
        </p:nvSpPr>
        <p:spPr>
          <a:xfrm rot="16200000">
            <a:off x="4725371"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+8.8%</a:t>
            </a:r>
          </a:p>
        </p:txBody>
      </p:sp>
      <p:sp>
        <p:nvSpPr>
          <p:cNvPr id="37" name="TextBox 36">
            <a:extLst>
              <a:ext uri="{FF2B5EF4-FFF2-40B4-BE49-F238E27FC236}">
                <a16:creationId xmlns:a16="http://schemas.microsoft.com/office/drawing/2014/main" id="{D815D170-870D-F4B7-C57D-9E811DE53154}"/>
              </a:ext>
            </a:extLst>
          </p:cNvPr>
          <p:cNvSpPr txBox="1"/>
          <p:nvPr/>
        </p:nvSpPr>
        <p:spPr>
          <a:xfrm rot="16200000">
            <a:off x="5135090"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+2.1%</a:t>
            </a:r>
          </a:p>
        </p:txBody>
      </p:sp>
      <p:sp>
        <p:nvSpPr>
          <p:cNvPr id="38" name="TextBox 37">
            <a:extLst>
              <a:ext uri="{FF2B5EF4-FFF2-40B4-BE49-F238E27FC236}">
                <a16:creationId xmlns:a16="http://schemas.microsoft.com/office/drawing/2014/main" id="{884EF395-5D74-6F79-4BD2-84DE5D188AE5}"/>
              </a:ext>
            </a:extLst>
          </p:cNvPr>
          <p:cNvSpPr txBox="1"/>
          <p:nvPr/>
        </p:nvSpPr>
        <p:spPr>
          <a:xfrm rot="16200000">
            <a:off x="5543129"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+8.6%</a:t>
            </a:r>
          </a:p>
        </p:txBody>
      </p:sp>
      <p:sp>
        <p:nvSpPr>
          <p:cNvPr id="39" name="TextBox 38">
            <a:extLst>
              <a:ext uri="{FF2B5EF4-FFF2-40B4-BE49-F238E27FC236}">
                <a16:creationId xmlns:a16="http://schemas.microsoft.com/office/drawing/2014/main" id="{1C9329EB-0206-743C-685B-226B8CD1479C}"/>
              </a:ext>
            </a:extLst>
          </p:cNvPr>
          <p:cNvSpPr txBox="1"/>
          <p:nvPr/>
        </p:nvSpPr>
        <p:spPr>
          <a:xfrm rot="16200000">
            <a:off x="5948868"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+4.3%</a:t>
            </a:r>
          </a:p>
        </p:txBody>
      </p:sp>
      <p:sp>
        <p:nvSpPr>
          <p:cNvPr id="40" name="TextBox 39">
            <a:extLst>
              <a:ext uri="{FF2B5EF4-FFF2-40B4-BE49-F238E27FC236}">
                <a16:creationId xmlns:a16="http://schemas.microsoft.com/office/drawing/2014/main" id="{BB6909C3-71E3-7D41-C7FF-CFC40C350328}"/>
              </a:ext>
            </a:extLst>
          </p:cNvPr>
          <p:cNvSpPr txBox="1"/>
          <p:nvPr/>
        </p:nvSpPr>
        <p:spPr>
          <a:xfrm rot="16200000">
            <a:off x="6359456" y="292146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-0.4%</a:t>
            </a:r>
          </a:p>
        </p:txBody>
      </p:sp>
      <p:sp>
        <p:nvSpPr>
          <p:cNvPr id="41" name="TextBox 40">
            <a:extLst>
              <a:ext uri="{FF2B5EF4-FFF2-40B4-BE49-F238E27FC236}">
                <a16:creationId xmlns:a16="http://schemas.microsoft.com/office/drawing/2014/main" id="{B1535C6C-202E-8F7F-091D-0ED979B8EECC}"/>
              </a:ext>
            </a:extLst>
          </p:cNvPr>
          <p:cNvSpPr txBox="1"/>
          <p:nvPr/>
        </p:nvSpPr>
        <p:spPr>
          <a:xfrm rot="16200000">
            <a:off x="6739721" y="2972086"/>
            <a:ext cx="45322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+9.6%</a:t>
            </a:r>
          </a:p>
        </p:txBody>
      </p:sp>
      <p:sp>
        <p:nvSpPr>
          <p:cNvPr id="42" name="TextBox 41">
            <a:extLst>
              <a:ext uri="{FF2B5EF4-FFF2-40B4-BE49-F238E27FC236}">
                <a16:creationId xmlns:a16="http://schemas.microsoft.com/office/drawing/2014/main" id="{88C6CE98-CD7F-BF89-9030-EE2E270DE404}"/>
              </a:ext>
            </a:extLst>
          </p:cNvPr>
          <p:cNvSpPr txBox="1"/>
          <p:nvPr/>
        </p:nvSpPr>
        <p:spPr>
          <a:xfrm rot="16200000">
            <a:off x="7152088" y="2729112"/>
            <a:ext cx="45322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78"/>
                </a:solidFill>
                <a:effectLst/>
                <a:uLnTx/>
                <a:uFillTx/>
                <a:latin typeface="Arial" panose="020B0604020202020204"/>
                <a:ea typeface="+mn-ea"/>
                <a:cs typeface="+mn-cs"/>
              </a:rPr>
              <a:t>+7.1%</a:t>
            </a:r>
          </a:p>
        </p:txBody>
      </p:sp>
      <p:sp>
        <p:nvSpPr>
          <p:cNvPr id="7" name="TextBox 6">
            <a:extLst>
              <a:ext uri="{FF2B5EF4-FFF2-40B4-BE49-F238E27FC236}">
                <a16:creationId xmlns:a16="http://schemas.microsoft.com/office/drawing/2014/main" id="{84F7851C-0403-D1A7-D633-4792593E47BA}"/>
              </a:ext>
            </a:extLst>
          </p:cNvPr>
          <p:cNvSpPr txBox="1"/>
          <p:nvPr/>
        </p:nvSpPr>
        <p:spPr>
          <a:xfrm rot="16200000">
            <a:off x="7339543" y="2932280"/>
            <a:ext cx="45322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-11.2%</a:t>
            </a:r>
          </a:p>
        </p:txBody>
      </p:sp>
      <p:sp>
        <p:nvSpPr>
          <p:cNvPr id="9" name="TextBox 8">
            <a:extLst>
              <a:ext uri="{FF2B5EF4-FFF2-40B4-BE49-F238E27FC236}">
                <a16:creationId xmlns:a16="http://schemas.microsoft.com/office/drawing/2014/main" id="{A511693B-E154-BE88-9370-E3C51796DDEF}"/>
              </a:ext>
            </a:extLst>
          </p:cNvPr>
          <p:cNvSpPr txBox="1"/>
          <p:nvPr/>
        </p:nvSpPr>
        <p:spPr>
          <a:xfrm rot="16200000">
            <a:off x="6528594" y="2936111"/>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+2.3%</a:t>
            </a:r>
          </a:p>
        </p:txBody>
      </p:sp>
      <p:sp>
        <p:nvSpPr>
          <p:cNvPr id="10" name="TextBox 9">
            <a:extLst>
              <a:ext uri="{FF2B5EF4-FFF2-40B4-BE49-F238E27FC236}">
                <a16:creationId xmlns:a16="http://schemas.microsoft.com/office/drawing/2014/main" id="{9F39E881-FEB4-BF08-1E93-750ADAED5846}"/>
              </a:ext>
            </a:extLst>
          </p:cNvPr>
          <p:cNvSpPr txBox="1"/>
          <p:nvPr/>
        </p:nvSpPr>
        <p:spPr>
          <a:xfrm rot="16200000">
            <a:off x="6123176" y="295051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+8.6%</a:t>
            </a:r>
          </a:p>
        </p:txBody>
      </p:sp>
      <p:sp>
        <p:nvSpPr>
          <p:cNvPr id="12" name="TextBox 11">
            <a:extLst>
              <a:ext uri="{FF2B5EF4-FFF2-40B4-BE49-F238E27FC236}">
                <a16:creationId xmlns:a16="http://schemas.microsoft.com/office/drawing/2014/main" id="{7CEB9611-336C-BD92-EBFC-867D0E35F293}"/>
              </a:ext>
            </a:extLst>
          </p:cNvPr>
          <p:cNvSpPr txBox="1"/>
          <p:nvPr/>
        </p:nvSpPr>
        <p:spPr>
          <a:xfrm rot="16200000">
            <a:off x="5713558" y="2943583"/>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+7.4%</a:t>
            </a:r>
          </a:p>
        </p:txBody>
      </p:sp>
      <p:sp>
        <p:nvSpPr>
          <p:cNvPr id="13" name="TextBox 12">
            <a:extLst>
              <a:ext uri="{FF2B5EF4-FFF2-40B4-BE49-F238E27FC236}">
                <a16:creationId xmlns:a16="http://schemas.microsoft.com/office/drawing/2014/main" id="{5FF67179-80E9-1280-4411-FA5DD26F4845}"/>
              </a:ext>
            </a:extLst>
          </p:cNvPr>
          <p:cNvSpPr txBox="1"/>
          <p:nvPr/>
        </p:nvSpPr>
        <p:spPr>
          <a:xfrm rot="16200000">
            <a:off x="5315329" y="2940359"/>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+3.3%</a:t>
            </a:r>
          </a:p>
        </p:txBody>
      </p:sp>
      <p:sp>
        <p:nvSpPr>
          <p:cNvPr id="19" name="TextBox 18">
            <a:extLst>
              <a:ext uri="{FF2B5EF4-FFF2-40B4-BE49-F238E27FC236}">
                <a16:creationId xmlns:a16="http://schemas.microsoft.com/office/drawing/2014/main" id="{5C7B53B4-B212-B83E-6AA7-BD3904A3DA43}"/>
              </a:ext>
            </a:extLst>
          </p:cNvPr>
          <p:cNvSpPr txBox="1"/>
          <p:nvPr/>
        </p:nvSpPr>
        <p:spPr>
          <a:xfrm rot="16200000">
            <a:off x="4901107" y="2938072"/>
            <a:ext cx="45322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+7.2%</a:t>
            </a:r>
          </a:p>
        </p:txBody>
      </p:sp>
      <p:sp>
        <p:nvSpPr>
          <p:cNvPr id="20" name="TextBox 19">
            <a:extLst>
              <a:ext uri="{FF2B5EF4-FFF2-40B4-BE49-F238E27FC236}">
                <a16:creationId xmlns:a16="http://schemas.microsoft.com/office/drawing/2014/main" id="{68C90724-1EEA-4103-2347-8206BA5AEE65}"/>
              </a:ext>
            </a:extLst>
          </p:cNvPr>
          <p:cNvSpPr txBox="1"/>
          <p:nvPr/>
        </p:nvSpPr>
        <p:spPr>
          <a:xfrm rot="16200000">
            <a:off x="4498923" y="2933919"/>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+4.1%</a:t>
            </a:r>
          </a:p>
        </p:txBody>
      </p:sp>
      <p:sp>
        <p:nvSpPr>
          <p:cNvPr id="21" name="TextBox 20">
            <a:extLst>
              <a:ext uri="{FF2B5EF4-FFF2-40B4-BE49-F238E27FC236}">
                <a16:creationId xmlns:a16="http://schemas.microsoft.com/office/drawing/2014/main" id="{F2417D07-618C-8C69-5A53-F7ADC608B6E7}"/>
              </a:ext>
            </a:extLst>
          </p:cNvPr>
          <p:cNvSpPr txBox="1"/>
          <p:nvPr/>
        </p:nvSpPr>
        <p:spPr>
          <a:xfrm rot="16200000">
            <a:off x="4112109" y="2931129"/>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+8.8%</a:t>
            </a:r>
          </a:p>
        </p:txBody>
      </p:sp>
      <p:sp>
        <p:nvSpPr>
          <p:cNvPr id="22" name="TextBox 21">
            <a:extLst>
              <a:ext uri="{FF2B5EF4-FFF2-40B4-BE49-F238E27FC236}">
                <a16:creationId xmlns:a16="http://schemas.microsoft.com/office/drawing/2014/main" id="{91D36F67-8159-26AC-BCDF-F9A5A4DCCD4C}"/>
              </a:ext>
            </a:extLst>
          </p:cNvPr>
          <p:cNvSpPr txBox="1"/>
          <p:nvPr/>
        </p:nvSpPr>
        <p:spPr>
          <a:xfrm rot="16200000">
            <a:off x="3693949" y="2920372"/>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+2.1%</a:t>
            </a:r>
          </a:p>
        </p:txBody>
      </p:sp>
      <p:sp>
        <p:nvSpPr>
          <p:cNvPr id="25" name="TextBox 24">
            <a:extLst>
              <a:ext uri="{FF2B5EF4-FFF2-40B4-BE49-F238E27FC236}">
                <a16:creationId xmlns:a16="http://schemas.microsoft.com/office/drawing/2014/main" id="{BA2EE47C-3B76-7B7B-76A5-9DF0F6D63E92}"/>
              </a:ext>
            </a:extLst>
          </p:cNvPr>
          <p:cNvSpPr txBox="1"/>
          <p:nvPr/>
        </p:nvSpPr>
        <p:spPr>
          <a:xfrm rot="16200000">
            <a:off x="3293636" y="2927375"/>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+8.6%</a:t>
            </a:r>
          </a:p>
        </p:txBody>
      </p:sp>
      <p:sp>
        <p:nvSpPr>
          <p:cNvPr id="43" name="TextBox 42">
            <a:extLst>
              <a:ext uri="{FF2B5EF4-FFF2-40B4-BE49-F238E27FC236}">
                <a16:creationId xmlns:a16="http://schemas.microsoft.com/office/drawing/2014/main" id="{F44EB4B9-2DA4-93A5-E5C1-148A713F9A60}"/>
              </a:ext>
            </a:extLst>
          </p:cNvPr>
          <p:cNvSpPr txBox="1"/>
          <p:nvPr/>
        </p:nvSpPr>
        <p:spPr>
          <a:xfrm rot="16200000">
            <a:off x="2882748" y="2926924"/>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+4.3%</a:t>
            </a:r>
          </a:p>
        </p:txBody>
      </p:sp>
      <p:sp>
        <p:nvSpPr>
          <p:cNvPr id="44" name="TextBox 43">
            <a:extLst>
              <a:ext uri="{FF2B5EF4-FFF2-40B4-BE49-F238E27FC236}">
                <a16:creationId xmlns:a16="http://schemas.microsoft.com/office/drawing/2014/main" id="{F77C0A5B-BCEA-2241-0332-9974981CAE2C}"/>
              </a:ext>
            </a:extLst>
          </p:cNvPr>
          <p:cNvSpPr txBox="1"/>
          <p:nvPr/>
        </p:nvSpPr>
        <p:spPr>
          <a:xfrm rot="16200000">
            <a:off x="2475058" y="2920371"/>
            <a:ext cx="453224" cy="1492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-0.4%</a:t>
            </a:r>
          </a:p>
        </p:txBody>
      </p:sp>
      <p:graphicFrame>
        <p:nvGraphicFramePr>
          <p:cNvPr id="11" name="Table 10">
            <a:extLst>
              <a:ext uri="{FF2B5EF4-FFF2-40B4-BE49-F238E27FC236}">
                <a16:creationId xmlns:a16="http://schemas.microsoft.com/office/drawing/2014/main" id="{1284FA88-4368-5B68-E0DA-4BE1C9D37C78}"/>
              </a:ext>
            </a:extLst>
          </p:cNvPr>
          <p:cNvGraphicFramePr>
            <a:graphicFrameLocks noGrp="1"/>
          </p:cNvGraphicFramePr>
          <p:nvPr/>
        </p:nvGraphicFramePr>
        <p:xfrm>
          <a:off x="302070" y="3648269"/>
          <a:ext cx="8481170" cy="594360"/>
        </p:xfrm>
        <a:graphic>
          <a:graphicData uri="http://schemas.openxmlformats.org/drawingml/2006/table">
            <a:tbl>
              <a:tblPr firstRow="1" bandRow="1">
                <a:tableStyleId>{5C22544A-7EE6-4342-B048-85BDC9FD1C3A}</a:tableStyleId>
              </a:tblPr>
              <a:tblGrid>
                <a:gridCol w="1696234">
                  <a:extLst>
                    <a:ext uri="{9D8B030D-6E8A-4147-A177-3AD203B41FA5}">
                      <a16:colId xmlns:a16="http://schemas.microsoft.com/office/drawing/2014/main" val="1107362921"/>
                    </a:ext>
                  </a:extLst>
                </a:gridCol>
                <a:gridCol w="1696234">
                  <a:extLst>
                    <a:ext uri="{9D8B030D-6E8A-4147-A177-3AD203B41FA5}">
                      <a16:colId xmlns:a16="http://schemas.microsoft.com/office/drawing/2014/main" val="1769081339"/>
                    </a:ext>
                  </a:extLst>
                </a:gridCol>
                <a:gridCol w="1696234">
                  <a:extLst>
                    <a:ext uri="{9D8B030D-6E8A-4147-A177-3AD203B41FA5}">
                      <a16:colId xmlns:a16="http://schemas.microsoft.com/office/drawing/2014/main" val="545318950"/>
                    </a:ext>
                  </a:extLst>
                </a:gridCol>
                <a:gridCol w="1696234">
                  <a:extLst>
                    <a:ext uri="{9D8B030D-6E8A-4147-A177-3AD203B41FA5}">
                      <a16:colId xmlns:a16="http://schemas.microsoft.com/office/drawing/2014/main" val="3495450185"/>
                    </a:ext>
                  </a:extLst>
                </a:gridCol>
                <a:gridCol w="1696234">
                  <a:extLst>
                    <a:ext uri="{9D8B030D-6E8A-4147-A177-3AD203B41FA5}">
                      <a16:colId xmlns:a16="http://schemas.microsoft.com/office/drawing/2014/main" val="1982295126"/>
                    </a:ext>
                  </a:extLst>
                </a:gridCol>
              </a:tblGrid>
              <a:tr h="0">
                <a:tc>
                  <a:txBody>
                    <a:bodyPr/>
                    <a:lstStyle/>
                    <a:p>
                      <a:pPr algn="ctr"/>
                      <a:r>
                        <a:rPr lang="en-GB" sz="900" b="1">
                          <a:solidFill>
                            <a:schemeClr val="tx1"/>
                          </a:solidFill>
                        </a:rPr>
                        <a:t>Primary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a:solidFill>
                            <a:schemeClr val="tx1"/>
                          </a:solidFill>
                        </a:rPr>
                        <a:t>Sequencing/market 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a:solidFill>
                            <a:schemeClr val="tx1"/>
                          </a:solidFill>
                        </a:rPr>
                        <a:t>Longevity 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a:solidFill>
                            <a:schemeClr val="tx1"/>
                          </a:solidFill>
                        </a:rPr>
                        <a:t>Capital growth potential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a:solidFill>
                            <a:schemeClr val="tx1"/>
                          </a:solidFill>
                        </a:rPr>
                        <a:t>Flexibility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34932"/>
                  </a:ext>
                </a:extLst>
              </a:tr>
              <a:tr h="0">
                <a:tc>
                  <a:txBody>
                    <a:bodyPr/>
                    <a:lstStyle/>
                    <a:p>
                      <a:pPr algn="ctr"/>
                      <a:r>
                        <a:rPr lang="en-GB" sz="900" b="0"/>
                        <a:t>Asset allocation &amp; income flexibility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9599119"/>
                  </a:ext>
                </a:extLst>
              </a:tr>
            </a:tbl>
          </a:graphicData>
        </a:graphic>
      </p:graphicFrame>
      <p:grpSp>
        <p:nvGrpSpPr>
          <p:cNvPr id="45" name="Group 44">
            <a:extLst>
              <a:ext uri="{FF2B5EF4-FFF2-40B4-BE49-F238E27FC236}">
                <a16:creationId xmlns:a16="http://schemas.microsoft.com/office/drawing/2014/main" id="{704AEB95-8740-F49F-13D4-C64E98F3A501}"/>
              </a:ext>
            </a:extLst>
          </p:cNvPr>
          <p:cNvGrpSpPr/>
          <p:nvPr/>
        </p:nvGrpSpPr>
        <p:grpSpPr>
          <a:xfrm>
            <a:off x="4467439" y="3951749"/>
            <a:ext cx="3541232" cy="216000"/>
            <a:chOff x="4467439" y="3951749"/>
            <a:chExt cx="3541232" cy="216000"/>
          </a:xfrm>
        </p:grpSpPr>
        <p:sp>
          <p:nvSpPr>
            <p:cNvPr id="46" name="Oval 45">
              <a:extLst>
                <a:ext uri="{FF2B5EF4-FFF2-40B4-BE49-F238E27FC236}">
                  <a16:creationId xmlns:a16="http://schemas.microsoft.com/office/drawing/2014/main" id="{C1E0E77B-511C-CC9C-DE4C-DA476056A9D6}"/>
                </a:ext>
              </a:extLst>
            </p:cNvPr>
            <p:cNvSpPr/>
            <p:nvPr/>
          </p:nvSpPr>
          <p:spPr>
            <a:xfrm>
              <a:off x="4467439" y="3951749"/>
              <a:ext cx="216000" cy="21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EC3B9B76-B579-5C3E-70AB-9339BC0B6F71}"/>
                </a:ext>
              </a:extLst>
            </p:cNvPr>
            <p:cNvSpPr/>
            <p:nvPr/>
          </p:nvSpPr>
          <p:spPr>
            <a:xfrm>
              <a:off x="6135849" y="3951749"/>
              <a:ext cx="216000" cy="21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DE9BA3FD-0677-6530-1DEE-A9C6FEF23D92}"/>
                </a:ext>
              </a:extLst>
            </p:cNvPr>
            <p:cNvSpPr/>
            <p:nvPr/>
          </p:nvSpPr>
          <p:spPr>
            <a:xfrm>
              <a:off x="7792671" y="3951749"/>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9" name="Oval 48">
            <a:extLst>
              <a:ext uri="{FF2B5EF4-FFF2-40B4-BE49-F238E27FC236}">
                <a16:creationId xmlns:a16="http://schemas.microsoft.com/office/drawing/2014/main" id="{89301FCD-8048-61F3-EEC6-98FF5088F2AD}"/>
              </a:ext>
            </a:extLst>
          </p:cNvPr>
          <p:cNvSpPr/>
          <p:nvPr/>
        </p:nvSpPr>
        <p:spPr>
          <a:xfrm>
            <a:off x="2743100" y="3957935"/>
            <a:ext cx="216000" cy="216000"/>
          </a:xfrm>
          <a:prstGeom prst="ellipse">
            <a:avLst/>
          </a:prstGeom>
          <a:solidFill>
            <a:srgbClr val="E4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170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graphicFrame>
        <p:nvGraphicFramePr>
          <p:cNvPr id="43" name="Content Placeholder 42">
            <a:extLst>
              <a:ext uri="{FF2B5EF4-FFF2-40B4-BE49-F238E27FC236}">
                <a16:creationId xmlns:a16="http://schemas.microsoft.com/office/drawing/2014/main" id="{760BAFAF-F01F-1910-0EE1-008F83B40659}"/>
              </a:ext>
            </a:extLst>
          </p:cNvPr>
          <p:cNvGraphicFramePr>
            <a:graphicFrameLocks noGrp="1"/>
          </p:cNvGraphicFramePr>
          <p:nvPr>
            <p:ph idx="13"/>
          </p:nvPr>
        </p:nvGraphicFramePr>
        <p:xfrm>
          <a:off x="287338" y="1057275"/>
          <a:ext cx="8569325" cy="25161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EC355156-CE4F-39DC-71F1-58EA636B3188}"/>
              </a:ext>
            </a:extLst>
          </p:cNvPr>
          <p:cNvSpPr>
            <a:spLocks noGrp="1"/>
          </p:cNvSpPr>
          <p:nvPr>
            <p:ph type="body"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Source: Annuity Rates Chart | latest changes to pension income (sharingpensions.co.uk) Results are based on 65-year-old males buying level, single life, lifetime annuities with an average pension fund of £100,000. </a:t>
            </a:r>
          </a:p>
        </p:txBody>
      </p:sp>
      <p:sp>
        <p:nvSpPr>
          <p:cNvPr id="4" name="Text Placeholder 3">
            <a:extLst>
              <a:ext uri="{FF2B5EF4-FFF2-40B4-BE49-F238E27FC236}">
                <a16:creationId xmlns:a16="http://schemas.microsoft.com/office/drawing/2014/main" id="{FC456404-84B9-93B3-5408-CB5DD176CD87}"/>
              </a:ext>
            </a:extLst>
          </p:cNvPr>
          <p:cNvSpPr>
            <a:spLocks noGrp="1"/>
          </p:cNvSpPr>
          <p:nvPr>
            <p:ph type="body" idx="17"/>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highlight>
                  <a:srgbClr val="FFFFFF"/>
                </a:highlight>
                <a:uLnTx/>
                <a:uFillTx/>
                <a:latin typeface="Arial" panose="020B0604020202020204" pitchFamily="34" charset="0"/>
                <a:ea typeface="+mn-ea"/>
                <a:cs typeface="+mn-cs"/>
              </a:rPr>
              <a:t>Annuity income – last 17 years</a:t>
            </a: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74F9450-40C6-2F80-9BB6-EEB29D29CF08}"/>
              </a:ext>
            </a:extLst>
          </p:cNvPr>
          <p:cNvSpPr>
            <a:spLocks noGrp="1"/>
          </p:cNvSpPr>
          <p:nvPr>
            <p:ph type="title"/>
          </p:nvPr>
        </p:nvSpPr>
        <p:spPr/>
        <p:txBody>
          <a:bodyPr/>
          <a:lstStyle/>
          <a:p>
            <a:r>
              <a:rPr kumimoji="0" lang="en-GB" sz="1800" b="1" i="0" u="none" strike="noStrike" kern="1200" cap="none" spc="0" normalizeH="0" baseline="0" noProof="0">
                <a:ln>
                  <a:noFill/>
                </a:ln>
                <a:solidFill>
                  <a:srgbClr val="000AD2"/>
                </a:solidFill>
                <a:effectLst/>
                <a:uLnTx/>
                <a:uFillTx/>
                <a:latin typeface="Arial" panose="020B0604020202020204"/>
                <a:ea typeface="+mj-ea"/>
                <a:cs typeface="+mj-cs"/>
              </a:rPr>
              <a:t>Annuities</a:t>
            </a:r>
            <a:endParaRPr lang="en-GB"/>
          </a:p>
        </p:txBody>
      </p:sp>
      <p:graphicFrame>
        <p:nvGraphicFramePr>
          <p:cNvPr id="3" name="Table 2">
            <a:extLst>
              <a:ext uri="{FF2B5EF4-FFF2-40B4-BE49-F238E27FC236}">
                <a16:creationId xmlns:a16="http://schemas.microsoft.com/office/drawing/2014/main" id="{39531606-3C9D-81FF-B533-6336240EDC35}"/>
              </a:ext>
            </a:extLst>
          </p:cNvPr>
          <p:cNvGraphicFramePr>
            <a:graphicFrameLocks noGrp="1"/>
          </p:cNvGraphicFramePr>
          <p:nvPr/>
        </p:nvGraphicFramePr>
        <p:xfrm>
          <a:off x="302070" y="3648269"/>
          <a:ext cx="8481170" cy="594360"/>
        </p:xfrm>
        <a:graphic>
          <a:graphicData uri="http://schemas.openxmlformats.org/drawingml/2006/table">
            <a:tbl>
              <a:tblPr firstRow="1" bandRow="1">
                <a:tableStyleId>{5C22544A-7EE6-4342-B048-85BDC9FD1C3A}</a:tableStyleId>
              </a:tblPr>
              <a:tblGrid>
                <a:gridCol w="1696234">
                  <a:extLst>
                    <a:ext uri="{9D8B030D-6E8A-4147-A177-3AD203B41FA5}">
                      <a16:colId xmlns:a16="http://schemas.microsoft.com/office/drawing/2014/main" val="1107362921"/>
                    </a:ext>
                  </a:extLst>
                </a:gridCol>
                <a:gridCol w="1696234">
                  <a:extLst>
                    <a:ext uri="{9D8B030D-6E8A-4147-A177-3AD203B41FA5}">
                      <a16:colId xmlns:a16="http://schemas.microsoft.com/office/drawing/2014/main" val="1769081339"/>
                    </a:ext>
                  </a:extLst>
                </a:gridCol>
                <a:gridCol w="1696234">
                  <a:extLst>
                    <a:ext uri="{9D8B030D-6E8A-4147-A177-3AD203B41FA5}">
                      <a16:colId xmlns:a16="http://schemas.microsoft.com/office/drawing/2014/main" val="545318950"/>
                    </a:ext>
                  </a:extLst>
                </a:gridCol>
                <a:gridCol w="1696234">
                  <a:extLst>
                    <a:ext uri="{9D8B030D-6E8A-4147-A177-3AD203B41FA5}">
                      <a16:colId xmlns:a16="http://schemas.microsoft.com/office/drawing/2014/main" val="3495450185"/>
                    </a:ext>
                  </a:extLst>
                </a:gridCol>
                <a:gridCol w="1696234">
                  <a:extLst>
                    <a:ext uri="{9D8B030D-6E8A-4147-A177-3AD203B41FA5}">
                      <a16:colId xmlns:a16="http://schemas.microsoft.com/office/drawing/2014/main" val="1982295126"/>
                    </a:ext>
                  </a:extLst>
                </a:gridCol>
              </a:tblGrid>
              <a:tr h="0">
                <a:tc>
                  <a:txBody>
                    <a:bodyPr/>
                    <a:lstStyle/>
                    <a:p>
                      <a:pPr algn="ctr"/>
                      <a:r>
                        <a:rPr lang="en-GB" sz="900" b="1" dirty="0">
                          <a:solidFill>
                            <a:schemeClr val="tx1"/>
                          </a:solidFill>
                        </a:rPr>
                        <a:t>Primary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dirty="0">
                          <a:solidFill>
                            <a:schemeClr val="tx1"/>
                          </a:solidFill>
                        </a:rPr>
                        <a:t>Sequencing/market 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dirty="0">
                          <a:solidFill>
                            <a:schemeClr val="tx1"/>
                          </a:solidFill>
                        </a:rPr>
                        <a:t>Longevity 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dirty="0">
                          <a:solidFill>
                            <a:schemeClr val="tx1"/>
                          </a:solidFill>
                        </a:rPr>
                        <a:t>Capital growth potential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dirty="0">
                          <a:solidFill>
                            <a:schemeClr val="tx1"/>
                          </a:solidFill>
                        </a:rPr>
                        <a:t>Flexibility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34932"/>
                  </a:ext>
                </a:extLst>
              </a:tr>
              <a:tr h="0">
                <a:tc>
                  <a:txBody>
                    <a:bodyPr/>
                    <a:lstStyle/>
                    <a:p>
                      <a:pPr algn="ctr"/>
                      <a:r>
                        <a:rPr lang="en-GB" sz="900" b="0" dirty="0"/>
                        <a:t>Guaranteed life-time pay-check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9599119"/>
                  </a:ext>
                </a:extLst>
              </a:tr>
            </a:tbl>
          </a:graphicData>
        </a:graphic>
      </p:graphicFrame>
      <p:grpSp>
        <p:nvGrpSpPr>
          <p:cNvPr id="13" name="Group 12">
            <a:extLst>
              <a:ext uri="{FF2B5EF4-FFF2-40B4-BE49-F238E27FC236}">
                <a16:creationId xmlns:a16="http://schemas.microsoft.com/office/drawing/2014/main" id="{02DE6423-F4EC-9465-835E-3F60E9B3DC25}"/>
              </a:ext>
            </a:extLst>
          </p:cNvPr>
          <p:cNvGrpSpPr/>
          <p:nvPr/>
        </p:nvGrpSpPr>
        <p:grpSpPr>
          <a:xfrm>
            <a:off x="4467439" y="3951749"/>
            <a:ext cx="3541232" cy="216000"/>
            <a:chOff x="4467439" y="3951749"/>
            <a:chExt cx="3541232" cy="216000"/>
          </a:xfrm>
        </p:grpSpPr>
        <p:sp>
          <p:nvSpPr>
            <p:cNvPr id="9" name="Oval 8">
              <a:extLst>
                <a:ext uri="{FF2B5EF4-FFF2-40B4-BE49-F238E27FC236}">
                  <a16:creationId xmlns:a16="http://schemas.microsoft.com/office/drawing/2014/main" id="{AC403281-82A9-4FE8-DB2D-146DD1B64331}"/>
                </a:ext>
              </a:extLst>
            </p:cNvPr>
            <p:cNvSpPr/>
            <p:nvPr/>
          </p:nvSpPr>
          <p:spPr>
            <a:xfrm>
              <a:off x="4467439" y="3951749"/>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F6696FB6-EE54-399D-BDF1-42A19990E805}"/>
                </a:ext>
              </a:extLst>
            </p:cNvPr>
            <p:cNvSpPr/>
            <p:nvPr/>
          </p:nvSpPr>
          <p:spPr>
            <a:xfrm>
              <a:off x="6135849" y="3951749"/>
              <a:ext cx="216000" cy="216000"/>
            </a:xfrm>
            <a:prstGeom prst="ellipse">
              <a:avLst/>
            </a:prstGeom>
            <a:solidFill>
              <a:srgbClr val="E4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90E60588-4700-B2BC-1AA7-C6EE7262D4D1}"/>
                </a:ext>
              </a:extLst>
            </p:cNvPr>
            <p:cNvSpPr/>
            <p:nvPr/>
          </p:nvSpPr>
          <p:spPr>
            <a:xfrm>
              <a:off x="7792671" y="3951749"/>
              <a:ext cx="216000" cy="216000"/>
            </a:xfrm>
            <a:prstGeom prst="ellipse">
              <a:avLst/>
            </a:prstGeom>
            <a:solidFill>
              <a:srgbClr val="E42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8" name="Group 67">
            <a:extLst>
              <a:ext uri="{FF2B5EF4-FFF2-40B4-BE49-F238E27FC236}">
                <a16:creationId xmlns:a16="http://schemas.microsoft.com/office/drawing/2014/main" id="{55341CEC-422C-C5A6-01AF-A40A824E0590}"/>
              </a:ext>
            </a:extLst>
          </p:cNvPr>
          <p:cNvGrpSpPr/>
          <p:nvPr/>
        </p:nvGrpSpPr>
        <p:grpSpPr>
          <a:xfrm>
            <a:off x="669073" y="1353742"/>
            <a:ext cx="8189276" cy="1560907"/>
            <a:chOff x="669073" y="1353742"/>
            <a:chExt cx="8189276" cy="1560907"/>
          </a:xfrm>
        </p:grpSpPr>
        <p:sp>
          <p:nvSpPr>
            <p:cNvPr id="51" name="Freeform: Shape 50">
              <a:extLst>
                <a:ext uri="{FF2B5EF4-FFF2-40B4-BE49-F238E27FC236}">
                  <a16:creationId xmlns:a16="http://schemas.microsoft.com/office/drawing/2014/main" id="{33FBF2DD-C1BA-11D9-736A-107A1E82E6AC}"/>
                </a:ext>
              </a:extLst>
            </p:cNvPr>
            <p:cNvSpPr/>
            <p:nvPr/>
          </p:nvSpPr>
          <p:spPr>
            <a:xfrm>
              <a:off x="669073" y="1428750"/>
              <a:ext cx="7991703" cy="1485899"/>
            </a:xfrm>
            <a:custGeom>
              <a:avLst/>
              <a:gdLst>
                <a:gd name="connsiteX0" fmla="*/ 450115 w 7991703"/>
                <a:gd name="connsiteY0" fmla="*/ 0 h 1485899"/>
                <a:gd name="connsiteX1" fmla="*/ 469165 w 7991703"/>
                <a:gd name="connsiteY1" fmla="*/ 7144 h 1485899"/>
                <a:gd name="connsiteX2" fmla="*/ 495358 w 7991703"/>
                <a:gd name="connsiteY2" fmla="*/ 33338 h 1485899"/>
                <a:gd name="connsiteX3" fmla="*/ 502502 w 7991703"/>
                <a:gd name="connsiteY3" fmla="*/ 57150 h 1485899"/>
                <a:gd name="connsiteX4" fmla="*/ 523933 w 7991703"/>
                <a:gd name="connsiteY4" fmla="*/ 66675 h 1485899"/>
                <a:gd name="connsiteX5" fmla="*/ 545365 w 7991703"/>
                <a:gd name="connsiteY5" fmla="*/ 66675 h 1485899"/>
                <a:gd name="connsiteX6" fmla="*/ 590608 w 7991703"/>
                <a:gd name="connsiteY6" fmla="*/ 47625 h 1485899"/>
                <a:gd name="connsiteX7" fmla="*/ 609658 w 7991703"/>
                <a:gd name="connsiteY7" fmla="*/ 64294 h 1485899"/>
                <a:gd name="connsiteX8" fmla="*/ 650140 w 7991703"/>
                <a:gd name="connsiteY8" fmla="*/ 76200 h 1485899"/>
                <a:gd name="connsiteX9" fmla="*/ 666808 w 7991703"/>
                <a:gd name="connsiteY9" fmla="*/ 95250 h 1485899"/>
                <a:gd name="connsiteX10" fmla="*/ 671571 w 7991703"/>
                <a:gd name="connsiteY10" fmla="*/ 121444 h 1485899"/>
                <a:gd name="connsiteX11" fmla="*/ 688240 w 7991703"/>
                <a:gd name="connsiteY11" fmla="*/ 145256 h 1485899"/>
                <a:gd name="connsiteX12" fmla="*/ 700146 w 7991703"/>
                <a:gd name="connsiteY12" fmla="*/ 183356 h 1485899"/>
                <a:gd name="connsiteX13" fmla="*/ 690621 w 7991703"/>
                <a:gd name="connsiteY13" fmla="*/ 195263 h 1485899"/>
                <a:gd name="connsiteX14" fmla="*/ 721577 w 7991703"/>
                <a:gd name="connsiteY14" fmla="*/ 214313 h 1485899"/>
                <a:gd name="connsiteX15" fmla="*/ 747771 w 7991703"/>
                <a:gd name="connsiteY15" fmla="*/ 252413 h 1485899"/>
                <a:gd name="connsiteX16" fmla="*/ 769202 w 7991703"/>
                <a:gd name="connsiteY16" fmla="*/ 273844 h 1485899"/>
                <a:gd name="connsiteX17" fmla="*/ 793015 w 7991703"/>
                <a:gd name="connsiteY17" fmla="*/ 300038 h 1485899"/>
                <a:gd name="connsiteX18" fmla="*/ 840640 w 7991703"/>
                <a:gd name="connsiteY18" fmla="*/ 316706 h 1485899"/>
                <a:gd name="connsiteX19" fmla="*/ 878740 w 7991703"/>
                <a:gd name="connsiteY19" fmla="*/ 302419 h 1485899"/>
                <a:gd name="connsiteX20" fmla="*/ 897790 w 7991703"/>
                <a:gd name="connsiteY20" fmla="*/ 276225 h 1485899"/>
                <a:gd name="connsiteX21" fmla="*/ 926365 w 7991703"/>
                <a:gd name="connsiteY21" fmla="*/ 276225 h 1485899"/>
                <a:gd name="connsiteX22" fmla="*/ 976371 w 7991703"/>
                <a:gd name="connsiteY22" fmla="*/ 247650 h 1485899"/>
                <a:gd name="connsiteX23" fmla="*/ 1019233 w 7991703"/>
                <a:gd name="connsiteY23" fmla="*/ 314325 h 1485899"/>
                <a:gd name="connsiteX24" fmla="*/ 1057333 w 7991703"/>
                <a:gd name="connsiteY24" fmla="*/ 357188 h 1485899"/>
                <a:gd name="connsiteX25" fmla="*/ 1093052 w 7991703"/>
                <a:gd name="connsiteY25" fmla="*/ 388144 h 1485899"/>
                <a:gd name="connsiteX26" fmla="*/ 1133533 w 7991703"/>
                <a:gd name="connsiteY26" fmla="*/ 385763 h 1485899"/>
                <a:gd name="connsiteX27" fmla="*/ 1171633 w 7991703"/>
                <a:gd name="connsiteY27" fmla="*/ 385763 h 1485899"/>
                <a:gd name="connsiteX28" fmla="*/ 1214496 w 7991703"/>
                <a:gd name="connsiteY28" fmla="*/ 366713 h 1485899"/>
                <a:gd name="connsiteX29" fmla="*/ 1245452 w 7991703"/>
                <a:gd name="connsiteY29" fmla="*/ 361950 h 1485899"/>
                <a:gd name="connsiteX30" fmla="*/ 1262121 w 7991703"/>
                <a:gd name="connsiteY30" fmla="*/ 385763 h 1485899"/>
                <a:gd name="connsiteX31" fmla="*/ 1266883 w 7991703"/>
                <a:gd name="connsiteY31" fmla="*/ 407194 h 1485899"/>
                <a:gd name="connsiteX32" fmla="*/ 1283552 w 7991703"/>
                <a:gd name="connsiteY32" fmla="*/ 421481 h 1485899"/>
                <a:gd name="connsiteX33" fmla="*/ 1283552 w 7991703"/>
                <a:gd name="connsiteY33" fmla="*/ 438150 h 1485899"/>
                <a:gd name="connsiteX34" fmla="*/ 1312127 w 7991703"/>
                <a:gd name="connsiteY34" fmla="*/ 431006 h 1485899"/>
                <a:gd name="connsiteX35" fmla="*/ 1328796 w 7991703"/>
                <a:gd name="connsiteY35" fmla="*/ 433388 h 1485899"/>
                <a:gd name="connsiteX36" fmla="*/ 1343083 w 7991703"/>
                <a:gd name="connsiteY36" fmla="*/ 464344 h 1485899"/>
                <a:gd name="connsiteX37" fmla="*/ 1357371 w 7991703"/>
                <a:gd name="connsiteY37" fmla="*/ 497681 h 1485899"/>
                <a:gd name="connsiteX38" fmla="*/ 1376421 w 7991703"/>
                <a:gd name="connsiteY38" fmla="*/ 504825 h 1485899"/>
                <a:gd name="connsiteX39" fmla="*/ 1393090 w 7991703"/>
                <a:gd name="connsiteY39" fmla="*/ 490538 h 1485899"/>
                <a:gd name="connsiteX40" fmla="*/ 1414521 w 7991703"/>
                <a:gd name="connsiteY40" fmla="*/ 490538 h 1485899"/>
                <a:gd name="connsiteX41" fmla="*/ 1424046 w 7991703"/>
                <a:gd name="connsiteY41" fmla="*/ 502444 h 1485899"/>
                <a:gd name="connsiteX42" fmla="*/ 1428808 w 7991703"/>
                <a:gd name="connsiteY42" fmla="*/ 516731 h 1485899"/>
                <a:gd name="connsiteX43" fmla="*/ 1428808 w 7991703"/>
                <a:gd name="connsiteY43" fmla="*/ 528638 h 1485899"/>
                <a:gd name="connsiteX44" fmla="*/ 1438333 w 7991703"/>
                <a:gd name="connsiteY44" fmla="*/ 540544 h 1485899"/>
                <a:gd name="connsiteX45" fmla="*/ 1471671 w 7991703"/>
                <a:gd name="connsiteY45" fmla="*/ 554831 h 1485899"/>
                <a:gd name="connsiteX46" fmla="*/ 1524058 w 7991703"/>
                <a:gd name="connsiteY46" fmla="*/ 559594 h 1485899"/>
                <a:gd name="connsiteX47" fmla="*/ 1555015 w 7991703"/>
                <a:gd name="connsiteY47" fmla="*/ 540544 h 1485899"/>
                <a:gd name="connsiteX48" fmla="*/ 1593115 w 7991703"/>
                <a:gd name="connsiteY48" fmla="*/ 516731 h 1485899"/>
                <a:gd name="connsiteX49" fmla="*/ 1645502 w 7991703"/>
                <a:gd name="connsiteY49" fmla="*/ 502444 h 1485899"/>
                <a:gd name="connsiteX50" fmla="*/ 1683602 w 7991703"/>
                <a:gd name="connsiteY50" fmla="*/ 502444 h 1485899"/>
                <a:gd name="connsiteX51" fmla="*/ 1700271 w 7991703"/>
                <a:gd name="connsiteY51" fmla="*/ 464344 h 1485899"/>
                <a:gd name="connsiteX52" fmla="*/ 1726465 w 7991703"/>
                <a:gd name="connsiteY52" fmla="*/ 442913 h 1485899"/>
                <a:gd name="connsiteX53" fmla="*/ 1750277 w 7991703"/>
                <a:gd name="connsiteY53" fmla="*/ 419100 h 1485899"/>
                <a:gd name="connsiteX54" fmla="*/ 1828858 w 7991703"/>
                <a:gd name="connsiteY54" fmla="*/ 416719 h 1485899"/>
                <a:gd name="connsiteX55" fmla="*/ 1855052 w 7991703"/>
                <a:gd name="connsiteY55" fmla="*/ 461963 h 1485899"/>
                <a:gd name="connsiteX56" fmla="*/ 1912202 w 7991703"/>
                <a:gd name="connsiteY56" fmla="*/ 564356 h 1485899"/>
                <a:gd name="connsiteX57" fmla="*/ 1933633 w 7991703"/>
                <a:gd name="connsiteY57" fmla="*/ 628650 h 1485899"/>
                <a:gd name="connsiteX58" fmla="*/ 1950302 w 7991703"/>
                <a:gd name="connsiteY58" fmla="*/ 683419 h 1485899"/>
                <a:gd name="connsiteX59" fmla="*/ 1988402 w 7991703"/>
                <a:gd name="connsiteY59" fmla="*/ 690563 h 1485899"/>
                <a:gd name="connsiteX60" fmla="*/ 2019358 w 7991703"/>
                <a:gd name="connsiteY60" fmla="*/ 728663 h 1485899"/>
                <a:gd name="connsiteX61" fmla="*/ 2038408 w 7991703"/>
                <a:gd name="connsiteY61" fmla="*/ 735806 h 1485899"/>
                <a:gd name="connsiteX62" fmla="*/ 2052696 w 7991703"/>
                <a:gd name="connsiteY62" fmla="*/ 726281 h 1485899"/>
                <a:gd name="connsiteX63" fmla="*/ 2095558 w 7991703"/>
                <a:gd name="connsiteY63" fmla="*/ 721519 h 1485899"/>
                <a:gd name="connsiteX64" fmla="*/ 2119371 w 7991703"/>
                <a:gd name="connsiteY64" fmla="*/ 721519 h 1485899"/>
                <a:gd name="connsiteX65" fmla="*/ 2152708 w 7991703"/>
                <a:gd name="connsiteY65" fmla="*/ 690563 h 1485899"/>
                <a:gd name="connsiteX66" fmla="*/ 2214621 w 7991703"/>
                <a:gd name="connsiteY66" fmla="*/ 683419 h 1485899"/>
                <a:gd name="connsiteX67" fmla="*/ 2271771 w 7991703"/>
                <a:gd name="connsiteY67" fmla="*/ 709613 h 1485899"/>
                <a:gd name="connsiteX68" fmla="*/ 2305108 w 7991703"/>
                <a:gd name="connsiteY68" fmla="*/ 745331 h 1485899"/>
                <a:gd name="connsiteX69" fmla="*/ 2336065 w 7991703"/>
                <a:gd name="connsiteY69" fmla="*/ 785813 h 1485899"/>
                <a:gd name="connsiteX70" fmla="*/ 2367021 w 7991703"/>
                <a:gd name="connsiteY70" fmla="*/ 809625 h 1485899"/>
                <a:gd name="connsiteX71" fmla="*/ 2424171 w 7991703"/>
                <a:gd name="connsiteY71" fmla="*/ 852488 h 1485899"/>
                <a:gd name="connsiteX72" fmla="*/ 2462271 w 7991703"/>
                <a:gd name="connsiteY72" fmla="*/ 873919 h 1485899"/>
                <a:gd name="connsiteX73" fmla="*/ 2502752 w 7991703"/>
                <a:gd name="connsiteY73" fmla="*/ 881063 h 1485899"/>
                <a:gd name="connsiteX74" fmla="*/ 2533708 w 7991703"/>
                <a:gd name="connsiteY74" fmla="*/ 921544 h 1485899"/>
                <a:gd name="connsiteX75" fmla="*/ 2552758 w 7991703"/>
                <a:gd name="connsiteY75" fmla="*/ 945356 h 1485899"/>
                <a:gd name="connsiteX76" fmla="*/ 2571808 w 7991703"/>
                <a:gd name="connsiteY76" fmla="*/ 957263 h 1485899"/>
                <a:gd name="connsiteX77" fmla="*/ 2595621 w 7991703"/>
                <a:gd name="connsiteY77" fmla="*/ 962025 h 1485899"/>
                <a:gd name="connsiteX78" fmla="*/ 2612290 w 7991703"/>
                <a:gd name="connsiteY78" fmla="*/ 938213 h 1485899"/>
                <a:gd name="connsiteX79" fmla="*/ 2640865 w 7991703"/>
                <a:gd name="connsiteY79" fmla="*/ 902494 h 1485899"/>
                <a:gd name="connsiteX80" fmla="*/ 2683727 w 7991703"/>
                <a:gd name="connsiteY80" fmla="*/ 876300 h 1485899"/>
                <a:gd name="connsiteX81" fmla="*/ 2745640 w 7991703"/>
                <a:gd name="connsiteY81" fmla="*/ 850106 h 1485899"/>
                <a:gd name="connsiteX82" fmla="*/ 2759927 w 7991703"/>
                <a:gd name="connsiteY82" fmla="*/ 807244 h 1485899"/>
                <a:gd name="connsiteX83" fmla="*/ 2805171 w 7991703"/>
                <a:gd name="connsiteY83" fmla="*/ 766763 h 1485899"/>
                <a:gd name="connsiteX84" fmla="*/ 2840890 w 7991703"/>
                <a:gd name="connsiteY84" fmla="*/ 733425 h 1485899"/>
                <a:gd name="connsiteX85" fmla="*/ 2864702 w 7991703"/>
                <a:gd name="connsiteY85" fmla="*/ 709613 h 1485899"/>
                <a:gd name="connsiteX86" fmla="*/ 2886133 w 7991703"/>
                <a:gd name="connsiteY86" fmla="*/ 678656 h 1485899"/>
                <a:gd name="connsiteX87" fmla="*/ 2926614 w 7991703"/>
                <a:gd name="connsiteY87" fmla="*/ 726282 h 1485899"/>
                <a:gd name="connsiteX88" fmla="*/ 2928997 w 7991703"/>
                <a:gd name="connsiteY88" fmla="*/ 723902 h 1485899"/>
                <a:gd name="connsiteX89" fmla="*/ 2891436 w 7991703"/>
                <a:gd name="connsiteY89" fmla="*/ 1265101 h 1485899"/>
                <a:gd name="connsiteX90" fmla="*/ 2894031 w 7991703"/>
                <a:gd name="connsiteY90" fmla="*/ 1265219 h 1485899"/>
                <a:gd name="connsiteX91" fmla="*/ 2934552 w 7991703"/>
                <a:gd name="connsiteY91" fmla="*/ 742949 h 1485899"/>
                <a:gd name="connsiteX92" fmla="*/ 2962333 w 7991703"/>
                <a:gd name="connsiteY92" fmla="*/ 678655 h 1485899"/>
                <a:gd name="connsiteX93" fmla="*/ 2981383 w 7991703"/>
                <a:gd name="connsiteY93" fmla="*/ 652462 h 1485899"/>
                <a:gd name="connsiteX94" fmla="*/ 3014721 w 7991703"/>
                <a:gd name="connsiteY94" fmla="*/ 657224 h 1485899"/>
                <a:gd name="connsiteX95" fmla="*/ 3038533 w 7991703"/>
                <a:gd name="connsiteY95" fmla="*/ 695324 h 1485899"/>
                <a:gd name="connsiteX96" fmla="*/ 3067108 w 7991703"/>
                <a:gd name="connsiteY96" fmla="*/ 714374 h 1485899"/>
                <a:gd name="connsiteX97" fmla="*/ 3100446 w 7991703"/>
                <a:gd name="connsiteY97" fmla="*/ 714374 h 1485899"/>
                <a:gd name="connsiteX98" fmla="*/ 3129021 w 7991703"/>
                <a:gd name="connsiteY98" fmla="*/ 688180 h 1485899"/>
                <a:gd name="connsiteX99" fmla="*/ 3164740 w 7991703"/>
                <a:gd name="connsiteY99" fmla="*/ 690562 h 1485899"/>
                <a:gd name="connsiteX100" fmla="*/ 3198077 w 7991703"/>
                <a:gd name="connsiteY100" fmla="*/ 700087 h 1485899"/>
                <a:gd name="connsiteX101" fmla="*/ 3226652 w 7991703"/>
                <a:gd name="connsiteY101" fmla="*/ 683418 h 1485899"/>
                <a:gd name="connsiteX102" fmla="*/ 3255227 w 7991703"/>
                <a:gd name="connsiteY102" fmla="*/ 671512 h 1485899"/>
                <a:gd name="connsiteX103" fmla="*/ 3286183 w 7991703"/>
                <a:gd name="connsiteY103" fmla="*/ 676274 h 1485899"/>
                <a:gd name="connsiteX104" fmla="*/ 3312377 w 7991703"/>
                <a:gd name="connsiteY104" fmla="*/ 707230 h 1485899"/>
                <a:gd name="connsiteX105" fmla="*/ 3355240 w 7991703"/>
                <a:gd name="connsiteY105" fmla="*/ 745330 h 1485899"/>
                <a:gd name="connsiteX106" fmla="*/ 3367146 w 7991703"/>
                <a:gd name="connsiteY106" fmla="*/ 754855 h 1485899"/>
                <a:gd name="connsiteX107" fmla="*/ 3424296 w 7991703"/>
                <a:gd name="connsiteY107" fmla="*/ 764380 h 1485899"/>
                <a:gd name="connsiteX108" fmla="*/ 3448108 w 7991703"/>
                <a:gd name="connsiteY108" fmla="*/ 769143 h 1485899"/>
                <a:gd name="connsiteX109" fmla="*/ 3483827 w 7991703"/>
                <a:gd name="connsiteY109" fmla="*/ 807243 h 1485899"/>
                <a:gd name="connsiteX110" fmla="*/ 3495733 w 7991703"/>
                <a:gd name="connsiteY110" fmla="*/ 842962 h 1485899"/>
                <a:gd name="connsiteX111" fmla="*/ 3505258 w 7991703"/>
                <a:gd name="connsiteY111" fmla="*/ 864393 h 1485899"/>
                <a:gd name="connsiteX112" fmla="*/ 3505258 w 7991703"/>
                <a:gd name="connsiteY112" fmla="*/ 897730 h 1485899"/>
                <a:gd name="connsiteX113" fmla="*/ 3545740 w 7991703"/>
                <a:gd name="connsiteY113" fmla="*/ 921543 h 1485899"/>
                <a:gd name="connsiteX114" fmla="*/ 3607652 w 7991703"/>
                <a:gd name="connsiteY114" fmla="*/ 921543 h 1485899"/>
                <a:gd name="connsiteX115" fmla="*/ 3645752 w 7991703"/>
                <a:gd name="connsiteY115" fmla="*/ 914399 h 1485899"/>
                <a:gd name="connsiteX116" fmla="*/ 3667183 w 7991703"/>
                <a:gd name="connsiteY116" fmla="*/ 897730 h 1485899"/>
                <a:gd name="connsiteX117" fmla="*/ 3671946 w 7991703"/>
                <a:gd name="connsiteY117" fmla="*/ 864393 h 1485899"/>
                <a:gd name="connsiteX118" fmla="*/ 3683852 w 7991703"/>
                <a:gd name="connsiteY118" fmla="*/ 833437 h 1485899"/>
                <a:gd name="connsiteX119" fmla="*/ 3724333 w 7991703"/>
                <a:gd name="connsiteY119" fmla="*/ 804862 h 1485899"/>
                <a:gd name="connsiteX120" fmla="*/ 3769577 w 7991703"/>
                <a:gd name="connsiteY120" fmla="*/ 783430 h 1485899"/>
                <a:gd name="connsiteX121" fmla="*/ 3845777 w 7991703"/>
                <a:gd name="connsiteY121" fmla="*/ 788193 h 1485899"/>
                <a:gd name="connsiteX122" fmla="*/ 3902927 w 7991703"/>
                <a:gd name="connsiteY122" fmla="*/ 797718 h 1485899"/>
                <a:gd name="connsiteX123" fmla="*/ 3929121 w 7991703"/>
                <a:gd name="connsiteY123" fmla="*/ 814387 h 1485899"/>
                <a:gd name="connsiteX124" fmla="*/ 3943408 w 7991703"/>
                <a:gd name="connsiteY124" fmla="*/ 866774 h 1485899"/>
                <a:gd name="connsiteX125" fmla="*/ 3960077 w 7991703"/>
                <a:gd name="connsiteY125" fmla="*/ 883443 h 1485899"/>
                <a:gd name="connsiteX126" fmla="*/ 3991033 w 7991703"/>
                <a:gd name="connsiteY126" fmla="*/ 876299 h 1485899"/>
                <a:gd name="connsiteX127" fmla="*/ 4031515 w 7991703"/>
                <a:gd name="connsiteY127" fmla="*/ 869155 h 1485899"/>
                <a:gd name="connsiteX128" fmla="*/ 4045802 w 7991703"/>
                <a:gd name="connsiteY128" fmla="*/ 895349 h 1485899"/>
                <a:gd name="connsiteX129" fmla="*/ 4060090 w 7991703"/>
                <a:gd name="connsiteY129" fmla="*/ 916780 h 1485899"/>
                <a:gd name="connsiteX130" fmla="*/ 4062471 w 7991703"/>
                <a:gd name="connsiteY130" fmla="*/ 950118 h 1485899"/>
                <a:gd name="connsiteX131" fmla="*/ 4107715 w 7991703"/>
                <a:gd name="connsiteY131" fmla="*/ 992980 h 1485899"/>
                <a:gd name="connsiteX132" fmla="*/ 4155340 w 7991703"/>
                <a:gd name="connsiteY132" fmla="*/ 1016793 h 1485899"/>
                <a:gd name="connsiteX133" fmla="*/ 4195821 w 7991703"/>
                <a:gd name="connsiteY133" fmla="*/ 1083468 h 1485899"/>
                <a:gd name="connsiteX134" fmla="*/ 4236302 w 7991703"/>
                <a:gd name="connsiteY134" fmla="*/ 1138237 h 1485899"/>
                <a:gd name="connsiteX135" fmla="*/ 4243446 w 7991703"/>
                <a:gd name="connsiteY135" fmla="*/ 1176337 h 1485899"/>
                <a:gd name="connsiteX136" fmla="*/ 4272021 w 7991703"/>
                <a:gd name="connsiteY136" fmla="*/ 1216818 h 1485899"/>
                <a:gd name="connsiteX137" fmla="*/ 4302977 w 7991703"/>
                <a:gd name="connsiteY137" fmla="*/ 1223962 h 1485899"/>
                <a:gd name="connsiteX138" fmla="*/ 4333933 w 7991703"/>
                <a:gd name="connsiteY138" fmla="*/ 1197768 h 1485899"/>
                <a:gd name="connsiteX139" fmla="*/ 4364890 w 7991703"/>
                <a:gd name="connsiteY139" fmla="*/ 1121568 h 1485899"/>
                <a:gd name="connsiteX140" fmla="*/ 4381558 w 7991703"/>
                <a:gd name="connsiteY140" fmla="*/ 1069180 h 1485899"/>
                <a:gd name="connsiteX141" fmla="*/ 4388702 w 7991703"/>
                <a:gd name="connsiteY141" fmla="*/ 1033462 h 1485899"/>
                <a:gd name="connsiteX142" fmla="*/ 4445852 w 7991703"/>
                <a:gd name="connsiteY142" fmla="*/ 973930 h 1485899"/>
                <a:gd name="connsiteX143" fmla="*/ 4462521 w 7991703"/>
                <a:gd name="connsiteY143" fmla="*/ 962024 h 1485899"/>
                <a:gd name="connsiteX144" fmla="*/ 4481571 w 7991703"/>
                <a:gd name="connsiteY144" fmla="*/ 971549 h 1485899"/>
                <a:gd name="connsiteX145" fmla="*/ 4493477 w 7991703"/>
                <a:gd name="connsiteY145" fmla="*/ 1004887 h 1485899"/>
                <a:gd name="connsiteX146" fmla="*/ 4533958 w 7991703"/>
                <a:gd name="connsiteY146" fmla="*/ 1028699 h 1485899"/>
                <a:gd name="connsiteX147" fmla="*/ 4562533 w 7991703"/>
                <a:gd name="connsiteY147" fmla="*/ 1050130 h 1485899"/>
                <a:gd name="connsiteX148" fmla="*/ 4581583 w 7991703"/>
                <a:gd name="connsiteY148" fmla="*/ 1066799 h 1485899"/>
                <a:gd name="connsiteX149" fmla="*/ 4600633 w 7991703"/>
                <a:gd name="connsiteY149" fmla="*/ 1059655 h 1485899"/>
                <a:gd name="connsiteX150" fmla="*/ 4622065 w 7991703"/>
                <a:gd name="connsiteY150" fmla="*/ 1012030 h 1485899"/>
                <a:gd name="connsiteX151" fmla="*/ 4657783 w 7991703"/>
                <a:gd name="connsiteY151" fmla="*/ 969168 h 1485899"/>
                <a:gd name="connsiteX152" fmla="*/ 4664927 w 7991703"/>
                <a:gd name="connsiteY152" fmla="*/ 935830 h 1485899"/>
                <a:gd name="connsiteX153" fmla="*/ 4695883 w 7991703"/>
                <a:gd name="connsiteY153" fmla="*/ 959643 h 1485899"/>
                <a:gd name="connsiteX154" fmla="*/ 4717315 w 7991703"/>
                <a:gd name="connsiteY154" fmla="*/ 950118 h 1485899"/>
                <a:gd name="connsiteX155" fmla="*/ 4729221 w 7991703"/>
                <a:gd name="connsiteY155" fmla="*/ 928687 h 1485899"/>
                <a:gd name="connsiteX156" fmla="*/ 4757796 w 7991703"/>
                <a:gd name="connsiteY156" fmla="*/ 928687 h 1485899"/>
                <a:gd name="connsiteX157" fmla="*/ 4791133 w 7991703"/>
                <a:gd name="connsiteY157" fmla="*/ 947737 h 1485899"/>
                <a:gd name="connsiteX158" fmla="*/ 4817327 w 7991703"/>
                <a:gd name="connsiteY158" fmla="*/ 959643 h 1485899"/>
                <a:gd name="connsiteX159" fmla="*/ 4836377 w 7991703"/>
                <a:gd name="connsiteY159" fmla="*/ 947737 h 1485899"/>
                <a:gd name="connsiteX160" fmla="*/ 4864952 w 7991703"/>
                <a:gd name="connsiteY160" fmla="*/ 919162 h 1485899"/>
                <a:gd name="connsiteX161" fmla="*/ 4893527 w 7991703"/>
                <a:gd name="connsiteY161" fmla="*/ 928687 h 1485899"/>
                <a:gd name="connsiteX162" fmla="*/ 4934008 w 7991703"/>
                <a:gd name="connsiteY162" fmla="*/ 902493 h 1485899"/>
                <a:gd name="connsiteX163" fmla="*/ 4981633 w 7991703"/>
                <a:gd name="connsiteY163" fmla="*/ 862012 h 1485899"/>
                <a:gd name="connsiteX164" fmla="*/ 5057833 w 7991703"/>
                <a:gd name="connsiteY164" fmla="*/ 876299 h 1485899"/>
                <a:gd name="connsiteX165" fmla="*/ 5095933 w 7991703"/>
                <a:gd name="connsiteY165" fmla="*/ 864393 h 1485899"/>
                <a:gd name="connsiteX166" fmla="*/ 5169752 w 7991703"/>
                <a:gd name="connsiteY166" fmla="*/ 864393 h 1485899"/>
                <a:gd name="connsiteX167" fmla="*/ 5250715 w 7991703"/>
                <a:gd name="connsiteY167" fmla="*/ 904874 h 1485899"/>
                <a:gd name="connsiteX168" fmla="*/ 5281671 w 7991703"/>
                <a:gd name="connsiteY168" fmla="*/ 892968 h 1485899"/>
                <a:gd name="connsiteX169" fmla="*/ 5388827 w 7991703"/>
                <a:gd name="connsiteY169" fmla="*/ 890587 h 1485899"/>
                <a:gd name="connsiteX170" fmla="*/ 5422165 w 7991703"/>
                <a:gd name="connsiteY170" fmla="*/ 890587 h 1485899"/>
                <a:gd name="connsiteX171" fmla="*/ 5436452 w 7991703"/>
                <a:gd name="connsiteY171" fmla="*/ 921543 h 1485899"/>
                <a:gd name="connsiteX172" fmla="*/ 5474552 w 7991703"/>
                <a:gd name="connsiteY172" fmla="*/ 923924 h 1485899"/>
                <a:gd name="connsiteX173" fmla="*/ 5541227 w 7991703"/>
                <a:gd name="connsiteY173" fmla="*/ 985837 h 1485899"/>
                <a:gd name="connsiteX174" fmla="*/ 5557896 w 7991703"/>
                <a:gd name="connsiteY174" fmla="*/ 1012030 h 1485899"/>
                <a:gd name="connsiteX175" fmla="*/ 5603140 w 7991703"/>
                <a:gd name="connsiteY175" fmla="*/ 1028699 h 1485899"/>
                <a:gd name="connsiteX176" fmla="*/ 5622190 w 7991703"/>
                <a:gd name="connsiteY176" fmla="*/ 1064418 h 1485899"/>
                <a:gd name="connsiteX177" fmla="*/ 5650765 w 7991703"/>
                <a:gd name="connsiteY177" fmla="*/ 1114424 h 1485899"/>
                <a:gd name="connsiteX178" fmla="*/ 5681721 w 7991703"/>
                <a:gd name="connsiteY178" fmla="*/ 1152524 h 1485899"/>
                <a:gd name="connsiteX179" fmla="*/ 5724583 w 7991703"/>
                <a:gd name="connsiteY179" fmla="*/ 1133474 h 1485899"/>
                <a:gd name="connsiteX180" fmla="*/ 5746015 w 7991703"/>
                <a:gd name="connsiteY180" fmla="*/ 1164430 h 1485899"/>
                <a:gd name="connsiteX181" fmla="*/ 5767446 w 7991703"/>
                <a:gd name="connsiteY181" fmla="*/ 1171574 h 1485899"/>
                <a:gd name="connsiteX182" fmla="*/ 5786496 w 7991703"/>
                <a:gd name="connsiteY182" fmla="*/ 1145380 h 1485899"/>
                <a:gd name="connsiteX183" fmla="*/ 5803165 w 7991703"/>
                <a:gd name="connsiteY183" fmla="*/ 1107280 h 1485899"/>
                <a:gd name="connsiteX184" fmla="*/ 5819833 w 7991703"/>
                <a:gd name="connsiteY184" fmla="*/ 1083468 h 1485899"/>
                <a:gd name="connsiteX185" fmla="*/ 5853171 w 7991703"/>
                <a:gd name="connsiteY185" fmla="*/ 1083468 h 1485899"/>
                <a:gd name="connsiteX186" fmla="*/ 5888890 w 7991703"/>
                <a:gd name="connsiteY186" fmla="*/ 1095374 h 1485899"/>
                <a:gd name="connsiteX187" fmla="*/ 5917465 w 7991703"/>
                <a:gd name="connsiteY187" fmla="*/ 1095374 h 1485899"/>
                <a:gd name="connsiteX188" fmla="*/ 5934455 w 7991703"/>
                <a:gd name="connsiteY188" fmla="*/ 1127230 h 1485899"/>
                <a:gd name="connsiteX189" fmla="*/ 5935405 w 7991703"/>
                <a:gd name="connsiteY189" fmla="*/ 1125535 h 1485899"/>
                <a:gd name="connsiteX190" fmla="*/ 5934610 w 7991703"/>
                <a:gd name="connsiteY190" fmla="*/ 1127521 h 1485899"/>
                <a:gd name="connsiteX191" fmla="*/ 5935391 w 7991703"/>
                <a:gd name="connsiteY191" fmla="*/ 1128984 h 1485899"/>
                <a:gd name="connsiteX192" fmla="*/ 5938516 w 7991703"/>
                <a:gd name="connsiteY192" fmla="*/ 1129664 h 1485899"/>
                <a:gd name="connsiteX193" fmla="*/ 5942071 w 7991703"/>
                <a:gd name="connsiteY193" fmla="*/ 1127124 h 1485899"/>
                <a:gd name="connsiteX194" fmla="*/ 5942301 w 7991703"/>
                <a:gd name="connsiteY194" fmla="*/ 1130487 h 1485899"/>
                <a:gd name="connsiteX195" fmla="*/ 5988902 w 7991703"/>
                <a:gd name="connsiteY195" fmla="*/ 1140617 h 1485899"/>
                <a:gd name="connsiteX196" fmla="*/ 6022240 w 7991703"/>
                <a:gd name="connsiteY196" fmla="*/ 1138236 h 1485899"/>
                <a:gd name="connsiteX197" fmla="*/ 6048433 w 7991703"/>
                <a:gd name="connsiteY197" fmla="*/ 1152523 h 1485899"/>
                <a:gd name="connsiteX198" fmla="*/ 6062721 w 7991703"/>
                <a:gd name="connsiteY198" fmla="*/ 1171573 h 1485899"/>
                <a:gd name="connsiteX199" fmla="*/ 6091296 w 7991703"/>
                <a:gd name="connsiteY199" fmla="*/ 1173954 h 1485899"/>
                <a:gd name="connsiteX200" fmla="*/ 6146065 w 7991703"/>
                <a:gd name="connsiteY200" fmla="*/ 1159667 h 1485899"/>
                <a:gd name="connsiteX201" fmla="*/ 6177021 w 7991703"/>
                <a:gd name="connsiteY201" fmla="*/ 1166811 h 1485899"/>
                <a:gd name="connsiteX202" fmla="*/ 6217502 w 7991703"/>
                <a:gd name="connsiteY202" fmla="*/ 1162048 h 1485899"/>
                <a:gd name="connsiteX203" fmla="*/ 6257983 w 7991703"/>
                <a:gd name="connsiteY203" fmla="*/ 1157286 h 1485899"/>
                <a:gd name="connsiteX204" fmla="*/ 6300846 w 7991703"/>
                <a:gd name="connsiteY204" fmla="*/ 1183479 h 1485899"/>
                <a:gd name="connsiteX205" fmla="*/ 6353233 w 7991703"/>
                <a:gd name="connsiteY205" fmla="*/ 1193004 h 1485899"/>
                <a:gd name="connsiteX206" fmla="*/ 6396096 w 7991703"/>
                <a:gd name="connsiteY206" fmla="*/ 1152523 h 1485899"/>
                <a:gd name="connsiteX207" fmla="*/ 6424671 w 7991703"/>
                <a:gd name="connsiteY207" fmla="*/ 1107279 h 1485899"/>
                <a:gd name="connsiteX208" fmla="*/ 6458008 w 7991703"/>
                <a:gd name="connsiteY208" fmla="*/ 1121567 h 1485899"/>
                <a:gd name="connsiteX209" fmla="*/ 6505633 w 7991703"/>
                <a:gd name="connsiteY209" fmla="*/ 1107279 h 1485899"/>
                <a:gd name="connsiteX210" fmla="*/ 6538971 w 7991703"/>
                <a:gd name="connsiteY210" fmla="*/ 1073942 h 1485899"/>
                <a:gd name="connsiteX211" fmla="*/ 6555640 w 7991703"/>
                <a:gd name="connsiteY211" fmla="*/ 1062036 h 1485899"/>
                <a:gd name="connsiteX212" fmla="*/ 6588977 w 7991703"/>
                <a:gd name="connsiteY212" fmla="*/ 1088229 h 1485899"/>
                <a:gd name="connsiteX213" fmla="*/ 6615171 w 7991703"/>
                <a:gd name="connsiteY213" fmla="*/ 1085848 h 1485899"/>
                <a:gd name="connsiteX214" fmla="*/ 6658033 w 7991703"/>
                <a:gd name="connsiteY214" fmla="*/ 1102517 h 1485899"/>
                <a:gd name="connsiteX215" fmla="*/ 6696133 w 7991703"/>
                <a:gd name="connsiteY215" fmla="*/ 1066798 h 1485899"/>
                <a:gd name="connsiteX216" fmla="*/ 6710421 w 7991703"/>
                <a:gd name="connsiteY216" fmla="*/ 1047748 h 1485899"/>
                <a:gd name="connsiteX217" fmla="*/ 6727090 w 7991703"/>
                <a:gd name="connsiteY217" fmla="*/ 1066798 h 1485899"/>
                <a:gd name="connsiteX218" fmla="*/ 6767571 w 7991703"/>
                <a:gd name="connsiteY218" fmla="*/ 1078704 h 1485899"/>
                <a:gd name="connsiteX219" fmla="*/ 6824721 w 7991703"/>
                <a:gd name="connsiteY219" fmla="*/ 1062036 h 1485899"/>
                <a:gd name="connsiteX220" fmla="*/ 6850915 w 7991703"/>
                <a:gd name="connsiteY220" fmla="*/ 1007267 h 1485899"/>
                <a:gd name="connsiteX221" fmla="*/ 6869965 w 7991703"/>
                <a:gd name="connsiteY221" fmla="*/ 971548 h 1485899"/>
                <a:gd name="connsiteX222" fmla="*/ 6898540 w 7991703"/>
                <a:gd name="connsiteY222" fmla="*/ 957261 h 1485899"/>
                <a:gd name="connsiteX223" fmla="*/ 6934258 w 7991703"/>
                <a:gd name="connsiteY223" fmla="*/ 876298 h 1485899"/>
                <a:gd name="connsiteX224" fmla="*/ 6953308 w 7991703"/>
                <a:gd name="connsiteY224" fmla="*/ 821529 h 1485899"/>
                <a:gd name="connsiteX225" fmla="*/ 6986646 w 7991703"/>
                <a:gd name="connsiteY225" fmla="*/ 745329 h 1485899"/>
                <a:gd name="connsiteX226" fmla="*/ 7005696 w 7991703"/>
                <a:gd name="connsiteY226" fmla="*/ 676273 h 1485899"/>
                <a:gd name="connsiteX227" fmla="*/ 7039033 w 7991703"/>
                <a:gd name="connsiteY227" fmla="*/ 633411 h 1485899"/>
                <a:gd name="connsiteX228" fmla="*/ 7074752 w 7991703"/>
                <a:gd name="connsiteY228" fmla="*/ 604836 h 1485899"/>
                <a:gd name="connsiteX229" fmla="*/ 7105708 w 7991703"/>
                <a:gd name="connsiteY229" fmla="*/ 602454 h 1485899"/>
                <a:gd name="connsiteX230" fmla="*/ 7122377 w 7991703"/>
                <a:gd name="connsiteY230" fmla="*/ 483392 h 1485899"/>
                <a:gd name="connsiteX231" fmla="*/ 7134283 w 7991703"/>
                <a:gd name="connsiteY231" fmla="*/ 388142 h 1485899"/>
                <a:gd name="connsiteX232" fmla="*/ 7131902 w 7991703"/>
                <a:gd name="connsiteY232" fmla="*/ 319086 h 1485899"/>
                <a:gd name="connsiteX233" fmla="*/ 7155715 w 7991703"/>
                <a:gd name="connsiteY233" fmla="*/ 245267 h 1485899"/>
                <a:gd name="connsiteX234" fmla="*/ 7172383 w 7991703"/>
                <a:gd name="connsiteY234" fmla="*/ 180973 h 1485899"/>
                <a:gd name="connsiteX235" fmla="*/ 7191433 w 7991703"/>
                <a:gd name="connsiteY235" fmla="*/ 230979 h 1485899"/>
                <a:gd name="connsiteX236" fmla="*/ 7203340 w 7991703"/>
                <a:gd name="connsiteY236" fmla="*/ 273842 h 1485899"/>
                <a:gd name="connsiteX237" fmla="*/ 7224771 w 7991703"/>
                <a:gd name="connsiteY237" fmla="*/ 285748 h 1485899"/>
                <a:gd name="connsiteX238" fmla="*/ 7239058 w 7991703"/>
                <a:gd name="connsiteY238" fmla="*/ 269079 h 1485899"/>
                <a:gd name="connsiteX239" fmla="*/ 7260490 w 7991703"/>
                <a:gd name="connsiteY239" fmla="*/ 302417 h 1485899"/>
                <a:gd name="connsiteX240" fmla="*/ 7281921 w 7991703"/>
                <a:gd name="connsiteY240" fmla="*/ 378617 h 1485899"/>
                <a:gd name="connsiteX241" fmla="*/ 7286683 w 7991703"/>
                <a:gd name="connsiteY241" fmla="*/ 435767 h 1485899"/>
                <a:gd name="connsiteX242" fmla="*/ 7315258 w 7991703"/>
                <a:gd name="connsiteY242" fmla="*/ 421479 h 1485899"/>
                <a:gd name="connsiteX243" fmla="*/ 7327165 w 7991703"/>
                <a:gd name="connsiteY243" fmla="*/ 407192 h 1485899"/>
                <a:gd name="connsiteX244" fmla="*/ 7346215 w 7991703"/>
                <a:gd name="connsiteY244" fmla="*/ 450054 h 1485899"/>
                <a:gd name="connsiteX245" fmla="*/ 7360502 w 7991703"/>
                <a:gd name="connsiteY245" fmla="*/ 492917 h 1485899"/>
                <a:gd name="connsiteX246" fmla="*/ 7393840 w 7991703"/>
                <a:gd name="connsiteY246" fmla="*/ 483392 h 1485899"/>
                <a:gd name="connsiteX247" fmla="*/ 7410508 w 7991703"/>
                <a:gd name="connsiteY247" fmla="*/ 409573 h 1485899"/>
                <a:gd name="connsiteX248" fmla="*/ 7431940 w 7991703"/>
                <a:gd name="connsiteY248" fmla="*/ 333373 h 1485899"/>
                <a:gd name="connsiteX249" fmla="*/ 7460515 w 7991703"/>
                <a:gd name="connsiteY249" fmla="*/ 264317 h 1485899"/>
                <a:gd name="connsiteX250" fmla="*/ 7496233 w 7991703"/>
                <a:gd name="connsiteY250" fmla="*/ 209548 h 1485899"/>
                <a:gd name="connsiteX251" fmla="*/ 7536715 w 7991703"/>
                <a:gd name="connsiteY251" fmla="*/ 188117 h 1485899"/>
                <a:gd name="connsiteX252" fmla="*/ 7572433 w 7991703"/>
                <a:gd name="connsiteY252" fmla="*/ 169067 h 1485899"/>
                <a:gd name="connsiteX253" fmla="*/ 7605771 w 7991703"/>
                <a:gd name="connsiteY253" fmla="*/ 178592 h 1485899"/>
                <a:gd name="connsiteX254" fmla="*/ 7622440 w 7991703"/>
                <a:gd name="connsiteY254" fmla="*/ 245267 h 1485899"/>
                <a:gd name="connsiteX255" fmla="*/ 7629583 w 7991703"/>
                <a:gd name="connsiteY255" fmla="*/ 285748 h 1485899"/>
                <a:gd name="connsiteX256" fmla="*/ 7627202 w 7991703"/>
                <a:gd name="connsiteY256" fmla="*/ 304798 h 1485899"/>
                <a:gd name="connsiteX257" fmla="*/ 7655777 w 7991703"/>
                <a:gd name="connsiteY257" fmla="*/ 295273 h 1485899"/>
                <a:gd name="connsiteX258" fmla="*/ 7689115 w 7991703"/>
                <a:gd name="connsiteY258" fmla="*/ 271461 h 1485899"/>
                <a:gd name="connsiteX259" fmla="*/ 7693877 w 7991703"/>
                <a:gd name="connsiteY259" fmla="*/ 309561 h 1485899"/>
                <a:gd name="connsiteX260" fmla="*/ 7696258 w 7991703"/>
                <a:gd name="connsiteY260" fmla="*/ 340517 h 1485899"/>
                <a:gd name="connsiteX261" fmla="*/ 7701021 w 7991703"/>
                <a:gd name="connsiteY261" fmla="*/ 373854 h 1485899"/>
                <a:gd name="connsiteX262" fmla="*/ 7720071 w 7991703"/>
                <a:gd name="connsiteY262" fmla="*/ 390523 h 1485899"/>
                <a:gd name="connsiteX263" fmla="*/ 7746265 w 7991703"/>
                <a:gd name="connsiteY263" fmla="*/ 369092 h 1485899"/>
                <a:gd name="connsiteX264" fmla="*/ 7765315 w 7991703"/>
                <a:gd name="connsiteY264" fmla="*/ 347661 h 1485899"/>
                <a:gd name="connsiteX265" fmla="*/ 7777221 w 7991703"/>
                <a:gd name="connsiteY265" fmla="*/ 307179 h 1485899"/>
                <a:gd name="connsiteX266" fmla="*/ 7793890 w 7991703"/>
                <a:gd name="connsiteY266" fmla="*/ 261936 h 1485899"/>
                <a:gd name="connsiteX267" fmla="*/ 7805796 w 7991703"/>
                <a:gd name="connsiteY267" fmla="*/ 238123 h 1485899"/>
                <a:gd name="connsiteX268" fmla="*/ 7829608 w 7991703"/>
                <a:gd name="connsiteY268" fmla="*/ 285748 h 1485899"/>
                <a:gd name="connsiteX269" fmla="*/ 7831990 w 7991703"/>
                <a:gd name="connsiteY269" fmla="*/ 319086 h 1485899"/>
                <a:gd name="connsiteX270" fmla="*/ 7870090 w 7991703"/>
                <a:gd name="connsiteY270" fmla="*/ 335754 h 1485899"/>
                <a:gd name="connsiteX271" fmla="*/ 7891521 w 7991703"/>
                <a:gd name="connsiteY271" fmla="*/ 314323 h 1485899"/>
                <a:gd name="connsiteX272" fmla="*/ 7920096 w 7991703"/>
                <a:gd name="connsiteY272" fmla="*/ 280986 h 1485899"/>
                <a:gd name="connsiteX273" fmla="*/ 7946290 w 7991703"/>
                <a:gd name="connsiteY273" fmla="*/ 250029 h 1485899"/>
                <a:gd name="connsiteX274" fmla="*/ 7986771 w 7991703"/>
                <a:gd name="connsiteY274" fmla="*/ 247648 h 1485899"/>
                <a:gd name="connsiteX275" fmla="*/ 7991533 w 7991703"/>
                <a:gd name="connsiteY275" fmla="*/ 1481136 h 1485899"/>
                <a:gd name="connsiteX276" fmla="*/ 16367 w 7991703"/>
                <a:gd name="connsiteY276" fmla="*/ 1485894 h 1485899"/>
                <a:gd name="connsiteX277" fmla="*/ 14346 w 7991703"/>
                <a:gd name="connsiteY277" fmla="*/ 1485899 h 1485899"/>
                <a:gd name="connsiteX278" fmla="*/ 14346 w 7991703"/>
                <a:gd name="connsiteY278" fmla="*/ 1485895 h 1485899"/>
                <a:gd name="connsiteX279" fmla="*/ 9584 w 7991703"/>
                <a:gd name="connsiteY279" fmla="*/ 1485898 h 1485899"/>
                <a:gd name="connsiteX280" fmla="*/ 0 w 7991703"/>
                <a:gd name="connsiteY280" fmla="*/ 281103 h 1485899"/>
                <a:gd name="connsiteX281" fmla="*/ 12569 w 7991703"/>
                <a:gd name="connsiteY281" fmla="*/ 281022 h 1485899"/>
                <a:gd name="connsiteX282" fmla="*/ 12653 w 7991703"/>
                <a:gd name="connsiteY282" fmla="*/ 268235 h 1485899"/>
                <a:gd name="connsiteX283" fmla="*/ 14346 w 7991703"/>
                <a:gd name="connsiteY283" fmla="*/ 157163 h 1485899"/>
                <a:gd name="connsiteX284" fmla="*/ 50065 w 7991703"/>
                <a:gd name="connsiteY284" fmla="*/ 159544 h 1485899"/>
                <a:gd name="connsiteX285" fmla="*/ 71496 w 7991703"/>
                <a:gd name="connsiteY285" fmla="*/ 171450 h 1485899"/>
                <a:gd name="connsiteX286" fmla="*/ 111977 w 7991703"/>
                <a:gd name="connsiteY286" fmla="*/ 161925 h 1485899"/>
                <a:gd name="connsiteX287" fmla="*/ 145315 w 7991703"/>
                <a:gd name="connsiteY287" fmla="*/ 154781 h 1485899"/>
                <a:gd name="connsiteX288" fmla="*/ 188177 w 7991703"/>
                <a:gd name="connsiteY288" fmla="*/ 166688 h 1485899"/>
                <a:gd name="connsiteX289" fmla="*/ 226277 w 7991703"/>
                <a:gd name="connsiteY289" fmla="*/ 190500 h 1485899"/>
                <a:gd name="connsiteX290" fmla="*/ 266758 w 7991703"/>
                <a:gd name="connsiteY290" fmla="*/ 192881 h 1485899"/>
                <a:gd name="connsiteX291" fmla="*/ 309621 w 7991703"/>
                <a:gd name="connsiteY291" fmla="*/ 169069 h 1485899"/>
                <a:gd name="connsiteX292" fmla="*/ 378677 w 7991703"/>
                <a:gd name="connsiteY292" fmla="*/ 121444 h 1485899"/>
                <a:gd name="connsiteX293" fmla="*/ 409633 w 7991703"/>
                <a:gd name="connsiteY293" fmla="*/ 78581 h 1485899"/>
                <a:gd name="connsiteX294" fmla="*/ 416777 w 7991703"/>
                <a:gd name="connsiteY294" fmla="*/ 40481 h 1485899"/>
                <a:gd name="connsiteX0" fmla="*/ 450115 w 7991703"/>
                <a:gd name="connsiteY0" fmla="*/ 0 h 1485899"/>
                <a:gd name="connsiteX1" fmla="*/ 469165 w 7991703"/>
                <a:gd name="connsiteY1" fmla="*/ 7144 h 1485899"/>
                <a:gd name="connsiteX2" fmla="*/ 495358 w 7991703"/>
                <a:gd name="connsiteY2" fmla="*/ 33338 h 1485899"/>
                <a:gd name="connsiteX3" fmla="*/ 502502 w 7991703"/>
                <a:gd name="connsiteY3" fmla="*/ 57150 h 1485899"/>
                <a:gd name="connsiteX4" fmla="*/ 523933 w 7991703"/>
                <a:gd name="connsiteY4" fmla="*/ 66675 h 1485899"/>
                <a:gd name="connsiteX5" fmla="*/ 545365 w 7991703"/>
                <a:gd name="connsiteY5" fmla="*/ 66675 h 1485899"/>
                <a:gd name="connsiteX6" fmla="*/ 590608 w 7991703"/>
                <a:gd name="connsiteY6" fmla="*/ 47625 h 1485899"/>
                <a:gd name="connsiteX7" fmla="*/ 609658 w 7991703"/>
                <a:gd name="connsiteY7" fmla="*/ 64294 h 1485899"/>
                <a:gd name="connsiteX8" fmla="*/ 650140 w 7991703"/>
                <a:gd name="connsiteY8" fmla="*/ 76200 h 1485899"/>
                <a:gd name="connsiteX9" fmla="*/ 666808 w 7991703"/>
                <a:gd name="connsiteY9" fmla="*/ 95250 h 1485899"/>
                <a:gd name="connsiteX10" fmla="*/ 671571 w 7991703"/>
                <a:gd name="connsiteY10" fmla="*/ 121444 h 1485899"/>
                <a:gd name="connsiteX11" fmla="*/ 688240 w 7991703"/>
                <a:gd name="connsiteY11" fmla="*/ 145256 h 1485899"/>
                <a:gd name="connsiteX12" fmla="*/ 700146 w 7991703"/>
                <a:gd name="connsiteY12" fmla="*/ 183356 h 1485899"/>
                <a:gd name="connsiteX13" fmla="*/ 690621 w 7991703"/>
                <a:gd name="connsiteY13" fmla="*/ 195263 h 1485899"/>
                <a:gd name="connsiteX14" fmla="*/ 721577 w 7991703"/>
                <a:gd name="connsiteY14" fmla="*/ 214313 h 1485899"/>
                <a:gd name="connsiteX15" fmla="*/ 747771 w 7991703"/>
                <a:gd name="connsiteY15" fmla="*/ 252413 h 1485899"/>
                <a:gd name="connsiteX16" fmla="*/ 769202 w 7991703"/>
                <a:gd name="connsiteY16" fmla="*/ 273844 h 1485899"/>
                <a:gd name="connsiteX17" fmla="*/ 793015 w 7991703"/>
                <a:gd name="connsiteY17" fmla="*/ 300038 h 1485899"/>
                <a:gd name="connsiteX18" fmla="*/ 840640 w 7991703"/>
                <a:gd name="connsiteY18" fmla="*/ 316706 h 1485899"/>
                <a:gd name="connsiteX19" fmla="*/ 878740 w 7991703"/>
                <a:gd name="connsiteY19" fmla="*/ 302419 h 1485899"/>
                <a:gd name="connsiteX20" fmla="*/ 897790 w 7991703"/>
                <a:gd name="connsiteY20" fmla="*/ 276225 h 1485899"/>
                <a:gd name="connsiteX21" fmla="*/ 926365 w 7991703"/>
                <a:gd name="connsiteY21" fmla="*/ 276225 h 1485899"/>
                <a:gd name="connsiteX22" fmla="*/ 976371 w 7991703"/>
                <a:gd name="connsiteY22" fmla="*/ 247650 h 1485899"/>
                <a:gd name="connsiteX23" fmla="*/ 1019233 w 7991703"/>
                <a:gd name="connsiteY23" fmla="*/ 314325 h 1485899"/>
                <a:gd name="connsiteX24" fmla="*/ 1057333 w 7991703"/>
                <a:gd name="connsiteY24" fmla="*/ 357188 h 1485899"/>
                <a:gd name="connsiteX25" fmla="*/ 1093052 w 7991703"/>
                <a:gd name="connsiteY25" fmla="*/ 388144 h 1485899"/>
                <a:gd name="connsiteX26" fmla="*/ 1133533 w 7991703"/>
                <a:gd name="connsiteY26" fmla="*/ 385763 h 1485899"/>
                <a:gd name="connsiteX27" fmla="*/ 1171633 w 7991703"/>
                <a:gd name="connsiteY27" fmla="*/ 385763 h 1485899"/>
                <a:gd name="connsiteX28" fmla="*/ 1214496 w 7991703"/>
                <a:gd name="connsiteY28" fmla="*/ 366713 h 1485899"/>
                <a:gd name="connsiteX29" fmla="*/ 1245452 w 7991703"/>
                <a:gd name="connsiteY29" fmla="*/ 361950 h 1485899"/>
                <a:gd name="connsiteX30" fmla="*/ 1262121 w 7991703"/>
                <a:gd name="connsiteY30" fmla="*/ 385763 h 1485899"/>
                <a:gd name="connsiteX31" fmla="*/ 1266883 w 7991703"/>
                <a:gd name="connsiteY31" fmla="*/ 407194 h 1485899"/>
                <a:gd name="connsiteX32" fmla="*/ 1283552 w 7991703"/>
                <a:gd name="connsiteY32" fmla="*/ 421481 h 1485899"/>
                <a:gd name="connsiteX33" fmla="*/ 1283552 w 7991703"/>
                <a:gd name="connsiteY33" fmla="*/ 438150 h 1485899"/>
                <a:gd name="connsiteX34" fmla="*/ 1312127 w 7991703"/>
                <a:gd name="connsiteY34" fmla="*/ 431006 h 1485899"/>
                <a:gd name="connsiteX35" fmla="*/ 1328796 w 7991703"/>
                <a:gd name="connsiteY35" fmla="*/ 433388 h 1485899"/>
                <a:gd name="connsiteX36" fmla="*/ 1343083 w 7991703"/>
                <a:gd name="connsiteY36" fmla="*/ 464344 h 1485899"/>
                <a:gd name="connsiteX37" fmla="*/ 1357371 w 7991703"/>
                <a:gd name="connsiteY37" fmla="*/ 497681 h 1485899"/>
                <a:gd name="connsiteX38" fmla="*/ 1376421 w 7991703"/>
                <a:gd name="connsiteY38" fmla="*/ 504825 h 1485899"/>
                <a:gd name="connsiteX39" fmla="*/ 1393090 w 7991703"/>
                <a:gd name="connsiteY39" fmla="*/ 490538 h 1485899"/>
                <a:gd name="connsiteX40" fmla="*/ 1414521 w 7991703"/>
                <a:gd name="connsiteY40" fmla="*/ 490538 h 1485899"/>
                <a:gd name="connsiteX41" fmla="*/ 1424046 w 7991703"/>
                <a:gd name="connsiteY41" fmla="*/ 502444 h 1485899"/>
                <a:gd name="connsiteX42" fmla="*/ 1428808 w 7991703"/>
                <a:gd name="connsiteY42" fmla="*/ 516731 h 1485899"/>
                <a:gd name="connsiteX43" fmla="*/ 1428808 w 7991703"/>
                <a:gd name="connsiteY43" fmla="*/ 528638 h 1485899"/>
                <a:gd name="connsiteX44" fmla="*/ 1438333 w 7991703"/>
                <a:gd name="connsiteY44" fmla="*/ 540544 h 1485899"/>
                <a:gd name="connsiteX45" fmla="*/ 1471671 w 7991703"/>
                <a:gd name="connsiteY45" fmla="*/ 554831 h 1485899"/>
                <a:gd name="connsiteX46" fmla="*/ 1524058 w 7991703"/>
                <a:gd name="connsiteY46" fmla="*/ 559594 h 1485899"/>
                <a:gd name="connsiteX47" fmla="*/ 1555015 w 7991703"/>
                <a:gd name="connsiteY47" fmla="*/ 540544 h 1485899"/>
                <a:gd name="connsiteX48" fmla="*/ 1593115 w 7991703"/>
                <a:gd name="connsiteY48" fmla="*/ 516731 h 1485899"/>
                <a:gd name="connsiteX49" fmla="*/ 1645502 w 7991703"/>
                <a:gd name="connsiteY49" fmla="*/ 502444 h 1485899"/>
                <a:gd name="connsiteX50" fmla="*/ 1683602 w 7991703"/>
                <a:gd name="connsiteY50" fmla="*/ 502444 h 1485899"/>
                <a:gd name="connsiteX51" fmla="*/ 1700271 w 7991703"/>
                <a:gd name="connsiteY51" fmla="*/ 464344 h 1485899"/>
                <a:gd name="connsiteX52" fmla="*/ 1726465 w 7991703"/>
                <a:gd name="connsiteY52" fmla="*/ 442913 h 1485899"/>
                <a:gd name="connsiteX53" fmla="*/ 1750277 w 7991703"/>
                <a:gd name="connsiteY53" fmla="*/ 419100 h 1485899"/>
                <a:gd name="connsiteX54" fmla="*/ 1828858 w 7991703"/>
                <a:gd name="connsiteY54" fmla="*/ 416719 h 1485899"/>
                <a:gd name="connsiteX55" fmla="*/ 1855052 w 7991703"/>
                <a:gd name="connsiteY55" fmla="*/ 461963 h 1485899"/>
                <a:gd name="connsiteX56" fmla="*/ 1912202 w 7991703"/>
                <a:gd name="connsiteY56" fmla="*/ 564356 h 1485899"/>
                <a:gd name="connsiteX57" fmla="*/ 1933633 w 7991703"/>
                <a:gd name="connsiteY57" fmla="*/ 628650 h 1485899"/>
                <a:gd name="connsiteX58" fmla="*/ 1950302 w 7991703"/>
                <a:gd name="connsiteY58" fmla="*/ 683419 h 1485899"/>
                <a:gd name="connsiteX59" fmla="*/ 1988402 w 7991703"/>
                <a:gd name="connsiteY59" fmla="*/ 690563 h 1485899"/>
                <a:gd name="connsiteX60" fmla="*/ 2019358 w 7991703"/>
                <a:gd name="connsiteY60" fmla="*/ 728663 h 1485899"/>
                <a:gd name="connsiteX61" fmla="*/ 2038408 w 7991703"/>
                <a:gd name="connsiteY61" fmla="*/ 735806 h 1485899"/>
                <a:gd name="connsiteX62" fmla="*/ 2052696 w 7991703"/>
                <a:gd name="connsiteY62" fmla="*/ 726281 h 1485899"/>
                <a:gd name="connsiteX63" fmla="*/ 2095558 w 7991703"/>
                <a:gd name="connsiteY63" fmla="*/ 721519 h 1485899"/>
                <a:gd name="connsiteX64" fmla="*/ 2119371 w 7991703"/>
                <a:gd name="connsiteY64" fmla="*/ 721519 h 1485899"/>
                <a:gd name="connsiteX65" fmla="*/ 2152708 w 7991703"/>
                <a:gd name="connsiteY65" fmla="*/ 690563 h 1485899"/>
                <a:gd name="connsiteX66" fmla="*/ 2214621 w 7991703"/>
                <a:gd name="connsiteY66" fmla="*/ 683419 h 1485899"/>
                <a:gd name="connsiteX67" fmla="*/ 2271771 w 7991703"/>
                <a:gd name="connsiteY67" fmla="*/ 709613 h 1485899"/>
                <a:gd name="connsiteX68" fmla="*/ 2305108 w 7991703"/>
                <a:gd name="connsiteY68" fmla="*/ 745331 h 1485899"/>
                <a:gd name="connsiteX69" fmla="*/ 2336065 w 7991703"/>
                <a:gd name="connsiteY69" fmla="*/ 785813 h 1485899"/>
                <a:gd name="connsiteX70" fmla="*/ 2367021 w 7991703"/>
                <a:gd name="connsiteY70" fmla="*/ 809625 h 1485899"/>
                <a:gd name="connsiteX71" fmla="*/ 2424171 w 7991703"/>
                <a:gd name="connsiteY71" fmla="*/ 852488 h 1485899"/>
                <a:gd name="connsiteX72" fmla="*/ 2462271 w 7991703"/>
                <a:gd name="connsiteY72" fmla="*/ 873919 h 1485899"/>
                <a:gd name="connsiteX73" fmla="*/ 2502752 w 7991703"/>
                <a:gd name="connsiteY73" fmla="*/ 881063 h 1485899"/>
                <a:gd name="connsiteX74" fmla="*/ 2533708 w 7991703"/>
                <a:gd name="connsiteY74" fmla="*/ 921544 h 1485899"/>
                <a:gd name="connsiteX75" fmla="*/ 2552758 w 7991703"/>
                <a:gd name="connsiteY75" fmla="*/ 945356 h 1485899"/>
                <a:gd name="connsiteX76" fmla="*/ 2571808 w 7991703"/>
                <a:gd name="connsiteY76" fmla="*/ 957263 h 1485899"/>
                <a:gd name="connsiteX77" fmla="*/ 2595621 w 7991703"/>
                <a:gd name="connsiteY77" fmla="*/ 962025 h 1485899"/>
                <a:gd name="connsiteX78" fmla="*/ 2612290 w 7991703"/>
                <a:gd name="connsiteY78" fmla="*/ 938213 h 1485899"/>
                <a:gd name="connsiteX79" fmla="*/ 2640865 w 7991703"/>
                <a:gd name="connsiteY79" fmla="*/ 902494 h 1485899"/>
                <a:gd name="connsiteX80" fmla="*/ 2683727 w 7991703"/>
                <a:gd name="connsiteY80" fmla="*/ 876300 h 1485899"/>
                <a:gd name="connsiteX81" fmla="*/ 2745640 w 7991703"/>
                <a:gd name="connsiteY81" fmla="*/ 850106 h 1485899"/>
                <a:gd name="connsiteX82" fmla="*/ 2759927 w 7991703"/>
                <a:gd name="connsiteY82" fmla="*/ 807244 h 1485899"/>
                <a:gd name="connsiteX83" fmla="*/ 2805171 w 7991703"/>
                <a:gd name="connsiteY83" fmla="*/ 766763 h 1485899"/>
                <a:gd name="connsiteX84" fmla="*/ 2840890 w 7991703"/>
                <a:gd name="connsiteY84" fmla="*/ 733425 h 1485899"/>
                <a:gd name="connsiteX85" fmla="*/ 2864702 w 7991703"/>
                <a:gd name="connsiteY85" fmla="*/ 709613 h 1485899"/>
                <a:gd name="connsiteX86" fmla="*/ 2886133 w 7991703"/>
                <a:gd name="connsiteY86" fmla="*/ 678656 h 1485899"/>
                <a:gd name="connsiteX87" fmla="*/ 2926614 w 7991703"/>
                <a:gd name="connsiteY87" fmla="*/ 726282 h 1485899"/>
                <a:gd name="connsiteX88" fmla="*/ 2928997 w 7991703"/>
                <a:gd name="connsiteY88" fmla="*/ 723902 h 1485899"/>
                <a:gd name="connsiteX89" fmla="*/ 2891436 w 7991703"/>
                <a:gd name="connsiteY89" fmla="*/ 1265101 h 1485899"/>
                <a:gd name="connsiteX90" fmla="*/ 2934552 w 7991703"/>
                <a:gd name="connsiteY90" fmla="*/ 742949 h 1485899"/>
                <a:gd name="connsiteX91" fmla="*/ 2962333 w 7991703"/>
                <a:gd name="connsiteY91" fmla="*/ 678655 h 1485899"/>
                <a:gd name="connsiteX92" fmla="*/ 2981383 w 7991703"/>
                <a:gd name="connsiteY92" fmla="*/ 652462 h 1485899"/>
                <a:gd name="connsiteX93" fmla="*/ 3014721 w 7991703"/>
                <a:gd name="connsiteY93" fmla="*/ 657224 h 1485899"/>
                <a:gd name="connsiteX94" fmla="*/ 3038533 w 7991703"/>
                <a:gd name="connsiteY94" fmla="*/ 695324 h 1485899"/>
                <a:gd name="connsiteX95" fmla="*/ 3067108 w 7991703"/>
                <a:gd name="connsiteY95" fmla="*/ 714374 h 1485899"/>
                <a:gd name="connsiteX96" fmla="*/ 3100446 w 7991703"/>
                <a:gd name="connsiteY96" fmla="*/ 714374 h 1485899"/>
                <a:gd name="connsiteX97" fmla="*/ 3129021 w 7991703"/>
                <a:gd name="connsiteY97" fmla="*/ 688180 h 1485899"/>
                <a:gd name="connsiteX98" fmla="*/ 3164740 w 7991703"/>
                <a:gd name="connsiteY98" fmla="*/ 690562 h 1485899"/>
                <a:gd name="connsiteX99" fmla="*/ 3198077 w 7991703"/>
                <a:gd name="connsiteY99" fmla="*/ 700087 h 1485899"/>
                <a:gd name="connsiteX100" fmla="*/ 3226652 w 7991703"/>
                <a:gd name="connsiteY100" fmla="*/ 683418 h 1485899"/>
                <a:gd name="connsiteX101" fmla="*/ 3255227 w 7991703"/>
                <a:gd name="connsiteY101" fmla="*/ 671512 h 1485899"/>
                <a:gd name="connsiteX102" fmla="*/ 3286183 w 7991703"/>
                <a:gd name="connsiteY102" fmla="*/ 676274 h 1485899"/>
                <a:gd name="connsiteX103" fmla="*/ 3312377 w 7991703"/>
                <a:gd name="connsiteY103" fmla="*/ 707230 h 1485899"/>
                <a:gd name="connsiteX104" fmla="*/ 3355240 w 7991703"/>
                <a:gd name="connsiteY104" fmla="*/ 745330 h 1485899"/>
                <a:gd name="connsiteX105" fmla="*/ 3367146 w 7991703"/>
                <a:gd name="connsiteY105" fmla="*/ 754855 h 1485899"/>
                <a:gd name="connsiteX106" fmla="*/ 3424296 w 7991703"/>
                <a:gd name="connsiteY106" fmla="*/ 764380 h 1485899"/>
                <a:gd name="connsiteX107" fmla="*/ 3448108 w 7991703"/>
                <a:gd name="connsiteY107" fmla="*/ 769143 h 1485899"/>
                <a:gd name="connsiteX108" fmla="*/ 3483827 w 7991703"/>
                <a:gd name="connsiteY108" fmla="*/ 807243 h 1485899"/>
                <a:gd name="connsiteX109" fmla="*/ 3495733 w 7991703"/>
                <a:gd name="connsiteY109" fmla="*/ 842962 h 1485899"/>
                <a:gd name="connsiteX110" fmla="*/ 3505258 w 7991703"/>
                <a:gd name="connsiteY110" fmla="*/ 864393 h 1485899"/>
                <a:gd name="connsiteX111" fmla="*/ 3505258 w 7991703"/>
                <a:gd name="connsiteY111" fmla="*/ 897730 h 1485899"/>
                <a:gd name="connsiteX112" fmla="*/ 3545740 w 7991703"/>
                <a:gd name="connsiteY112" fmla="*/ 921543 h 1485899"/>
                <a:gd name="connsiteX113" fmla="*/ 3607652 w 7991703"/>
                <a:gd name="connsiteY113" fmla="*/ 921543 h 1485899"/>
                <a:gd name="connsiteX114" fmla="*/ 3645752 w 7991703"/>
                <a:gd name="connsiteY114" fmla="*/ 914399 h 1485899"/>
                <a:gd name="connsiteX115" fmla="*/ 3667183 w 7991703"/>
                <a:gd name="connsiteY115" fmla="*/ 897730 h 1485899"/>
                <a:gd name="connsiteX116" fmla="*/ 3671946 w 7991703"/>
                <a:gd name="connsiteY116" fmla="*/ 864393 h 1485899"/>
                <a:gd name="connsiteX117" fmla="*/ 3683852 w 7991703"/>
                <a:gd name="connsiteY117" fmla="*/ 833437 h 1485899"/>
                <a:gd name="connsiteX118" fmla="*/ 3724333 w 7991703"/>
                <a:gd name="connsiteY118" fmla="*/ 804862 h 1485899"/>
                <a:gd name="connsiteX119" fmla="*/ 3769577 w 7991703"/>
                <a:gd name="connsiteY119" fmla="*/ 783430 h 1485899"/>
                <a:gd name="connsiteX120" fmla="*/ 3845777 w 7991703"/>
                <a:gd name="connsiteY120" fmla="*/ 788193 h 1485899"/>
                <a:gd name="connsiteX121" fmla="*/ 3902927 w 7991703"/>
                <a:gd name="connsiteY121" fmla="*/ 797718 h 1485899"/>
                <a:gd name="connsiteX122" fmla="*/ 3929121 w 7991703"/>
                <a:gd name="connsiteY122" fmla="*/ 814387 h 1485899"/>
                <a:gd name="connsiteX123" fmla="*/ 3943408 w 7991703"/>
                <a:gd name="connsiteY123" fmla="*/ 866774 h 1485899"/>
                <a:gd name="connsiteX124" fmla="*/ 3960077 w 7991703"/>
                <a:gd name="connsiteY124" fmla="*/ 883443 h 1485899"/>
                <a:gd name="connsiteX125" fmla="*/ 3991033 w 7991703"/>
                <a:gd name="connsiteY125" fmla="*/ 876299 h 1485899"/>
                <a:gd name="connsiteX126" fmla="*/ 4031515 w 7991703"/>
                <a:gd name="connsiteY126" fmla="*/ 869155 h 1485899"/>
                <a:gd name="connsiteX127" fmla="*/ 4045802 w 7991703"/>
                <a:gd name="connsiteY127" fmla="*/ 895349 h 1485899"/>
                <a:gd name="connsiteX128" fmla="*/ 4060090 w 7991703"/>
                <a:gd name="connsiteY128" fmla="*/ 916780 h 1485899"/>
                <a:gd name="connsiteX129" fmla="*/ 4062471 w 7991703"/>
                <a:gd name="connsiteY129" fmla="*/ 950118 h 1485899"/>
                <a:gd name="connsiteX130" fmla="*/ 4107715 w 7991703"/>
                <a:gd name="connsiteY130" fmla="*/ 992980 h 1485899"/>
                <a:gd name="connsiteX131" fmla="*/ 4155340 w 7991703"/>
                <a:gd name="connsiteY131" fmla="*/ 1016793 h 1485899"/>
                <a:gd name="connsiteX132" fmla="*/ 4195821 w 7991703"/>
                <a:gd name="connsiteY132" fmla="*/ 1083468 h 1485899"/>
                <a:gd name="connsiteX133" fmla="*/ 4236302 w 7991703"/>
                <a:gd name="connsiteY133" fmla="*/ 1138237 h 1485899"/>
                <a:gd name="connsiteX134" fmla="*/ 4243446 w 7991703"/>
                <a:gd name="connsiteY134" fmla="*/ 1176337 h 1485899"/>
                <a:gd name="connsiteX135" fmla="*/ 4272021 w 7991703"/>
                <a:gd name="connsiteY135" fmla="*/ 1216818 h 1485899"/>
                <a:gd name="connsiteX136" fmla="*/ 4302977 w 7991703"/>
                <a:gd name="connsiteY136" fmla="*/ 1223962 h 1485899"/>
                <a:gd name="connsiteX137" fmla="*/ 4333933 w 7991703"/>
                <a:gd name="connsiteY137" fmla="*/ 1197768 h 1485899"/>
                <a:gd name="connsiteX138" fmla="*/ 4364890 w 7991703"/>
                <a:gd name="connsiteY138" fmla="*/ 1121568 h 1485899"/>
                <a:gd name="connsiteX139" fmla="*/ 4381558 w 7991703"/>
                <a:gd name="connsiteY139" fmla="*/ 1069180 h 1485899"/>
                <a:gd name="connsiteX140" fmla="*/ 4388702 w 7991703"/>
                <a:gd name="connsiteY140" fmla="*/ 1033462 h 1485899"/>
                <a:gd name="connsiteX141" fmla="*/ 4445852 w 7991703"/>
                <a:gd name="connsiteY141" fmla="*/ 973930 h 1485899"/>
                <a:gd name="connsiteX142" fmla="*/ 4462521 w 7991703"/>
                <a:gd name="connsiteY142" fmla="*/ 962024 h 1485899"/>
                <a:gd name="connsiteX143" fmla="*/ 4481571 w 7991703"/>
                <a:gd name="connsiteY143" fmla="*/ 971549 h 1485899"/>
                <a:gd name="connsiteX144" fmla="*/ 4493477 w 7991703"/>
                <a:gd name="connsiteY144" fmla="*/ 1004887 h 1485899"/>
                <a:gd name="connsiteX145" fmla="*/ 4533958 w 7991703"/>
                <a:gd name="connsiteY145" fmla="*/ 1028699 h 1485899"/>
                <a:gd name="connsiteX146" fmla="*/ 4562533 w 7991703"/>
                <a:gd name="connsiteY146" fmla="*/ 1050130 h 1485899"/>
                <a:gd name="connsiteX147" fmla="*/ 4581583 w 7991703"/>
                <a:gd name="connsiteY147" fmla="*/ 1066799 h 1485899"/>
                <a:gd name="connsiteX148" fmla="*/ 4600633 w 7991703"/>
                <a:gd name="connsiteY148" fmla="*/ 1059655 h 1485899"/>
                <a:gd name="connsiteX149" fmla="*/ 4622065 w 7991703"/>
                <a:gd name="connsiteY149" fmla="*/ 1012030 h 1485899"/>
                <a:gd name="connsiteX150" fmla="*/ 4657783 w 7991703"/>
                <a:gd name="connsiteY150" fmla="*/ 969168 h 1485899"/>
                <a:gd name="connsiteX151" fmla="*/ 4664927 w 7991703"/>
                <a:gd name="connsiteY151" fmla="*/ 935830 h 1485899"/>
                <a:gd name="connsiteX152" fmla="*/ 4695883 w 7991703"/>
                <a:gd name="connsiteY152" fmla="*/ 959643 h 1485899"/>
                <a:gd name="connsiteX153" fmla="*/ 4717315 w 7991703"/>
                <a:gd name="connsiteY153" fmla="*/ 950118 h 1485899"/>
                <a:gd name="connsiteX154" fmla="*/ 4729221 w 7991703"/>
                <a:gd name="connsiteY154" fmla="*/ 928687 h 1485899"/>
                <a:gd name="connsiteX155" fmla="*/ 4757796 w 7991703"/>
                <a:gd name="connsiteY155" fmla="*/ 928687 h 1485899"/>
                <a:gd name="connsiteX156" fmla="*/ 4791133 w 7991703"/>
                <a:gd name="connsiteY156" fmla="*/ 947737 h 1485899"/>
                <a:gd name="connsiteX157" fmla="*/ 4817327 w 7991703"/>
                <a:gd name="connsiteY157" fmla="*/ 959643 h 1485899"/>
                <a:gd name="connsiteX158" fmla="*/ 4836377 w 7991703"/>
                <a:gd name="connsiteY158" fmla="*/ 947737 h 1485899"/>
                <a:gd name="connsiteX159" fmla="*/ 4864952 w 7991703"/>
                <a:gd name="connsiteY159" fmla="*/ 919162 h 1485899"/>
                <a:gd name="connsiteX160" fmla="*/ 4893527 w 7991703"/>
                <a:gd name="connsiteY160" fmla="*/ 928687 h 1485899"/>
                <a:gd name="connsiteX161" fmla="*/ 4934008 w 7991703"/>
                <a:gd name="connsiteY161" fmla="*/ 902493 h 1485899"/>
                <a:gd name="connsiteX162" fmla="*/ 4981633 w 7991703"/>
                <a:gd name="connsiteY162" fmla="*/ 862012 h 1485899"/>
                <a:gd name="connsiteX163" fmla="*/ 5057833 w 7991703"/>
                <a:gd name="connsiteY163" fmla="*/ 876299 h 1485899"/>
                <a:gd name="connsiteX164" fmla="*/ 5095933 w 7991703"/>
                <a:gd name="connsiteY164" fmla="*/ 864393 h 1485899"/>
                <a:gd name="connsiteX165" fmla="*/ 5169752 w 7991703"/>
                <a:gd name="connsiteY165" fmla="*/ 864393 h 1485899"/>
                <a:gd name="connsiteX166" fmla="*/ 5250715 w 7991703"/>
                <a:gd name="connsiteY166" fmla="*/ 904874 h 1485899"/>
                <a:gd name="connsiteX167" fmla="*/ 5281671 w 7991703"/>
                <a:gd name="connsiteY167" fmla="*/ 892968 h 1485899"/>
                <a:gd name="connsiteX168" fmla="*/ 5388827 w 7991703"/>
                <a:gd name="connsiteY168" fmla="*/ 890587 h 1485899"/>
                <a:gd name="connsiteX169" fmla="*/ 5422165 w 7991703"/>
                <a:gd name="connsiteY169" fmla="*/ 890587 h 1485899"/>
                <a:gd name="connsiteX170" fmla="*/ 5436452 w 7991703"/>
                <a:gd name="connsiteY170" fmla="*/ 921543 h 1485899"/>
                <a:gd name="connsiteX171" fmla="*/ 5474552 w 7991703"/>
                <a:gd name="connsiteY171" fmla="*/ 923924 h 1485899"/>
                <a:gd name="connsiteX172" fmla="*/ 5541227 w 7991703"/>
                <a:gd name="connsiteY172" fmla="*/ 985837 h 1485899"/>
                <a:gd name="connsiteX173" fmla="*/ 5557896 w 7991703"/>
                <a:gd name="connsiteY173" fmla="*/ 1012030 h 1485899"/>
                <a:gd name="connsiteX174" fmla="*/ 5603140 w 7991703"/>
                <a:gd name="connsiteY174" fmla="*/ 1028699 h 1485899"/>
                <a:gd name="connsiteX175" fmla="*/ 5622190 w 7991703"/>
                <a:gd name="connsiteY175" fmla="*/ 1064418 h 1485899"/>
                <a:gd name="connsiteX176" fmla="*/ 5650765 w 7991703"/>
                <a:gd name="connsiteY176" fmla="*/ 1114424 h 1485899"/>
                <a:gd name="connsiteX177" fmla="*/ 5681721 w 7991703"/>
                <a:gd name="connsiteY177" fmla="*/ 1152524 h 1485899"/>
                <a:gd name="connsiteX178" fmla="*/ 5724583 w 7991703"/>
                <a:gd name="connsiteY178" fmla="*/ 1133474 h 1485899"/>
                <a:gd name="connsiteX179" fmla="*/ 5746015 w 7991703"/>
                <a:gd name="connsiteY179" fmla="*/ 1164430 h 1485899"/>
                <a:gd name="connsiteX180" fmla="*/ 5767446 w 7991703"/>
                <a:gd name="connsiteY180" fmla="*/ 1171574 h 1485899"/>
                <a:gd name="connsiteX181" fmla="*/ 5786496 w 7991703"/>
                <a:gd name="connsiteY181" fmla="*/ 1145380 h 1485899"/>
                <a:gd name="connsiteX182" fmla="*/ 5803165 w 7991703"/>
                <a:gd name="connsiteY182" fmla="*/ 1107280 h 1485899"/>
                <a:gd name="connsiteX183" fmla="*/ 5819833 w 7991703"/>
                <a:gd name="connsiteY183" fmla="*/ 1083468 h 1485899"/>
                <a:gd name="connsiteX184" fmla="*/ 5853171 w 7991703"/>
                <a:gd name="connsiteY184" fmla="*/ 1083468 h 1485899"/>
                <a:gd name="connsiteX185" fmla="*/ 5888890 w 7991703"/>
                <a:gd name="connsiteY185" fmla="*/ 1095374 h 1485899"/>
                <a:gd name="connsiteX186" fmla="*/ 5917465 w 7991703"/>
                <a:gd name="connsiteY186" fmla="*/ 1095374 h 1485899"/>
                <a:gd name="connsiteX187" fmla="*/ 5934455 w 7991703"/>
                <a:gd name="connsiteY187" fmla="*/ 1127230 h 1485899"/>
                <a:gd name="connsiteX188" fmla="*/ 5935405 w 7991703"/>
                <a:gd name="connsiteY188" fmla="*/ 1125535 h 1485899"/>
                <a:gd name="connsiteX189" fmla="*/ 5934610 w 7991703"/>
                <a:gd name="connsiteY189" fmla="*/ 1127521 h 1485899"/>
                <a:gd name="connsiteX190" fmla="*/ 5935391 w 7991703"/>
                <a:gd name="connsiteY190" fmla="*/ 1128984 h 1485899"/>
                <a:gd name="connsiteX191" fmla="*/ 5938516 w 7991703"/>
                <a:gd name="connsiteY191" fmla="*/ 1129664 h 1485899"/>
                <a:gd name="connsiteX192" fmla="*/ 5942071 w 7991703"/>
                <a:gd name="connsiteY192" fmla="*/ 1127124 h 1485899"/>
                <a:gd name="connsiteX193" fmla="*/ 5942301 w 7991703"/>
                <a:gd name="connsiteY193" fmla="*/ 1130487 h 1485899"/>
                <a:gd name="connsiteX194" fmla="*/ 5988902 w 7991703"/>
                <a:gd name="connsiteY194" fmla="*/ 1140617 h 1485899"/>
                <a:gd name="connsiteX195" fmla="*/ 6022240 w 7991703"/>
                <a:gd name="connsiteY195" fmla="*/ 1138236 h 1485899"/>
                <a:gd name="connsiteX196" fmla="*/ 6048433 w 7991703"/>
                <a:gd name="connsiteY196" fmla="*/ 1152523 h 1485899"/>
                <a:gd name="connsiteX197" fmla="*/ 6062721 w 7991703"/>
                <a:gd name="connsiteY197" fmla="*/ 1171573 h 1485899"/>
                <a:gd name="connsiteX198" fmla="*/ 6091296 w 7991703"/>
                <a:gd name="connsiteY198" fmla="*/ 1173954 h 1485899"/>
                <a:gd name="connsiteX199" fmla="*/ 6146065 w 7991703"/>
                <a:gd name="connsiteY199" fmla="*/ 1159667 h 1485899"/>
                <a:gd name="connsiteX200" fmla="*/ 6177021 w 7991703"/>
                <a:gd name="connsiteY200" fmla="*/ 1166811 h 1485899"/>
                <a:gd name="connsiteX201" fmla="*/ 6217502 w 7991703"/>
                <a:gd name="connsiteY201" fmla="*/ 1162048 h 1485899"/>
                <a:gd name="connsiteX202" fmla="*/ 6257983 w 7991703"/>
                <a:gd name="connsiteY202" fmla="*/ 1157286 h 1485899"/>
                <a:gd name="connsiteX203" fmla="*/ 6300846 w 7991703"/>
                <a:gd name="connsiteY203" fmla="*/ 1183479 h 1485899"/>
                <a:gd name="connsiteX204" fmla="*/ 6353233 w 7991703"/>
                <a:gd name="connsiteY204" fmla="*/ 1193004 h 1485899"/>
                <a:gd name="connsiteX205" fmla="*/ 6396096 w 7991703"/>
                <a:gd name="connsiteY205" fmla="*/ 1152523 h 1485899"/>
                <a:gd name="connsiteX206" fmla="*/ 6424671 w 7991703"/>
                <a:gd name="connsiteY206" fmla="*/ 1107279 h 1485899"/>
                <a:gd name="connsiteX207" fmla="*/ 6458008 w 7991703"/>
                <a:gd name="connsiteY207" fmla="*/ 1121567 h 1485899"/>
                <a:gd name="connsiteX208" fmla="*/ 6505633 w 7991703"/>
                <a:gd name="connsiteY208" fmla="*/ 1107279 h 1485899"/>
                <a:gd name="connsiteX209" fmla="*/ 6538971 w 7991703"/>
                <a:gd name="connsiteY209" fmla="*/ 1073942 h 1485899"/>
                <a:gd name="connsiteX210" fmla="*/ 6555640 w 7991703"/>
                <a:gd name="connsiteY210" fmla="*/ 1062036 h 1485899"/>
                <a:gd name="connsiteX211" fmla="*/ 6588977 w 7991703"/>
                <a:gd name="connsiteY211" fmla="*/ 1088229 h 1485899"/>
                <a:gd name="connsiteX212" fmla="*/ 6615171 w 7991703"/>
                <a:gd name="connsiteY212" fmla="*/ 1085848 h 1485899"/>
                <a:gd name="connsiteX213" fmla="*/ 6658033 w 7991703"/>
                <a:gd name="connsiteY213" fmla="*/ 1102517 h 1485899"/>
                <a:gd name="connsiteX214" fmla="*/ 6696133 w 7991703"/>
                <a:gd name="connsiteY214" fmla="*/ 1066798 h 1485899"/>
                <a:gd name="connsiteX215" fmla="*/ 6710421 w 7991703"/>
                <a:gd name="connsiteY215" fmla="*/ 1047748 h 1485899"/>
                <a:gd name="connsiteX216" fmla="*/ 6727090 w 7991703"/>
                <a:gd name="connsiteY216" fmla="*/ 1066798 h 1485899"/>
                <a:gd name="connsiteX217" fmla="*/ 6767571 w 7991703"/>
                <a:gd name="connsiteY217" fmla="*/ 1078704 h 1485899"/>
                <a:gd name="connsiteX218" fmla="*/ 6824721 w 7991703"/>
                <a:gd name="connsiteY218" fmla="*/ 1062036 h 1485899"/>
                <a:gd name="connsiteX219" fmla="*/ 6850915 w 7991703"/>
                <a:gd name="connsiteY219" fmla="*/ 1007267 h 1485899"/>
                <a:gd name="connsiteX220" fmla="*/ 6869965 w 7991703"/>
                <a:gd name="connsiteY220" fmla="*/ 971548 h 1485899"/>
                <a:gd name="connsiteX221" fmla="*/ 6898540 w 7991703"/>
                <a:gd name="connsiteY221" fmla="*/ 957261 h 1485899"/>
                <a:gd name="connsiteX222" fmla="*/ 6934258 w 7991703"/>
                <a:gd name="connsiteY222" fmla="*/ 876298 h 1485899"/>
                <a:gd name="connsiteX223" fmla="*/ 6953308 w 7991703"/>
                <a:gd name="connsiteY223" fmla="*/ 821529 h 1485899"/>
                <a:gd name="connsiteX224" fmla="*/ 6986646 w 7991703"/>
                <a:gd name="connsiteY224" fmla="*/ 745329 h 1485899"/>
                <a:gd name="connsiteX225" fmla="*/ 7005696 w 7991703"/>
                <a:gd name="connsiteY225" fmla="*/ 676273 h 1485899"/>
                <a:gd name="connsiteX226" fmla="*/ 7039033 w 7991703"/>
                <a:gd name="connsiteY226" fmla="*/ 633411 h 1485899"/>
                <a:gd name="connsiteX227" fmla="*/ 7074752 w 7991703"/>
                <a:gd name="connsiteY227" fmla="*/ 604836 h 1485899"/>
                <a:gd name="connsiteX228" fmla="*/ 7105708 w 7991703"/>
                <a:gd name="connsiteY228" fmla="*/ 602454 h 1485899"/>
                <a:gd name="connsiteX229" fmla="*/ 7122377 w 7991703"/>
                <a:gd name="connsiteY229" fmla="*/ 483392 h 1485899"/>
                <a:gd name="connsiteX230" fmla="*/ 7134283 w 7991703"/>
                <a:gd name="connsiteY230" fmla="*/ 388142 h 1485899"/>
                <a:gd name="connsiteX231" fmla="*/ 7131902 w 7991703"/>
                <a:gd name="connsiteY231" fmla="*/ 319086 h 1485899"/>
                <a:gd name="connsiteX232" fmla="*/ 7155715 w 7991703"/>
                <a:gd name="connsiteY232" fmla="*/ 245267 h 1485899"/>
                <a:gd name="connsiteX233" fmla="*/ 7172383 w 7991703"/>
                <a:gd name="connsiteY233" fmla="*/ 180973 h 1485899"/>
                <a:gd name="connsiteX234" fmla="*/ 7191433 w 7991703"/>
                <a:gd name="connsiteY234" fmla="*/ 230979 h 1485899"/>
                <a:gd name="connsiteX235" fmla="*/ 7203340 w 7991703"/>
                <a:gd name="connsiteY235" fmla="*/ 273842 h 1485899"/>
                <a:gd name="connsiteX236" fmla="*/ 7224771 w 7991703"/>
                <a:gd name="connsiteY236" fmla="*/ 285748 h 1485899"/>
                <a:gd name="connsiteX237" fmla="*/ 7239058 w 7991703"/>
                <a:gd name="connsiteY237" fmla="*/ 269079 h 1485899"/>
                <a:gd name="connsiteX238" fmla="*/ 7260490 w 7991703"/>
                <a:gd name="connsiteY238" fmla="*/ 302417 h 1485899"/>
                <a:gd name="connsiteX239" fmla="*/ 7281921 w 7991703"/>
                <a:gd name="connsiteY239" fmla="*/ 378617 h 1485899"/>
                <a:gd name="connsiteX240" fmla="*/ 7286683 w 7991703"/>
                <a:gd name="connsiteY240" fmla="*/ 435767 h 1485899"/>
                <a:gd name="connsiteX241" fmla="*/ 7315258 w 7991703"/>
                <a:gd name="connsiteY241" fmla="*/ 421479 h 1485899"/>
                <a:gd name="connsiteX242" fmla="*/ 7327165 w 7991703"/>
                <a:gd name="connsiteY242" fmla="*/ 407192 h 1485899"/>
                <a:gd name="connsiteX243" fmla="*/ 7346215 w 7991703"/>
                <a:gd name="connsiteY243" fmla="*/ 450054 h 1485899"/>
                <a:gd name="connsiteX244" fmla="*/ 7360502 w 7991703"/>
                <a:gd name="connsiteY244" fmla="*/ 492917 h 1485899"/>
                <a:gd name="connsiteX245" fmla="*/ 7393840 w 7991703"/>
                <a:gd name="connsiteY245" fmla="*/ 483392 h 1485899"/>
                <a:gd name="connsiteX246" fmla="*/ 7410508 w 7991703"/>
                <a:gd name="connsiteY246" fmla="*/ 409573 h 1485899"/>
                <a:gd name="connsiteX247" fmla="*/ 7431940 w 7991703"/>
                <a:gd name="connsiteY247" fmla="*/ 333373 h 1485899"/>
                <a:gd name="connsiteX248" fmla="*/ 7460515 w 7991703"/>
                <a:gd name="connsiteY248" fmla="*/ 264317 h 1485899"/>
                <a:gd name="connsiteX249" fmla="*/ 7496233 w 7991703"/>
                <a:gd name="connsiteY249" fmla="*/ 209548 h 1485899"/>
                <a:gd name="connsiteX250" fmla="*/ 7536715 w 7991703"/>
                <a:gd name="connsiteY250" fmla="*/ 188117 h 1485899"/>
                <a:gd name="connsiteX251" fmla="*/ 7572433 w 7991703"/>
                <a:gd name="connsiteY251" fmla="*/ 169067 h 1485899"/>
                <a:gd name="connsiteX252" fmla="*/ 7605771 w 7991703"/>
                <a:gd name="connsiteY252" fmla="*/ 178592 h 1485899"/>
                <a:gd name="connsiteX253" fmla="*/ 7622440 w 7991703"/>
                <a:gd name="connsiteY253" fmla="*/ 245267 h 1485899"/>
                <a:gd name="connsiteX254" fmla="*/ 7629583 w 7991703"/>
                <a:gd name="connsiteY254" fmla="*/ 285748 h 1485899"/>
                <a:gd name="connsiteX255" fmla="*/ 7627202 w 7991703"/>
                <a:gd name="connsiteY255" fmla="*/ 304798 h 1485899"/>
                <a:gd name="connsiteX256" fmla="*/ 7655777 w 7991703"/>
                <a:gd name="connsiteY256" fmla="*/ 295273 h 1485899"/>
                <a:gd name="connsiteX257" fmla="*/ 7689115 w 7991703"/>
                <a:gd name="connsiteY257" fmla="*/ 271461 h 1485899"/>
                <a:gd name="connsiteX258" fmla="*/ 7693877 w 7991703"/>
                <a:gd name="connsiteY258" fmla="*/ 309561 h 1485899"/>
                <a:gd name="connsiteX259" fmla="*/ 7696258 w 7991703"/>
                <a:gd name="connsiteY259" fmla="*/ 340517 h 1485899"/>
                <a:gd name="connsiteX260" fmla="*/ 7701021 w 7991703"/>
                <a:gd name="connsiteY260" fmla="*/ 373854 h 1485899"/>
                <a:gd name="connsiteX261" fmla="*/ 7720071 w 7991703"/>
                <a:gd name="connsiteY261" fmla="*/ 390523 h 1485899"/>
                <a:gd name="connsiteX262" fmla="*/ 7746265 w 7991703"/>
                <a:gd name="connsiteY262" fmla="*/ 369092 h 1485899"/>
                <a:gd name="connsiteX263" fmla="*/ 7765315 w 7991703"/>
                <a:gd name="connsiteY263" fmla="*/ 347661 h 1485899"/>
                <a:gd name="connsiteX264" fmla="*/ 7777221 w 7991703"/>
                <a:gd name="connsiteY264" fmla="*/ 307179 h 1485899"/>
                <a:gd name="connsiteX265" fmla="*/ 7793890 w 7991703"/>
                <a:gd name="connsiteY265" fmla="*/ 261936 h 1485899"/>
                <a:gd name="connsiteX266" fmla="*/ 7805796 w 7991703"/>
                <a:gd name="connsiteY266" fmla="*/ 238123 h 1485899"/>
                <a:gd name="connsiteX267" fmla="*/ 7829608 w 7991703"/>
                <a:gd name="connsiteY267" fmla="*/ 285748 h 1485899"/>
                <a:gd name="connsiteX268" fmla="*/ 7831990 w 7991703"/>
                <a:gd name="connsiteY268" fmla="*/ 319086 h 1485899"/>
                <a:gd name="connsiteX269" fmla="*/ 7870090 w 7991703"/>
                <a:gd name="connsiteY269" fmla="*/ 335754 h 1485899"/>
                <a:gd name="connsiteX270" fmla="*/ 7891521 w 7991703"/>
                <a:gd name="connsiteY270" fmla="*/ 314323 h 1485899"/>
                <a:gd name="connsiteX271" fmla="*/ 7920096 w 7991703"/>
                <a:gd name="connsiteY271" fmla="*/ 280986 h 1485899"/>
                <a:gd name="connsiteX272" fmla="*/ 7946290 w 7991703"/>
                <a:gd name="connsiteY272" fmla="*/ 250029 h 1485899"/>
                <a:gd name="connsiteX273" fmla="*/ 7986771 w 7991703"/>
                <a:gd name="connsiteY273" fmla="*/ 247648 h 1485899"/>
                <a:gd name="connsiteX274" fmla="*/ 7991533 w 7991703"/>
                <a:gd name="connsiteY274" fmla="*/ 1481136 h 1485899"/>
                <a:gd name="connsiteX275" fmla="*/ 16367 w 7991703"/>
                <a:gd name="connsiteY275" fmla="*/ 1485894 h 1485899"/>
                <a:gd name="connsiteX276" fmla="*/ 14346 w 7991703"/>
                <a:gd name="connsiteY276" fmla="*/ 1485899 h 1485899"/>
                <a:gd name="connsiteX277" fmla="*/ 14346 w 7991703"/>
                <a:gd name="connsiteY277" fmla="*/ 1485895 h 1485899"/>
                <a:gd name="connsiteX278" fmla="*/ 9584 w 7991703"/>
                <a:gd name="connsiteY278" fmla="*/ 1485898 h 1485899"/>
                <a:gd name="connsiteX279" fmla="*/ 0 w 7991703"/>
                <a:gd name="connsiteY279" fmla="*/ 281103 h 1485899"/>
                <a:gd name="connsiteX280" fmla="*/ 12569 w 7991703"/>
                <a:gd name="connsiteY280" fmla="*/ 281022 h 1485899"/>
                <a:gd name="connsiteX281" fmla="*/ 12653 w 7991703"/>
                <a:gd name="connsiteY281" fmla="*/ 268235 h 1485899"/>
                <a:gd name="connsiteX282" fmla="*/ 14346 w 7991703"/>
                <a:gd name="connsiteY282" fmla="*/ 157163 h 1485899"/>
                <a:gd name="connsiteX283" fmla="*/ 50065 w 7991703"/>
                <a:gd name="connsiteY283" fmla="*/ 159544 h 1485899"/>
                <a:gd name="connsiteX284" fmla="*/ 71496 w 7991703"/>
                <a:gd name="connsiteY284" fmla="*/ 171450 h 1485899"/>
                <a:gd name="connsiteX285" fmla="*/ 111977 w 7991703"/>
                <a:gd name="connsiteY285" fmla="*/ 161925 h 1485899"/>
                <a:gd name="connsiteX286" fmla="*/ 145315 w 7991703"/>
                <a:gd name="connsiteY286" fmla="*/ 154781 h 1485899"/>
                <a:gd name="connsiteX287" fmla="*/ 188177 w 7991703"/>
                <a:gd name="connsiteY287" fmla="*/ 166688 h 1485899"/>
                <a:gd name="connsiteX288" fmla="*/ 226277 w 7991703"/>
                <a:gd name="connsiteY288" fmla="*/ 190500 h 1485899"/>
                <a:gd name="connsiteX289" fmla="*/ 266758 w 7991703"/>
                <a:gd name="connsiteY289" fmla="*/ 192881 h 1485899"/>
                <a:gd name="connsiteX290" fmla="*/ 309621 w 7991703"/>
                <a:gd name="connsiteY290" fmla="*/ 169069 h 1485899"/>
                <a:gd name="connsiteX291" fmla="*/ 378677 w 7991703"/>
                <a:gd name="connsiteY291" fmla="*/ 121444 h 1485899"/>
                <a:gd name="connsiteX292" fmla="*/ 409633 w 7991703"/>
                <a:gd name="connsiteY292" fmla="*/ 78581 h 1485899"/>
                <a:gd name="connsiteX293" fmla="*/ 416777 w 7991703"/>
                <a:gd name="connsiteY293" fmla="*/ 40481 h 1485899"/>
                <a:gd name="connsiteX294" fmla="*/ 450115 w 7991703"/>
                <a:gd name="connsiteY294" fmla="*/ 0 h 1485899"/>
                <a:gd name="connsiteX0" fmla="*/ 450115 w 7991703"/>
                <a:gd name="connsiteY0" fmla="*/ 0 h 1485899"/>
                <a:gd name="connsiteX1" fmla="*/ 469165 w 7991703"/>
                <a:gd name="connsiteY1" fmla="*/ 7144 h 1485899"/>
                <a:gd name="connsiteX2" fmla="*/ 495358 w 7991703"/>
                <a:gd name="connsiteY2" fmla="*/ 33338 h 1485899"/>
                <a:gd name="connsiteX3" fmla="*/ 502502 w 7991703"/>
                <a:gd name="connsiteY3" fmla="*/ 57150 h 1485899"/>
                <a:gd name="connsiteX4" fmla="*/ 523933 w 7991703"/>
                <a:gd name="connsiteY4" fmla="*/ 66675 h 1485899"/>
                <a:gd name="connsiteX5" fmla="*/ 545365 w 7991703"/>
                <a:gd name="connsiteY5" fmla="*/ 66675 h 1485899"/>
                <a:gd name="connsiteX6" fmla="*/ 590608 w 7991703"/>
                <a:gd name="connsiteY6" fmla="*/ 47625 h 1485899"/>
                <a:gd name="connsiteX7" fmla="*/ 609658 w 7991703"/>
                <a:gd name="connsiteY7" fmla="*/ 64294 h 1485899"/>
                <a:gd name="connsiteX8" fmla="*/ 650140 w 7991703"/>
                <a:gd name="connsiteY8" fmla="*/ 76200 h 1485899"/>
                <a:gd name="connsiteX9" fmla="*/ 666808 w 7991703"/>
                <a:gd name="connsiteY9" fmla="*/ 95250 h 1485899"/>
                <a:gd name="connsiteX10" fmla="*/ 671571 w 7991703"/>
                <a:gd name="connsiteY10" fmla="*/ 121444 h 1485899"/>
                <a:gd name="connsiteX11" fmla="*/ 688240 w 7991703"/>
                <a:gd name="connsiteY11" fmla="*/ 145256 h 1485899"/>
                <a:gd name="connsiteX12" fmla="*/ 700146 w 7991703"/>
                <a:gd name="connsiteY12" fmla="*/ 183356 h 1485899"/>
                <a:gd name="connsiteX13" fmla="*/ 690621 w 7991703"/>
                <a:gd name="connsiteY13" fmla="*/ 195263 h 1485899"/>
                <a:gd name="connsiteX14" fmla="*/ 721577 w 7991703"/>
                <a:gd name="connsiteY14" fmla="*/ 214313 h 1485899"/>
                <a:gd name="connsiteX15" fmla="*/ 747771 w 7991703"/>
                <a:gd name="connsiteY15" fmla="*/ 252413 h 1485899"/>
                <a:gd name="connsiteX16" fmla="*/ 769202 w 7991703"/>
                <a:gd name="connsiteY16" fmla="*/ 273844 h 1485899"/>
                <a:gd name="connsiteX17" fmla="*/ 793015 w 7991703"/>
                <a:gd name="connsiteY17" fmla="*/ 300038 h 1485899"/>
                <a:gd name="connsiteX18" fmla="*/ 840640 w 7991703"/>
                <a:gd name="connsiteY18" fmla="*/ 316706 h 1485899"/>
                <a:gd name="connsiteX19" fmla="*/ 878740 w 7991703"/>
                <a:gd name="connsiteY19" fmla="*/ 302419 h 1485899"/>
                <a:gd name="connsiteX20" fmla="*/ 897790 w 7991703"/>
                <a:gd name="connsiteY20" fmla="*/ 276225 h 1485899"/>
                <a:gd name="connsiteX21" fmla="*/ 926365 w 7991703"/>
                <a:gd name="connsiteY21" fmla="*/ 276225 h 1485899"/>
                <a:gd name="connsiteX22" fmla="*/ 976371 w 7991703"/>
                <a:gd name="connsiteY22" fmla="*/ 247650 h 1485899"/>
                <a:gd name="connsiteX23" fmla="*/ 1019233 w 7991703"/>
                <a:gd name="connsiteY23" fmla="*/ 314325 h 1485899"/>
                <a:gd name="connsiteX24" fmla="*/ 1057333 w 7991703"/>
                <a:gd name="connsiteY24" fmla="*/ 357188 h 1485899"/>
                <a:gd name="connsiteX25" fmla="*/ 1093052 w 7991703"/>
                <a:gd name="connsiteY25" fmla="*/ 388144 h 1485899"/>
                <a:gd name="connsiteX26" fmla="*/ 1133533 w 7991703"/>
                <a:gd name="connsiteY26" fmla="*/ 385763 h 1485899"/>
                <a:gd name="connsiteX27" fmla="*/ 1171633 w 7991703"/>
                <a:gd name="connsiteY27" fmla="*/ 385763 h 1485899"/>
                <a:gd name="connsiteX28" fmla="*/ 1214496 w 7991703"/>
                <a:gd name="connsiteY28" fmla="*/ 366713 h 1485899"/>
                <a:gd name="connsiteX29" fmla="*/ 1245452 w 7991703"/>
                <a:gd name="connsiteY29" fmla="*/ 361950 h 1485899"/>
                <a:gd name="connsiteX30" fmla="*/ 1262121 w 7991703"/>
                <a:gd name="connsiteY30" fmla="*/ 385763 h 1485899"/>
                <a:gd name="connsiteX31" fmla="*/ 1266883 w 7991703"/>
                <a:gd name="connsiteY31" fmla="*/ 407194 h 1485899"/>
                <a:gd name="connsiteX32" fmla="*/ 1283552 w 7991703"/>
                <a:gd name="connsiteY32" fmla="*/ 421481 h 1485899"/>
                <a:gd name="connsiteX33" fmla="*/ 1283552 w 7991703"/>
                <a:gd name="connsiteY33" fmla="*/ 438150 h 1485899"/>
                <a:gd name="connsiteX34" fmla="*/ 1312127 w 7991703"/>
                <a:gd name="connsiteY34" fmla="*/ 431006 h 1485899"/>
                <a:gd name="connsiteX35" fmla="*/ 1328796 w 7991703"/>
                <a:gd name="connsiteY35" fmla="*/ 433388 h 1485899"/>
                <a:gd name="connsiteX36" fmla="*/ 1343083 w 7991703"/>
                <a:gd name="connsiteY36" fmla="*/ 464344 h 1485899"/>
                <a:gd name="connsiteX37" fmla="*/ 1357371 w 7991703"/>
                <a:gd name="connsiteY37" fmla="*/ 497681 h 1485899"/>
                <a:gd name="connsiteX38" fmla="*/ 1376421 w 7991703"/>
                <a:gd name="connsiteY38" fmla="*/ 504825 h 1485899"/>
                <a:gd name="connsiteX39" fmla="*/ 1393090 w 7991703"/>
                <a:gd name="connsiteY39" fmla="*/ 490538 h 1485899"/>
                <a:gd name="connsiteX40" fmla="*/ 1414521 w 7991703"/>
                <a:gd name="connsiteY40" fmla="*/ 490538 h 1485899"/>
                <a:gd name="connsiteX41" fmla="*/ 1424046 w 7991703"/>
                <a:gd name="connsiteY41" fmla="*/ 502444 h 1485899"/>
                <a:gd name="connsiteX42" fmla="*/ 1428808 w 7991703"/>
                <a:gd name="connsiteY42" fmla="*/ 516731 h 1485899"/>
                <a:gd name="connsiteX43" fmla="*/ 1428808 w 7991703"/>
                <a:gd name="connsiteY43" fmla="*/ 528638 h 1485899"/>
                <a:gd name="connsiteX44" fmla="*/ 1438333 w 7991703"/>
                <a:gd name="connsiteY44" fmla="*/ 540544 h 1485899"/>
                <a:gd name="connsiteX45" fmla="*/ 1471671 w 7991703"/>
                <a:gd name="connsiteY45" fmla="*/ 554831 h 1485899"/>
                <a:gd name="connsiteX46" fmla="*/ 1524058 w 7991703"/>
                <a:gd name="connsiteY46" fmla="*/ 559594 h 1485899"/>
                <a:gd name="connsiteX47" fmla="*/ 1555015 w 7991703"/>
                <a:gd name="connsiteY47" fmla="*/ 540544 h 1485899"/>
                <a:gd name="connsiteX48" fmla="*/ 1593115 w 7991703"/>
                <a:gd name="connsiteY48" fmla="*/ 516731 h 1485899"/>
                <a:gd name="connsiteX49" fmla="*/ 1645502 w 7991703"/>
                <a:gd name="connsiteY49" fmla="*/ 502444 h 1485899"/>
                <a:gd name="connsiteX50" fmla="*/ 1683602 w 7991703"/>
                <a:gd name="connsiteY50" fmla="*/ 502444 h 1485899"/>
                <a:gd name="connsiteX51" fmla="*/ 1700271 w 7991703"/>
                <a:gd name="connsiteY51" fmla="*/ 464344 h 1485899"/>
                <a:gd name="connsiteX52" fmla="*/ 1726465 w 7991703"/>
                <a:gd name="connsiteY52" fmla="*/ 442913 h 1485899"/>
                <a:gd name="connsiteX53" fmla="*/ 1750277 w 7991703"/>
                <a:gd name="connsiteY53" fmla="*/ 419100 h 1485899"/>
                <a:gd name="connsiteX54" fmla="*/ 1828858 w 7991703"/>
                <a:gd name="connsiteY54" fmla="*/ 416719 h 1485899"/>
                <a:gd name="connsiteX55" fmla="*/ 1855052 w 7991703"/>
                <a:gd name="connsiteY55" fmla="*/ 461963 h 1485899"/>
                <a:gd name="connsiteX56" fmla="*/ 1912202 w 7991703"/>
                <a:gd name="connsiteY56" fmla="*/ 564356 h 1485899"/>
                <a:gd name="connsiteX57" fmla="*/ 1933633 w 7991703"/>
                <a:gd name="connsiteY57" fmla="*/ 628650 h 1485899"/>
                <a:gd name="connsiteX58" fmla="*/ 1950302 w 7991703"/>
                <a:gd name="connsiteY58" fmla="*/ 683419 h 1485899"/>
                <a:gd name="connsiteX59" fmla="*/ 1988402 w 7991703"/>
                <a:gd name="connsiteY59" fmla="*/ 690563 h 1485899"/>
                <a:gd name="connsiteX60" fmla="*/ 2019358 w 7991703"/>
                <a:gd name="connsiteY60" fmla="*/ 728663 h 1485899"/>
                <a:gd name="connsiteX61" fmla="*/ 2038408 w 7991703"/>
                <a:gd name="connsiteY61" fmla="*/ 735806 h 1485899"/>
                <a:gd name="connsiteX62" fmla="*/ 2052696 w 7991703"/>
                <a:gd name="connsiteY62" fmla="*/ 726281 h 1485899"/>
                <a:gd name="connsiteX63" fmla="*/ 2095558 w 7991703"/>
                <a:gd name="connsiteY63" fmla="*/ 721519 h 1485899"/>
                <a:gd name="connsiteX64" fmla="*/ 2119371 w 7991703"/>
                <a:gd name="connsiteY64" fmla="*/ 721519 h 1485899"/>
                <a:gd name="connsiteX65" fmla="*/ 2152708 w 7991703"/>
                <a:gd name="connsiteY65" fmla="*/ 690563 h 1485899"/>
                <a:gd name="connsiteX66" fmla="*/ 2214621 w 7991703"/>
                <a:gd name="connsiteY66" fmla="*/ 683419 h 1485899"/>
                <a:gd name="connsiteX67" fmla="*/ 2271771 w 7991703"/>
                <a:gd name="connsiteY67" fmla="*/ 709613 h 1485899"/>
                <a:gd name="connsiteX68" fmla="*/ 2305108 w 7991703"/>
                <a:gd name="connsiteY68" fmla="*/ 745331 h 1485899"/>
                <a:gd name="connsiteX69" fmla="*/ 2336065 w 7991703"/>
                <a:gd name="connsiteY69" fmla="*/ 785813 h 1485899"/>
                <a:gd name="connsiteX70" fmla="*/ 2367021 w 7991703"/>
                <a:gd name="connsiteY70" fmla="*/ 809625 h 1485899"/>
                <a:gd name="connsiteX71" fmla="*/ 2424171 w 7991703"/>
                <a:gd name="connsiteY71" fmla="*/ 852488 h 1485899"/>
                <a:gd name="connsiteX72" fmla="*/ 2462271 w 7991703"/>
                <a:gd name="connsiteY72" fmla="*/ 873919 h 1485899"/>
                <a:gd name="connsiteX73" fmla="*/ 2502752 w 7991703"/>
                <a:gd name="connsiteY73" fmla="*/ 881063 h 1485899"/>
                <a:gd name="connsiteX74" fmla="*/ 2533708 w 7991703"/>
                <a:gd name="connsiteY74" fmla="*/ 921544 h 1485899"/>
                <a:gd name="connsiteX75" fmla="*/ 2552758 w 7991703"/>
                <a:gd name="connsiteY75" fmla="*/ 945356 h 1485899"/>
                <a:gd name="connsiteX76" fmla="*/ 2571808 w 7991703"/>
                <a:gd name="connsiteY76" fmla="*/ 957263 h 1485899"/>
                <a:gd name="connsiteX77" fmla="*/ 2595621 w 7991703"/>
                <a:gd name="connsiteY77" fmla="*/ 962025 h 1485899"/>
                <a:gd name="connsiteX78" fmla="*/ 2612290 w 7991703"/>
                <a:gd name="connsiteY78" fmla="*/ 938213 h 1485899"/>
                <a:gd name="connsiteX79" fmla="*/ 2640865 w 7991703"/>
                <a:gd name="connsiteY79" fmla="*/ 902494 h 1485899"/>
                <a:gd name="connsiteX80" fmla="*/ 2683727 w 7991703"/>
                <a:gd name="connsiteY80" fmla="*/ 876300 h 1485899"/>
                <a:gd name="connsiteX81" fmla="*/ 2745640 w 7991703"/>
                <a:gd name="connsiteY81" fmla="*/ 850106 h 1485899"/>
                <a:gd name="connsiteX82" fmla="*/ 2759927 w 7991703"/>
                <a:gd name="connsiteY82" fmla="*/ 807244 h 1485899"/>
                <a:gd name="connsiteX83" fmla="*/ 2805171 w 7991703"/>
                <a:gd name="connsiteY83" fmla="*/ 766763 h 1485899"/>
                <a:gd name="connsiteX84" fmla="*/ 2840890 w 7991703"/>
                <a:gd name="connsiteY84" fmla="*/ 733425 h 1485899"/>
                <a:gd name="connsiteX85" fmla="*/ 2864702 w 7991703"/>
                <a:gd name="connsiteY85" fmla="*/ 709613 h 1485899"/>
                <a:gd name="connsiteX86" fmla="*/ 2886133 w 7991703"/>
                <a:gd name="connsiteY86" fmla="*/ 678656 h 1485899"/>
                <a:gd name="connsiteX87" fmla="*/ 2926614 w 7991703"/>
                <a:gd name="connsiteY87" fmla="*/ 726282 h 1485899"/>
                <a:gd name="connsiteX88" fmla="*/ 2928997 w 7991703"/>
                <a:gd name="connsiteY88" fmla="*/ 723902 h 1485899"/>
                <a:gd name="connsiteX89" fmla="*/ 2934552 w 7991703"/>
                <a:gd name="connsiteY89" fmla="*/ 742949 h 1485899"/>
                <a:gd name="connsiteX90" fmla="*/ 2962333 w 7991703"/>
                <a:gd name="connsiteY90" fmla="*/ 678655 h 1485899"/>
                <a:gd name="connsiteX91" fmla="*/ 2981383 w 7991703"/>
                <a:gd name="connsiteY91" fmla="*/ 652462 h 1485899"/>
                <a:gd name="connsiteX92" fmla="*/ 3014721 w 7991703"/>
                <a:gd name="connsiteY92" fmla="*/ 657224 h 1485899"/>
                <a:gd name="connsiteX93" fmla="*/ 3038533 w 7991703"/>
                <a:gd name="connsiteY93" fmla="*/ 695324 h 1485899"/>
                <a:gd name="connsiteX94" fmla="*/ 3067108 w 7991703"/>
                <a:gd name="connsiteY94" fmla="*/ 714374 h 1485899"/>
                <a:gd name="connsiteX95" fmla="*/ 3100446 w 7991703"/>
                <a:gd name="connsiteY95" fmla="*/ 714374 h 1485899"/>
                <a:gd name="connsiteX96" fmla="*/ 3129021 w 7991703"/>
                <a:gd name="connsiteY96" fmla="*/ 688180 h 1485899"/>
                <a:gd name="connsiteX97" fmla="*/ 3164740 w 7991703"/>
                <a:gd name="connsiteY97" fmla="*/ 690562 h 1485899"/>
                <a:gd name="connsiteX98" fmla="*/ 3198077 w 7991703"/>
                <a:gd name="connsiteY98" fmla="*/ 700087 h 1485899"/>
                <a:gd name="connsiteX99" fmla="*/ 3226652 w 7991703"/>
                <a:gd name="connsiteY99" fmla="*/ 683418 h 1485899"/>
                <a:gd name="connsiteX100" fmla="*/ 3255227 w 7991703"/>
                <a:gd name="connsiteY100" fmla="*/ 671512 h 1485899"/>
                <a:gd name="connsiteX101" fmla="*/ 3286183 w 7991703"/>
                <a:gd name="connsiteY101" fmla="*/ 676274 h 1485899"/>
                <a:gd name="connsiteX102" fmla="*/ 3312377 w 7991703"/>
                <a:gd name="connsiteY102" fmla="*/ 707230 h 1485899"/>
                <a:gd name="connsiteX103" fmla="*/ 3355240 w 7991703"/>
                <a:gd name="connsiteY103" fmla="*/ 745330 h 1485899"/>
                <a:gd name="connsiteX104" fmla="*/ 3367146 w 7991703"/>
                <a:gd name="connsiteY104" fmla="*/ 754855 h 1485899"/>
                <a:gd name="connsiteX105" fmla="*/ 3424296 w 7991703"/>
                <a:gd name="connsiteY105" fmla="*/ 764380 h 1485899"/>
                <a:gd name="connsiteX106" fmla="*/ 3448108 w 7991703"/>
                <a:gd name="connsiteY106" fmla="*/ 769143 h 1485899"/>
                <a:gd name="connsiteX107" fmla="*/ 3483827 w 7991703"/>
                <a:gd name="connsiteY107" fmla="*/ 807243 h 1485899"/>
                <a:gd name="connsiteX108" fmla="*/ 3495733 w 7991703"/>
                <a:gd name="connsiteY108" fmla="*/ 842962 h 1485899"/>
                <a:gd name="connsiteX109" fmla="*/ 3505258 w 7991703"/>
                <a:gd name="connsiteY109" fmla="*/ 864393 h 1485899"/>
                <a:gd name="connsiteX110" fmla="*/ 3505258 w 7991703"/>
                <a:gd name="connsiteY110" fmla="*/ 897730 h 1485899"/>
                <a:gd name="connsiteX111" fmla="*/ 3545740 w 7991703"/>
                <a:gd name="connsiteY111" fmla="*/ 921543 h 1485899"/>
                <a:gd name="connsiteX112" fmla="*/ 3607652 w 7991703"/>
                <a:gd name="connsiteY112" fmla="*/ 921543 h 1485899"/>
                <a:gd name="connsiteX113" fmla="*/ 3645752 w 7991703"/>
                <a:gd name="connsiteY113" fmla="*/ 914399 h 1485899"/>
                <a:gd name="connsiteX114" fmla="*/ 3667183 w 7991703"/>
                <a:gd name="connsiteY114" fmla="*/ 897730 h 1485899"/>
                <a:gd name="connsiteX115" fmla="*/ 3671946 w 7991703"/>
                <a:gd name="connsiteY115" fmla="*/ 864393 h 1485899"/>
                <a:gd name="connsiteX116" fmla="*/ 3683852 w 7991703"/>
                <a:gd name="connsiteY116" fmla="*/ 833437 h 1485899"/>
                <a:gd name="connsiteX117" fmla="*/ 3724333 w 7991703"/>
                <a:gd name="connsiteY117" fmla="*/ 804862 h 1485899"/>
                <a:gd name="connsiteX118" fmla="*/ 3769577 w 7991703"/>
                <a:gd name="connsiteY118" fmla="*/ 783430 h 1485899"/>
                <a:gd name="connsiteX119" fmla="*/ 3845777 w 7991703"/>
                <a:gd name="connsiteY119" fmla="*/ 788193 h 1485899"/>
                <a:gd name="connsiteX120" fmla="*/ 3902927 w 7991703"/>
                <a:gd name="connsiteY120" fmla="*/ 797718 h 1485899"/>
                <a:gd name="connsiteX121" fmla="*/ 3929121 w 7991703"/>
                <a:gd name="connsiteY121" fmla="*/ 814387 h 1485899"/>
                <a:gd name="connsiteX122" fmla="*/ 3943408 w 7991703"/>
                <a:gd name="connsiteY122" fmla="*/ 866774 h 1485899"/>
                <a:gd name="connsiteX123" fmla="*/ 3960077 w 7991703"/>
                <a:gd name="connsiteY123" fmla="*/ 883443 h 1485899"/>
                <a:gd name="connsiteX124" fmla="*/ 3991033 w 7991703"/>
                <a:gd name="connsiteY124" fmla="*/ 876299 h 1485899"/>
                <a:gd name="connsiteX125" fmla="*/ 4031515 w 7991703"/>
                <a:gd name="connsiteY125" fmla="*/ 869155 h 1485899"/>
                <a:gd name="connsiteX126" fmla="*/ 4045802 w 7991703"/>
                <a:gd name="connsiteY126" fmla="*/ 895349 h 1485899"/>
                <a:gd name="connsiteX127" fmla="*/ 4060090 w 7991703"/>
                <a:gd name="connsiteY127" fmla="*/ 916780 h 1485899"/>
                <a:gd name="connsiteX128" fmla="*/ 4062471 w 7991703"/>
                <a:gd name="connsiteY128" fmla="*/ 950118 h 1485899"/>
                <a:gd name="connsiteX129" fmla="*/ 4107715 w 7991703"/>
                <a:gd name="connsiteY129" fmla="*/ 992980 h 1485899"/>
                <a:gd name="connsiteX130" fmla="*/ 4155340 w 7991703"/>
                <a:gd name="connsiteY130" fmla="*/ 1016793 h 1485899"/>
                <a:gd name="connsiteX131" fmla="*/ 4195821 w 7991703"/>
                <a:gd name="connsiteY131" fmla="*/ 1083468 h 1485899"/>
                <a:gd name="connsiteX132" fmla="*/ 4236302 w 7991703"/>
                <a:gd name="connsiteY132" fmla="*/ 1138237 h 1485899"/>
                <a:gd name="connsiteX133" fmla="*/ 4243446 w 7991703"/>
                <a:gd name="connsiteY133" fmla="*/ 1176337 h 1485899"/>
                <a:gd name="connsiteX134" fmla="*/ 4272021 w 7991703"/>
                <a:gd name="connsiteY134" fmla="*/ 1216818 h 1485899"/>
                <a:gd name="connsiteX135" fmla="*/ 4302977 w 7991703"/>
                <a:gd name="connsiteY135" fmla="*/ 1223962 h 1485899"/>
                <a:gd name="connsiteX136" fmla="*/ 4333933 w 7991703"/>
                <a:gd name="connsiteY136" fmla="*/ 1197768 h 1485899"/>
                <a:gd name="connsiteX137" fmla="*/ 4364890 w 7991703"/>
                <a:gd name="connsiteY137" fmla="*/ 1121568 h 1485899"/>
                <a:gd name="connsiteX138" fmla="*/ 4381558 w 7991703"/>
                <a:gd name="connsiteY138" fmla="*/ 1069180 h 1485899"/>
                <a:gd name="connsiteX139" fmla="*/ 4388702 w 7991703"/>
                <a:gd name="connsiteY139" fmla="*/ 1033462 h 1485899"/>
                <a:gd name="connsiteX140" fmla="*/ 4445852 w 7991703"/>
                <a:gd name="connsiteY140" fmla="*/ 973930 h 1485899"/>
                <a:gd name="connsiteX141" fmla="*/ 4462521 w 7991703"/>
                <a:gd name="connsiteY141" fmla="*/ 962024 h 1485899"/>
                <a:gd name="connsiteX142" fmla="*/ 4481571 w 7991703"/>
                <a:gd name="connsiteY142" fmla="*/ 971549 h 1485899"/>
                <a:gd name="connsiteX143" fmla="*/ 4493477 w 7991703"/>
                <a:gd name="connsiteY143" fmla="*/ 1004887 h 1485899"/>
                <a:gd name="connsiteX144" fmla="*/ 4533958 w 7991703"/>
                <a:gd name="connsiteY144" fmla="*/ 1028699 h 1485899"/>
                <a:gd name="connsiteX145" fmla="*/ 4562533 w 7991703"/>
                <a:gd name="connsiteY145" fmla="*/ 1050130 h 1485899"/>
                <a:gd name="connsiteX146" fmla="*/ 4581583 w 7991703"/>
                <a:gd name="connsiteY146" fmla="*/ 1066799 h 1485899"/>
                <a:gd name="connsiteX147" fmla="*/ 4600633 w 7991703"/>
                <a:gd name="connsiteY147" fmla="*/ 1059655 h 1485899"/>
                <a:gd name="connsiteX148" fmla="*/ 4622065 w 7991703"/>
                <a:gd name="connsiteY148" fmla="*/ 1012030 h 1485899"/>
                <a:gd name="connsiteX149" fmla="*/ 4657783 w 7991703"/>
                <a:gd name="connsiteY149" fmla="*/ 969168 h 1485899"/>
                <a:gd name="connsiteX150" fmla="*/ 4664927 w 7991703"/>
                <a:gd name="connsiteY150" fmla="*/ 935830 h 1485899"/>
                <a:gd name="connsiteX151" fmla="*/ 4695883 w 7991703"/>
                <a:gd name="connsiteY151" fmla="*/ 959643 h 1485899"/>
                <a:gd name="connsiteX152" fmla="*/ 4717315 w 7991703"/>
                <a:gd name="connsiteY152" fmla="*/ 950118 h 1485899"/>
                <a:gd name="connsiteX153" fmla="*/ 4729221 w 7991703"/>
                <a:gd name="connsiteY153" fmla="*/ 928687 h 1485899"/>
                <a:gd name="connsiteX154" fmla="*/ 4757796 w 7991703"/>
                <a:gd name="connsiteY154" fmla="*/ 928687 h 1485899"/>
                <a:gd name="connsiteX155" fmla="*/ 4791133 w 7991703"/>
                <a:gd name="connsiteY155" fmla="*/ 947737 h 1485899"/>
                <a:gd name="connsiteX156" fmla="*/ 4817327 w 7991703"/>
                <a:gd name="connsiteY156" fmla="*/ 959643 h 1485899"/>
                <a:gd name="connsiteX157" fmla="*/ 4836377 w 7991703"/>
                <a:gd name="connsiteY157" fmla="*/ 947737 h 1485899"/>
                <a:gd name="connsiteX158" fmla="*/ 4864952 w 7991703"/>
                <a:gd name="connsiteY158" fmla="*/ 919162 h 1485899"/>
                <a:gd name="connsiteX159" fmla="*/ 4893527 w 7991703"/>
                <a:gd name="connsiteY159" fmla="*/ 928687 h 1485899"/>
                <a:gd name="connsiteX160" fmla="*/ 4934008 w 7991703"/>
                <a:gd name="connsiteY160" fmla="*/ 902493 h 1485899"/>
                <a:gd name="connsiteX161" fmla="*/ 4981633 w 7991703"/>
                <a:gd name="connsiteY161" fmla="*/ 862012 h 1485899"/>
                <a:gd name="connsiteX162" fmla="*/ 5057833 w 7991703"/>
                <a:gd name="connsiteY162" fmla="*/ 876299 h 1485899"/>
                <a:gd name="connsiteX163" fmla="*/ 5095933 w 7991703"/>
                <a:gd name="connsiteY163" fmla="*/ 864393 h 1485899"/>
                <a:gd name="connsiteX164" fmla="*/ 5169752 w 7991703"/>
                <a:gd name="connsiteY164" fmla="*/ 864393 h 1485899"/>
                <a:gd name="connsiteX165" fmla="*/ 5250715 w 7991703"/>
                <a:gd name="connsiteY165" fmla="*/ 904874 h 1485899"/>
                <a:gd name="connsiteX166" fmla="*/ 5281671 w 7991703"/>
                <a:gd name="connsiteY166" fmla="*/ 892968 h 1485899"/>
                <a:gd name="connsiteX167" fmla="*/ 5388827 w 7991703"/>
                <a:gd name="connsiteY167" fmla="*/ 890587 h 1485899"/>
                <a:gd name="connsiteX168" fmla="*/ 5422165 w 7991703"/>
                <a:gd name="connsiteY168" fmla="*/ 890587 h 1485899"/>
                <a:gd name="connsiteX169" fmla="*/ 5436452 w 7991703"/>
                <a:gd name="connsiteY169" fmla="*/ 921543 h 1485899"/>
                <a:gd name="connsiteX170" fmla="*/ 5474552 w 7991703"/>
                <a:gd name="connsiteY170" fmla="*/ 923924 h 1485899"/>
                <a:gd name="connsiteX171" fmla="*/ 5541227 w 7991703"/>
                <a:gd name="connsiteY171" fmla="*/ 985837 h 1485899"/>
                <a:gd name="connsiteX172" fmla="*/ 5557896 w 7991703"/>
                <a:gd name="connsiteY172" fmla="*/ 1012030 h 1485899"/>
                <a:gd name="connsiteX173" fmla="*/ 5603140 w 7991703"/>
                <a:gd name="connsiteY173" fmla="*/ 1028699 h 1485899"/>
                <a:gd name="connsiteX174" fmla="*/ 5622190 w 7991703"/>
                <a:gd name="connsiteY174" fmla="*/ 1064418 h 1485899"/>
                <a:gd name="connsiteX175" fmla="*/ 5650765 w 7991703"/>
                <a:gd name="connsiteY175" fmla="*/ 1114424 h 1485899"/>
                <a:gd name="connsiteX176" fmla="*/ 5681721 w 7991703"/>
                <a:gd name="connsiteY176" fmla="*/ 1152524 h 1485899"/>
                <a:gd name="connsiteX177" fmla="*/ 5724583 w 7991703"/>
                <a:gd name="connsiteY177" fmla="*/ 1133474 h 1485899"/>
                <a:gd name="connsiteX178" fmla="*/ 5746015 w 7991703"/>
                <a:gd name="connsiteY178" fmla="*/ 1164430 h 1485899"/>
                <a:gd name="connsiteX179" fmla="*/ 5767446 w 7991703"/>
                <a:gd name="connsiteY179" fmla="*/ 1171574 h 1485899"/>
                <a:gd name="connsiteX180" fmla="*/ 5786496 w 7991703"/>
                <a:gd name="connsiteY180" fmla="*/ 1145380 h 1485899"/>
                <a:gd name="connsiteX181" fmla="*/ 5803165 w 7991703"/>
                <a:gd name="connsiteY181" fmla="*/ 1107280 h 1485899"/>
                <a:gd name="connsiteX182" fmla="*/ 5819833 w 7991703"/>
                <a:gd name="connsiteY182" fmla="*/ 1083468 h 1485899"/>
                <a:gd name="connsiteX183" fmla="*/ 5853171 w 7991703"/>
                <a:gd name="connsiteY183" fmla="*/ 1083468 h 1485899"/>
                <a:gd name="connsiteX184" fmla="*/ 5888890 w 7991703"/>
                <a:gd name="connsiteY184" fmla="*/ 1095374 h 1485899"/>
                <a:gd name="connsiteX185" fmla="*/ 5917465 w 7991703"/>
                <a:gd name="connsiteY185" fmla="*/ 1095374 h 1485899"/>
                <a:gd name="connsiteX186" fmla="*/ 5934455 w 7991703"/>
                <a:gd name="connsiteY186" fmla="*/ 1127230 h 1485899"/>
                <a:gd name="connsiteX187" fmla="*/ 5935405 w 7991703"/>
                <a:gd name="connsiteY187" fmla="*/ 1125535 h 1485899"/>
                <a:gd name="connsiteX188" fmla="*/ 5934610 w 7991703"/>
                <a:gd name="connsiteY188" fmla="*/ 1127521 h 1485899"/>
                <a:gd name="connsiteX189" fmla="*/ 5935391 w 7991703"/>
                <a:gd name="connsiteY189" fmla="*/ 1128984 h 1485899"/>
                <a:gd name="connsiteX190" fmla="*/ 5938516 w 7991703"/>
                <a:gd name="connsiteY190" fmla="*/ 1129664 h 1485899"/>
                <a:gd name="connsiteX191" fmla="*/ 5942071 w 7991703"/>
                <a:gd name="connsiteY191" fmla="*/ 1127124 h 1485899"/>
                <a:gd name="connsiteX192" fmla="*/ 5942301 w 7991703"/>
                <a:gd name="connsiteY192" fmla="*/ 1130487 h 1485899"/>
                <a:gd name="connsiteX193" fmla="*/ 5988902 w 7991703"/>
                <a:gd name="connsiteY193" fmla="*/ 1140617 h 1485899"/>
                <a:gd name="connsiteX194" fmla="*/ 6022240 w 7991703"/>
                <a:gd name="connsiteY194" fmla="*/ 1138236 h 1485899"/>
                <a:gd name="connsiteX195" fmla="*/ 6048433 w 7991703"/>
                <a:gd name="connsiteY195" fmla="*/ 1152523 h 1485899"/>
                <a:gd name="connsiteX196" fmla="*/ 6062721 w 7991703"/>
                <a:gd name="connsiteY196" fmla="*/ 1171573 h 1485899"/>
                <a:gd name="connsiteX197" fmla="*/ 6091296 w 7991703"/>
                <a:gd name="connsiteY197" fmla="*/ 1173954 h 1485899"/>
                <a:gd name="connsiteX198" fmla="*/ 6146065 w 7991703"/>
                <a:gd name="connsiteY198" fmla="*/ 1159667 h 1485899"/>
                <a:gd name="connsiteX199" fmla="*/ 6177021 w 7991703"/>
                <a:gd name="connsiteY199" fmla="*/ 1166811 h 1485899"/>
                <a:gd name="connsiteX200" fmla="*/ 6217502 w 7991703"/>
                <a:gd name="connsiteY200" fmla="*/ 1162048 h 1485899"/>
                <a:gd name="connsiteX201" fmla="*/ 6257983 w 7991703"/>
                <a:gd name="connsiteY201" fmla="*/ 1157286 h 1485899"/>
                <a:gd name="connsiteX202" fmla="*/ 6300846 w 7991703"/>
                <a:gd name="connsiteY202" fmla="*/ 1183479 h 1485899"/>
                <a:gd name="connsiteX203" fmla="*/ 6353233 w 7991703"/>
                <a:gd name="connsiteY203" fmla="*/ 1193004 h 1485899"/>
                <a:gd name="connsiteX204" fmla="*/ 6396096 w 7991703"/>
                <a:gd name="connsiteY204" fmla="*/ 1152523 h 1485899"/>
                <a:gd name="connsiteX205" fmla="*/ 6424671 w 7991703"/>
                <a:gd name="connsiteY205" fmla="*/ 1107279 h 1485899"/>
                <a:gd name="connsiteX206" fmla="*/ 6458008 w 7991703"/>
                <a:gd name="connsiteY206" fmla="*/ 1121567 h 1485899"/>
                <a:gd name="connsiteX207" fmla="*/ 6505633 w 7991703"/>
                <a:gd name="connsiteY207" fmla="*/ 1107279 h 1485899"/>
                <a:gd name="connsiteX208" fmla="*/ 6538971 w 7991703"/>
                <a:gd name="connsiteY208" fmla="*/ 1073942 h 1485899"/>
                <a:gd name="connsiteX209" fmla="*/ 6555640 w 7991703"/>
                <a:gd name="connsiteY209" fmla="*/ 1062036 h 1485899"/>
                <a:gd name="connsiteX210" fmla="*/ 6588977 w 7991703"/>
                <a:gd name="connsiteY210" fmla="*/ 1088229 h 1485899"/>
                <a:gd name="connsiteX211" fmla="*/ 6615171 w 7991703"/>
                <a:gd name="connsiteY211" fmla="*/ 1085848 h 1485899"/>
                <a:gd name="connsiteX212" fmla="*/ 6658033 w 7991703"/>
                <a:gd name="connsiteY212" fmla="*/ 1102517 h 1485899"/>
                <a:gd name="connsiteX213" fmla="*/ 6696133 w 7991703"/>
                <a:gd name="connsiteY213" fmla="*/ 1066798 h 1485899"/>
                <a:gd name="connsiteX214" fmla="*/ 6710421 w 7991703"/>
                <a:gd name="connsiteY214" fmla="*/ 1047748 h 1485899"/>
                <a:gd name="connsiteX215" fmla="*/ 6727090 w 7991703"/>
                <a:gd name="connsiteY215" fmla="*/ 1066798 h 1485899"/>
                <a:gd name="connsiteX216" fmla="*/ 6767571 w 7991703"/>
                <a:gd name="connsiteY216" fmla="*/ 1078704 h 1485899"/>
                <a:gd name="connsiteX217" fmla="*/ 6824721 w 7991703"/>
                <a:gd name="connsiteY217" fmla="*/ 1062036 h 1485899"/>
                <a:gd name="connsiteX218" fmla="*/ 6850915 w 7991703"/>
                <a:gd name="connsiteY218" fmla="*/ 1007267 h 1485899"/>
                <a:gd name="connsiteX219" fmla="*/ 6869965 w 7991703"/>
                <a:gd name="connsiteY219" fmla="*/ 971548 h 1485899"/>
                <a:gd name="connsiteX220" fmla="*/ 6898540 w 7991703"/>
                <a:gd name="connsiteY220" fmla="*/ 957261 h 1485899"/>
                <a:gd name="connsiteX221" fmla="*/ 6934258 w 7991703"/>
                <a:gd name="connsiteY221" fmla="*/ 876298 h 1485899"/>
                <a:gd name="connsiteX222" fmla="*/ 6953308 w 7991703"/>
                <a:gd name="connsiteY222" fmla="*/ 821529 h 1485899"/>
                <a:gd name="connsiteX223" fmla="*/ 6986646 w 7991703"/>
                <a:gd name="connsiteY223" fmla="*/ 745329 h 1485899"/>
                <a:gd name="connsiteX224" fmla="*/ 7005696 w 7991703"/>
                <a:gd name="connsiteY224" fmla="*/ 676273 h 1485899"/>
                <a:gd name="connsiteX225" fmla="*/ 7039033 w 7991703"/>
                <a:gd name="connsiteY225" fmla="*/ 633411 h 1485899"/>
                <a:gd name="connsiteX226" fmla="*/ 7074752 w 7991703"/>
                <a:gd name="connsiteY226" fmla="*/ 604836 h 1485899"/>
                <a:gd name="connsiteX227" fmla="*/ 7105708 w 7991703"/>
                <a:gd name="connsiteY227" fmla="*/ 602454 h 1485899"/>
                <a:gd name="connsiteX228" fmla="*/ 7122377 w 7991703"/>
                <a:gd name="connsiteY228" fmla="*/ 483392 h 1485899"/>
                <a:gd name="connsiteX229" fmla="*/ 7134283 w 7991703"/>
                <a:gd name="connsiteY229" fmla="*/ 388142 h 1485899"/>
                <a:gd name="connsiteX230" fmla="*/ 7131902 w 7991703"/>
                <a:gd name="connsiteY230" fmla="*/ 319086 h 1485899"/>
                <a:gd name="connsiteX231" fmla="*/ 7155715 w 7991703"/>
                <a:gd name="connsiteY231" fmla="*/ 245267 h 1485899"/>
                <a:gd name="connsiteX232" fmla="*/ 7172383 w 7991703"/>
                <a:gd name="connsiteY232" fmla="*/ 180973 h 1485899"/>
                <a:gd name="connsiteX233" fmla="*/ 7191433 w 7991703"/>
                <a:gd name="connsiteY233" fmla="*/ 230979 h 1485899"/>
                <a:gd name="connsiteX234" fmla="*/ 7203340 w 7991703"/>
                <a:gd name="connsiteY234" fmla="*/ 273842 h 1485899"/>
                <a:gd name="connsiteX235" fmla="*/ 7224771 w 7991703"/>
                <a:gd name="connsiteY235" fmla="*/ 285748 h 1485899"/>
                <a:gd name="connsiteX236" fmla="*/ 7239058 w 7991703"/>
                <a:gd name="connsiteY236" fmla="*/ 269079 h 1485899"/>
                <a:gd name="connsiteX237" fmla="*/ 7260490 w 7991703"/>
                <a:gd name="connsiteY237" fmla="*/ 302417 h 1485899"/>
                <a:gd name="connsiteX238" fmla="*/ 7281921 w 7991703"/>
                <a:gd name="connsiteY238" fmla="*/ 378617 h 1485899"/>
                <a:gd name="connsiteX239" fmla="*/ 7286683 w 7991703"/>
                <a:gd name="connsiteY239" fmla="*/ 435767 h 1485899"/>
                <a:gd name="connsiteX240" fmla="*/ 7315258 w 7991703"/>
                <a:gd name="connsiteY240" fmla="*/ 421479 h 1485899"/>
                <a:gd name="connsiteX241" fmla="*/ 7327165 w 7991703"/>
                <a:gd name="connsiteY241" fmla="*/ 407192 h 1485899"/>
                <a:gd name="connsiteX242" fmla="*/ 7346215 w 7991703"/>
                <a:gd name="connsiteY242" fmla="*/ 450054 h 1485899"/>
                <a:gd name="connsiteX243" fmla="*/ 7360502 w 7991703"/>
                <a:gd name="connsiteY243" fmla="*/ 492917 h 1485899"/>
                <a:gd name="connsiteX244" fmla="*/ 7393840 w 7991703"/>
                <a:gd name="connsiteY244" fmla="*/ 483392 h 1485899"/>
                <a:gd name="connsiteX245" fmla="*/ 7410508 w 7991703"/>
                <a:gd name="connsiteY245" fmla="*/ 409573 h 1485899"/>
                <a:gd name="connsiteX246" fmla="*/ 7431940 w 7991703"/>
                <a:gd name="connsiteY246" fmla="*/ 333373 h 1485899"/>
                <a:gd name="connsiteX247" fmla="*/ 7460515 w 7991703"/>
                <a:gd name="connsiteY247" fmla="*/ 264317 h 1485899"/>
                <a:gd name="connsiteX248" fmla="*/ 7496233 w 7991703"/>
                <a:gd name="connsiteY248" fmla="*/ 209548 h 1485899"/>
                <a:gd name="connsiteX249" fmla="*/ 7536715 w 7991703"/>
                <a:gd name="connsiteY249" fmla="*/ 188117 h 1485899"/>
                <a:gd name="connsiteX250" fmla="*/ 7572433 w 7991703"/>
                <a:gd name="connsiteY250" fmla="*/ 169067 h 1485899"/>
                <a:gd name="connsiteX251" fmla="*/ 7605771 w 7991703"/>
                <a:gd name="connsiteY251" fmla="*/ 178592 h 1485899"/>
                <a:gd name="connsiteX252" fmla="*/ 7622440 w 7991703"/>
                <a:gd name="connsiteY252" fmla="*/ 245267 h 1485899"/>
                <a:gd name="connsiteX253" fmla="*/ 7629583 w 7991703"/>
                <a:gd name="connsiteY253" fmla="*/ 285748 h 1485899"/>
                <a:gd name="connsiteX254" fmla="*/ 7627202 w 7991703"/>
                <a:gd name="connsiteY254" fmla="*/ 304798 h 1485899"/>
                <a:gd name="connsiteX255" fmla="*/ 7655777 w 7991703"/>
                <a:gd name="connsiteY255" fmla="*/ 295273 h 1485899"/>
                <a:gd name="connsiteX256" fmla="*/ 7689115 w 7991703"/>
                <a:gd name="connsiteY256" fmla="*/ 271461 h 1485899"/>
                <a:gd name="connsiteX257" fmla="*/ 7693877 w 7991703"/>
                <a:gd name="connsiteY257" fmla="*/ 309561 h 1485899"/>
                <a:gd name="connsiteX258" fmla="*/ 7696258 w 7991703"/>
                <a:gd name="connsiteY258" fmla="*/ 340517 h 1485899"/>
                <a:gd name="connsiteX259" fmla="*/ 7701021 w 7991703"/>
                <a:gd name="connsiteY259" fmla="*/ 373854 h 1485899"/>
                <a:gd name="connsiteX260" fmla="*/ 7720071 w 7991703"/>
                <a:gd name="connsiteY260" fmla="*/ 390523 h 1485899"/>
                <a:gd name="connsiteX261" fmla="*/ 7746265 w 7991703"/>
                <a:gd name="connsiteY261" fmla="*/ 369092 h 1485899"/>
                <a:gd name="connsiteX262" fmla="*/ 7765315 w 7991703"/>
                <a:gd name="connsiteY262" fmla="*/ 347661 h 1485899"/>
                <a:gd name="connsiteX263" fmla="*/ 7777221 w 7991703"/>
                <a:gd name="connsiteY263" fmla="*/ 307179 h 1485899"/>
                <a:gd name="connsiteX264" fmla="*/ 7793890 w 7991703"/>
                <a:gd name="connsiteY264" fmla="*/ 261936 h 1485899"/>
                <a:gd name="connsiteX265" fmla="*/ 7805796 w 7991703"/>
                <a:gd name="connsiteY265" fmla="*/ 238123 h 1485899"/>
                <a:gd name="connsiteX266" fmla="*/ 7829608 w 7991703"/>
                <a:gd name="connsiteY266" fmla="*/ 285748 h 1485899"/>
                <a:gd name="connsiteX267" fmla="*/ 7831990 w 7991703"/>
                <a:gd name="connsiteY267" fmla="*/ 319086 h 1485899"/>
                <a:gd name="connsiteX268" fmla="*/ 7870090 w 7991703"/>
                <a:gd name="connsiteY268" fmla="*/ 335754 h 1485899"/>
                <a:gd name="connsiteX269" fmla="*/ 7891521 w 7991703"/>
                <a:gd name="connsiteY269" fmla="*/ 314323 h 1485899"/>
                <a:gd name="connsiteX270" fmla="*/ 7920096 w 7991703"/>
                <a:gd name="connsiteY270" fmla="*/ 280986 h 1485899"/>
                <a:gd name="connsiteX271" fmla="*/ 7946290 w 7991703"/>
                <a:gd name="connsiteY271" fmla="*/ 250029 h 1485899"/>
                <a:gd name="connsiteX272" fmla="*/ 7986771 w 7991703"/>
                <a:gd name="connsiteY272" fmla="*/ 247648 h 1485899"/>
                <a:gd name="connsiteX273" fmla="*/ 7991533 w 7991703"/>
                <a:gd name="connsiteY273" fmla="*/ 1481136 h 1485899"/>
                <a:gd name="connsiteX274" fmla="*/ 16367 w 7991703"/>
                <a:gd name="connsiteY274" fmla="*/ 1485894 h 1485899"/>
                <a:gd name="connsiteX275" fmla="*/ 14346 w 7991703"/>
                <a:gd name="connsiteY275" fmla="*/ 1485899 h 1485899"/>
                <a:gd name="connsiteX276" fmla="*/ 14346 w 7991703"/>
                <a:gd name="connsiteY276" fmla="*/ 1485895 h 1485899"/>
                <a:gd name="connsiteX277" fmla="*/ 9584 w 7991703"/>
                <a:gd name="connsiteY277" fmla="*/ 1485898 h 1485899"/>
                <a:gd name="connsiteX278" fmla="*/ 0 w 7991703"/>
                <a:gd name="connsiteY278" fmla="*/ 281103 h 1485899"/>
                <a:gd name="connsiteX279" fmla="*/ 12569 w 7991703"/>
                <a:gd name="connsiteY279" fmla="*/ 281022 h 1485899"/>
                <a:gd name="connsiteX280" fmla="*/ 12653 w 7991703"/>
                <a:gd name="connsiteY280" fmla="*/ 268235 h 1485899"/>
                <a:gd name="connsiteX281" fmla="*/ 14346 w 7991703"/>
                <a:gd name="connsiteY281" fmla="*/ 157163 h 1485899"/>
                <a:gd name="connsiteX282" fmla="*/ 50065 w 7991703"/>
                <a:gd name="connsiteY282" fmla="*/ 159544 h 1485899"/>
                <a:gd name="connsiteX283" fmla="*/ 71496 w 7991703"/>
                <a:gd name="connsiteY283" fmla="*/ 171450 h 1485899"/>
                <a:gd name="connsiteX284" fmla="*/ 111977 w 7991703"/>
                <a:gd name="connsiteY284" fmla="*/ 161925 h 1485899"/>
                <a:gd name="connsiteX285" fmla="*/ 145315 w 7991703"/>
                <a:gd name="connsiteY285" fmla="*/ 154781 h 1485899"/>
                <a:gd name="connsiteX286" fmla="*/ 188177 w 7991703"/>
                <a:gd name="connsiteY286" fmla="*/ 166688 h 1485899"/>
                <a:gd name="connsiteX287" fmla="*/ 226277 w 7991703"/>
                <a:gd name="connsiteY287" fmla="*/ 190500 h 1485899"/>
                <a:gd name="connsiteX288" fmla="*/ 266758 w 7991703"/>
                <a:gd name="connsiteY288" fmla="*/ 192881 h 1485899"/>
                <a:gd name="connsiteX289" fmla="*/ 309621 w 7991703"/>
                <a:gd name="connsiteY289" fmla="*/ 169069 h 1485899"/>
                <a:gd name="connsiteX290" fmla="*/ 378677 w 7991703"/>
                <a:gd name="connsiteY290" fmla="*/ 121444 h 1485899"/>
                <a:gd name="connsiteX291" fmla="*/ 409633 w 7991703"/>
                <a:gd name="connsiteY291" fmla="*/ 78581 h 1485899"/>
                <a:gd name="connsiteX292" fmla="*/ 416777 w 7991703"/>
                <a:gd name="connsiteY292" fmla="*/ 40481 h 1485899"/>
                <a:gd name="connsiteX293" fmla="*/ 450115 w 7991703"/>
                <a:gd name="connsiteY293" fmla="*/ 0 h 148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7991703" h="1485899">
                  <a:moveTo>
                    <a:pt x="450115" y="0"/>
                  </a:moveTo>
                  <a:lnTo>
                    <a:pt x="469165" y="7144"/>
                  </a:lnTo>
                  <a:lnTo>
                    <a:pt x="495358" y="33338"/>
                  </a:lnTo>
                  <a:lnTo>
                    <a:pt x="502502" y="57150"/>
                  </a:lnTo>
                  <a:lnTo>
                    <a:pt x="523933" y="66675"/>
                  </a:lnTo>
                  <a:lnTo>
                    <a:pt x="545365" y="66675"/>
                  </a:lnTo>
                  <a:lnTo>
                    <a:pt x="590608" y="47625"/>
                  </a:lnTo>
                  <a:lnTo>
                    <a:pt x="609658" y="64294"/>
                  </a:lnTo>
                  <a:lnTo>
                    <a:pt x="650140" y="76200"/>
                  </a:lnTo>
                  <a:lnTo>
                    <a:pt x="666808" y="95250"/>
                  </a:lnTo>
                  <a:lnTo>
                    <a:pt x="671571" y="121444"/>
                  </a:lnTo>
                  <a:lnTo>
                    <a:pt x="688240" y="145256"/>
                  </a:lnTo>
                  <a:lnTo>
                    <a:pt x="700146" y="183356"/>
                  </a:lnTo>
                  <a:lnTo>
                    <a:pt x="690621" y="195263"/>
                  </a:lnTo>
                  <a:lnTo>
                    <a:pt x="721577" y="214313"/>
                  </a:lnTo>
                  <a:lnTo>
                    <a:pt x="747771" y="252413"/>
                  </a:lnTo>
                  <a:lnTo>
                    <a:pt x="769202" y="273844"/>
                  </a:lnTo>
                  <a:lnTo>
                    <a:pt x="793015" y="300038"/>
                  </a:lnTo>
                  <a:lnTo>
                    <a:pt x="840640" y="316706"/>
                  </a:lnTo>
                  <a:lnTo>
                    <a:pt x="878740" y="302419"/>
                  </a:lnTo>
                  <a:lnTo>
                    <a:pt x="897790" y="276225"/>
                  </a:lnTo>
                  <a:lnTo>
                    <a:pt x="926365" y="276225"/>
                  </a:lnTo>
                  <a:lnTo>
                    <a:pt x="976371" y="247650"/>
                  </a:lnTo>
                  <a:lnTo>
                    <a:pt x="1019233" y="314325"/>
                  </a:lnTo>
                  <a:lnTo>
                    <a:pt x="1057333" y="357188"/>
                  </a:lnTo>
                  <a:lnTo>
                    <a:pt x="1093052" y="388144"/>
                  </a:lnTo>
                  <a:lnTo>
                    <a:pt x="1133533" y="385763"/>
                  </a:lnTo>
                  <a:lnTo>
                    <a:pt x="1171633" y="385763"/>
                  </a:lnTo>
                  <a:lnTo>
                    <a:pt x="1214496" y="366713"/>
                  </a:lnTo>
                  <a:lnTo>
                    <a:pt x="1245452" y="361950"/>
                  </a:lnTo>
                  <a:lnTo>
                    <a:pt x="1262121" y="385763"/>
                  </a:lnTo>
                  <a:lnTo>
                    <a:pt x="1266883" y="407194"/>
                  </a:lnTo>
                  <a:lnTo>
                    <a:pt x="1283552" y="421481"/>
                  </a:lnTo>
                  <a:lnTo>
                    <a:pt x="1283552" y="438150"/>
                  </a:lnTo>
                  <a:lnTo>
                    <a:pt x="1312127" y="431006"/>
                  </a:lnTo>
                  <a:lnTo>
                    <a:pt x="1328796" y="433388"/>
                  </a:lnTo>
                  <a:lnTo>
                    <a:pt x="1343083" y="464344"/>
                  </a:lnTo>
                  <a:lnTo>
                    <a:pt x="1357371" y="497681"/>
                  </a:lnTo>
                  <a:lnTo>
                    <a:pt x="1376421" y="504825"/>
                  </a:lnTo>
                  <a:lnTo>
                    <a:pt x="1393090" y="490538"/>
                  </a:lnTo>
                  <a:lnTo>
                    <a:pt x="1414521" y="490538"/>
                  </a:lnTo>
                  <a:lnTo>
                    <a:pt x="1424046" y="502444"/>
                  </a:lnTo>
                  <a:lnTo>
                    <a:pt x="1428808" y="516731"/>
                  </a:lnTo>
                  <a:lnTo>
                    <a:pt x="1428808" y="528638"/>
                  </a:lnTo>
                  <a:lnTo>
                    <a:pt x="1438333" y="540544"/>
                  </a:lnTo>
                  <a:lnTo>
                    <a:pt x="1471671" y="554831"/>
                  </a:lnTo>
                  <a:lnTo>
                    <a:pt x="1524058" y="559594"/>
                  </a:lnTo>
                  <a:lnTo>
                    <a:pt x="1555015" y="540544"/>
                  </a:lnTo>
                  <a:lnTo>
                    <a:pt x="1593115" y="516731"/>
                  </a:lnTo>
                  <a:lnTo>
                    <a:pt x="1645502" y="502444"/>
                  </a:lnTo>
                  <a:lnTo>
                    <a:pt x="1683602" y="502444"/>
                  </a:lnTo>
                  <a:lnTo>
                    <a:pt x="1700271" y="464344"/>
                  </a:lnTo>
                  <a:lnTo>
                    <a:pt x="1726465" y="442913"/>
                  </a:lnTo>
                  <a:lnTo>
                    <a:pt x="1750277" y="419100"/>
                  </a:lnTo>
                  <a:lnTo>
                    <a:pt x="1828858" y="416719"/>
                  </a:lnTo>
                  <a:lnTo>
                    <a:pt x="1855052" y="461963"/>
                  </a:lnTo>
                  <a:lnTo>
                    <a:pt x="1912202" y="564356"/>
                  </a:lnTo>
                  <a:lnTo>
                    <a:pt x="1933633" y="628650"/>
                  </a:lnTo>
                  <a:lnTo>
                    <a:pt x="1950302" y="683419"/>
                  </a:lnTo>
                  <a:lnTo>
                    <a:pt x="1988402" y="690563"/>
                  </a:lnTo>
                  <a:lnTo>
                    <a:pt x="2019358" y="728663"/>
                  </a:lnTo>
                  <a:lnTo>
                    <a:pt x="2038408" y="735806"/>
                  </a:lnTo>
                  <a:lnTo>
                    <a:pt x="2052696" y="726281"/>
                  </a:lnTo>
                  <a:lnTo>
                    <a:pt x="2095558" y="721519"/>
                  </a:lnTo>
                  <a:lnTo>
                    <a:pt x="2119371" y="721519"/>
                  </a:lnTo>
                  <a:lnTo>
                    <a:pt x="2152708" y="690563"/>
                  </a:lnTo>
                  <a:lnTo>
                    <a:pt x="2214621" y="683419"/>
                  </a:lnTo>
                  <a:lnTo>
                    <a:pt x="2271771" y="709613"/>
                  </a:lnTo>
                  <a:lnTo>
                    <a:pt x="2305108" y="745331"/>
                  </a:lnTo>
                  <a:lnTo>
                    <a:pt x="2336065" y="785813"/>
                  </a:lnTo>
                  <a:lnTo>
                    <a:pt x="2367021" y="809625"/>
                  </a:lnTo>
                  <a:lnTo>
                    <a:pt x="2424171" y="852488"/>
                  </a:lnTo>
                  <a:lnTo>
                    <a:pt x="2462271" y="873919"/>
                  </a:lnTo>
                  <a:lnTo>
                    <a:pt x="2502752" y="881063"/>
                  </a:lnTo>
                  <a:lnTo>
                    <a:pt x="2533708" y="921544"/>
                  </a:lnTo>
                  <a:lnTo>
                    <a:pt x="2552758" y="945356"/>
                  </a:lnTo>
                  <a:lnTo>
                    <a:pt x="2571808" y="957263"/>
                  </a:lnTo>
                  <a:lnTo>
                    <a:pt x="2595621" y="962025"/>
                  </a:lnTo>
                  <a:lnTo>
                    <a:pt x="2612290" y="938213"/>
                  </a:lnTo>
                  <a:lnTo>
                    <a:pt x="2640865" y="902494"/>
                  </a:lnTo>
                  <a:lnTo>
                    <a:pt x="2683727" y="876300"/>
                  </a:lnTo>
                  <a:lnTo>
                    <a:pt x="2745640" y="850106"/>
                  </a:lnTo>
                  <a:lnTo>
                    <a:pt x="2759927" y="807244"/>
                  </a:lnTo>
                  <a:lnTo>
                    <a:pt x="2805171" y="766763"/>
                  </a:lnTo>
                  <a:lnTo>
                    <a:pt x="2840890" y="733425"/>
                  </a:lnTo>
                  <a:lnTo>
                    <a:pt x="2864702" y="709613"/>
                  </a:lnTo>
                  <a:lnTo>
                    <a:pt x="2886133" y="678656"/>
                  </a:lnTo>
                  <a:lnTo>
                    <a:pt x="2926614" y="726282"/>
                  </a:lnTo>
                  <a:lnTo>
                    <a:pt x="2928997" y="723902"/>
                  </a:lnTo>
                  <a:lnTo>
                    <a:pt x="2934552" y="742949"/>
                  </a:lnTo>
                  <a:lnTo>
                    <a:pt x="2962333" y="678655"/>
                  </a:lnTo>
                  <a:lnTo>
                    <a:pt x="2981383" y="652462"/>
                  </a:lnTo>
                  <a:lnTo>
                    <a:pt x="3014721" y="657224"/>
                  </a:lnTo>
                  <a:lnTo>
                    <a:pt x="3038533" y="695324"/>
                  </a:lnTo>
                  <a:lnTo>
                    <a:pt x="3067108" y="714374"/>
                  </a:lnTo>
                  <a:lnTo>
                    <a:pt x="3100446" y="714374"/>
                  </a:lnTo>
                  <a:lnTo>
                    <a:pt x="3129021" y="688180"/>
                  </a:lnTo>
                  <a:lnTo>
                    <a:pt x="3164740" y="690562"/>
                  </a:lnTo>
                  <a:lnTo>
                    <a:pt x="3198077" y="700087"/>
                  </a:lnTo>
                  <a:lnTo>
                    <a:pt x="3226652" y="683418"/>
                  </a:lnTo>
                  <a:lnTo>
                    <a:pt x="3255227" y="671512"/>
                  </a:lnTo>
                  <a:lnTo>
                    <a:pt x="3286183" y="676274"/>
                  </a:lnTo>
                  <a:lnTo>
                    <a:pt x="3312377" y="707230"/>
                  </a:lnTo>
                  <a:lnTo>
                    <a:pt x="3355240" y="745330"/>
                  </a:lnTo>
                  <a:lnTo>
                    <a:pt x="3367146" y="754855"/>
                  </a:lnTo>
                  <a:lnTo>
                    <a:pt x="3424296" y="764380"/>
                  </a:lnTo>
                  <a:lnTo>
                    <a:pt x="3448108" y="769143"/>
                  </a:lnTo>
                  <a:lnTo>
                    <a:pt x="3483827" y="807243"/>
                  </a:lnTo>
                  <a:lnTo>
                    <a:pt x="3495733" y="842962"/>
                  </a:lnTo>
                  <a:lnTo>
                    <a:pt x="3505258" y="864393"/>
                  </a:lnTo>
                  <a:lnTo>
                    <a:pt x="3505258" y="897730"/>
                  </a:lnTo>
                  <a:lnTo>
                    <a:pt x="3545740" y="921543"/>
                  </a:lnTo>
                  <a:lnTo>
                    <a:pt x="3607652" y="921543"/>
                  </a:lnTo>
                  <a:lnTo>
                    <a:pt x="3645752" y="914399"/>
                  </a:lnTo>
                  <a:lnTo>
                    <a:pt x="3667183" y="897730"/>
                  </a:lnTo>
                  <a:lnTo>
                    <a:pt x="3671946" y="864393"/>
                  </a:lnTo>
                  <a:lnTo>
                    <a:pt x="3683852" y="833437"/>
                  </a:lnTo>
                  <a:lnTo>
                    <a:pt x="3724333" y="804862"/>
                  </a:lnTo>
                  <a:lnTo>
                    <a:pt x="3769577" y="783430"/>
                  </a:lnTo>
                  <a:lnTo>
                    <a:pt x="3845777" y="788193"/>
                  </a:lnTo>
                  <a:lnTo>
                    <a:pt x="3902927" y="797718"/>
                  </a:lnTo>
                  <a:lnTo>
                    <a:pt x="3929121" y="814387"/>
                  </a:lnTo>
                  <a:lnTo>
                    <a:pt x="3943408" y="866774"/>
                  </a:lnTo>
                  <a:lnTo>
                    <a:pt x="3960077" y="883443"/>
                  </a:lnTo>
                  <a:lnTo>
                    <a:pt x="3991033" y="876299"/>
                  </a:lnTo>
                  <a:lnTo>
                    <a:pt x="4031515" y="869155"/>
                  </a:lnTo>
                  <a:lnTo>
                    <a:pt x="4045802" y="895349"/>
                  </a:lnTo>
                  <a:lnTo>
                    <a:pt x="4060090" y="916780"/>
                  </a:lnTo>
                  <a:lnTo>
                    <a:pt x="4062471" y="950118"/>
                  </a:lnTo>
                  <a:lnTo>
                    <a:pt x="4107715" y="992980"/>
                  </a:lnTo>
                  <a:lnTo>
                    <a:pt x="4155340" y="1016793"/>
                  </a:lnTo>
                  <a:lnTo>
                    <a:pt x="4195821" y="1083468"/>
                  </a:lnTo>
                  <a:lnTo>
                    <a:pt x="4236302" y="1138237"/>
                  </a:lnTo>
                  <a:lnTo>
                    <a:pt x="4243446" y="1176337"/>
                  </a:lnTo>
                  <a:lnTo>
                    <a:pt x="4272021" y="1216818"/>
                  </a:lnTo>
                  <a:lnTo>
                    <a:pt x="4302977" y="1223962"/>
                  </a:lnTo>
                  <a:lnTo>
                    <a:pt x="4333933" y="1197768"/>
                  </a:lnTo>
                  <a:lnTo>
                    <a:pt x="4364890" y="1121568"/>
                  </a:lnTo>
                  <a:lnTo>
                    <a:pt x="4381558" y="1069180"/>
                  </a:lnTo>
                  <a:lnTo>
                    <a:pt x="4388702" y="1033462"/>
                  </a:lnTo>
                  <a:lnTo>
                    <a:pt x="4445852" y="973930"/>
                  </a:lnTo>
                  <a:lnTo>
                    <a:pt x="4462521" y="962024"/>
                  </a:lnTo>
                  <a:lnTo>
                    <a:pt x="4481571" y="971549"/>
                  </a:lnTo>
                  <a:lnTo>
                    <a:pt x="4493477" y="1004887"/>
                  </a:lnTo>
                  <a:lnTo>
                    <a:pt x="4533958" y="1028699"/>
                  </a:lnTo>
                  <a:lnTo>
                    <a:pt x="4562533" y="1050130"/>
                  </a:lnTo>
                  <a:lnTo>
                    <a:pt x="4581583" y="1066799"/>
                  </a:lnTo>
                  <a:lnTo>
                    <a:pt x="4600633" y="1059655"/>
                  </a:lnTo>
                  <a:lnTo>
                    <a:pt x="4622065" y="1012030"/>
                  </a:lnTo>
                  <a:lnTo>
                    <a:pt x="4657783" y="969168"/>
                  </a:lnTo>
                  <a:lnTo>
                    <a:pt x="4664927" y="935830"/>
                  </a:lnTo>
                  <a:lnTo>
                    <a:pt x="4695883" y="959643"/>
                  </a:lnTo>
                  <a:lnTo>
                    <a:pt x="4717315" y="950118"/>
                  </a:lnTo>
                  <a:lnTo>
                    <a:pt x="4729221" y="928687"/>
                  </a:lnTo>
                  <a:lnTo>
                    <a:pt x="4757796" y="928687"/>
                  </a:lnTo>
                  <a:lnTo>
                    <a:pt x="4791133" y="947737"/>
                  </a:lnTo>
                  <a:lnTo>
                    <a:pt x="4817327" y="959643"/>
                  </a:lnTo>
                  <a:lnTo>
                    <a:pt x="4836377" y="947737"/>
                  </a:lnTo>
                  <a:lnTo>
                    <a:pt x="4864952" y="919162"/>
                  </a:lnTo>
                  <a:lnTo>
                    <a:pt x="4893527" y="928687"/>
                  </a:lnTo>
                  <a:lnTo>
                    <a:pt x="4934008" y="902493"/>
                  </a:lnTo>
                  <a:lnTo>
                    <a:pt x="4981633" y="862012"/>
                  </a:lnTo>
                  <a:lnTo>
                    <a:pt x="5057833" y="876299"/>
                  </a:lnTo>
                  <a:lnTo>
                    <a:pt x="5095933" y="864393"/>
                  </a:lnTo>
                  <a:lnTo>
                    <a:pt x="5169752" y="864393"/>
                  </a:lnTo>
                  <a:lnTo>
                    <a:pt x="5250715" y="904874"/>
                  </a:lnTo>
                  <a:lnTo>
                    <a:pt x="5281671" y="892968"/>
                  </a:lnTo>
                  <a:lnTo>
                    <a:pt x="5388827" y="890587"/>
                  </a:lnTo>
                  <a:lnTo>
                    <a:pt x="5422165" y="890587"/>
                  </a:lnTo>
                  <a:lnTo>
                    <a:pt x="5436452" y="921543"/>
                  </a:lnTo>
                  <a:lnTo>
                    <a:pt x="5474552" y="923924"/>
                  </a:lnTo>
                  <a:lnTo>
                    <a:pt x="5541227" y="985837"/>
                  </a:lnTo>
                  <a:lnTo>
                    <a:pt x="5557896" y="1012030"/>
                  </a:lnTo>
                  <a:lnTo>
                    <a:pt x="5603140" y="1028699"/>
                  </a:lnTo>
                  <a:lnTo>
                    <a:pt x="5622190" y="1064418"/>
                  </a:lnTo>
                  <a:lnTo>
                    <a:pt x="5650765" y="1114424"/>
                  </a:lnTo>
                  <a:lnTo>
                    <a:pt x="5681721" y="1152524"/>
                  </a:lnTo>
                  <a:lnTo>
                    <a:pt x="5724583" y="1133474"/>
                  </a:lnTo>
                  <a:lnTo>
                    <a:pt x="5746015" y="1164430"/>
                  </a:lnTo>
                  <a:lnTo>
                    <a:pt x="5767446" y="1171574"/>
                  </a:lnTo>
                  <a:lnTo>
                    <a:pt x="5786496" y="1145380"/>
                  </a:lnTo>
                  <a:lnTo>
                    <a:pt x="5803165" y="1107280"/>
                  </a:lnTo>
                  <a:lnTo>
                    <a:pt x="5819833" y="1083468"/>
                  </a:lnTo>
                  <a:lnTo>
                    <a:pt x="5853171" y="1083468"/>
                  </a:lnTo>
                  <a:lnTo>
                    <a:pt x="5888890" y="1095374"/>
                  </a:lnTo>
                  <a:lnTo>
                    <a:pt x="5917465" y="1095374"/>
                  </a:lnTo>
                  <a:lnTo>
                    <a:pt x="5934455" y="1127230"/>
                  </a:lnTo>
                  <a:lnTo>
                    <a:pt x="5935405" y="1125535"/>
                  </a:lnTo>
                  <a:lnTo>
                    <a:pt x="5934610" y="1127521"/>
                  </a:lnTo>
                  <a:lnTo>
                    <a:pt x="5935391" y="1128984"/>
                  </a:lnTo>
                  <a:lnTo>
                    <a:pt x="5938516" y="1129664"/>
                  </a:lnTo>
                  <a:lnTo>
                    <a:pt x="5942071" y="1127124"/>
                  </a:lnTo>
                  <a:cubicBezTo>
                    <a:pt x="5942148" y="1128245"/>
                    <a:pt x="5942224" y="1129366"/>
                    <a:pt x="5942301" y="1130487"/>
                  </a:cubicBezTo>
                  <a:lnTo>
                    <a:pt x="5988902" y="1140617"/>
                  </a:lnTo>
                  <a:lnTo>
                    <a:pt x="6022240" y="1138236"/>
                  </a:lnTo>
                  <a:lnTo>
                    <a:pt x="6048433" y="1152523"/>
                  </a:lnTo>
                  <a:lnTo>
                    <a:pt x="6062721" y="1171573"/>
                  </a:lnTo>
                  <a:lnTo>
                    <a:pt x="6091296" y="1173954"/>
                  </a:lnTo>
                  <a:lnTo>
                    <a:pt x="6146065" y="1159667"/>
                  </a:lnTo>
                  <a:lnTo>
                    <a:pt x="6177021" y="1166811"/>
                  </a:lnTo>
                  <a:lnTo>
                    <a:pt x="6217502" y="1162048"/>
                  </a:lnTo>
                  <a:lnTo>
                    <a:pt x="6257983" y="1157286"/>
                  </a:lnTo>
                  <a:lnTo>
                    <a:pt x="6300846" y="1183479"/>
                  </a:lnTo>
                  <a:lnTo>
                    <a:pt x="6353233" y="1193004"/>
                  </a:lnTo>
                  <a:lnTo>
                    <a:pt x="6396096" y="1152523"/>
                  </a:lnTo>
                  <a:lnTo>
                    <a:pt x="6424671" y="1107279"/>
                  </a:lnTo>
                  <a:lnTo>
                    <a:pt x="6458008" y="1121567"/>
                  </a:lnTo>
                  <a:lnTo>
                    <a:pt x="6505633" y="1107279"/>
                  </a:lnTo>
                  <a:lnTo>
                    <a:pt x="6538971" y="1073942"/>
                  </a:lnTo>
                  <a:lnTo>
                    <a:pt x="6555640" y="1062036"/>
                  </a:lnTo>
                  <a:lnTo>
                    <a:pt x="6588977" y="1088229"/>
                  </a:lnTo>
                  <a:lnTo>
                    <a:pt x="6615171" y="1085848"/>
                  </a:lnTo>
                  <a:lnTo>
                    <a:pt x="6658033" y="1102517"/>
                  </a:lnTo>
                  <a:lnTo>
                    <a:pt x="6696133" y="1066798"/>
                  </a:lnTo>
                  <a:lnTo>
                    <a:pt x="6710421" y="1047748"/>
                  </a:lnTo>
                  <a:lnTo>
                    <a:pt x="6727090" y="1066798"/>
                  </a:lnTo>
                  <a:lnTo>
                    <a:pt x="6767571" y="1078704"/>
                  </a:lnTo>
                  <a:lnTo>
                    <a:pt x="6824721" y="1062036"/>
                  </a:lnTo>
                  <a:lnTo>
                    <a:pt x="6850915" y="1007267"/>
                  </a:lnTo>
                  <a:lnTo>
                    <a:pt x="6869965" y="971548"/>
                  </a:lnTo>
                  <a:lnTo>
                    <a:pt x="6898540" y="957261"/>
                  </a:lnTo>
                  <a:lnTo>
                    <a:pt x="6934258" y="876298"/>
                  </a:lnTo>
                  <a:lnTo>
                    <a:pt x="6953308" y="821529"/>
                  </a:lnTo>
                  <a:lnTo>
                    <a:pt x="6986646" y="745329"/>
                  </a:lnTo>
                  <a:lnTo>
                    <a:pt x="7005696" y="676273"/>
                  </a:lnTo>
                  <a:lnTo>
                    <a:pt x="7039033" y="633411"/>
                  </a:lnTo>
                  <a:lnTo>
                    <a:pt x="7074752" y="604836"/>
                  </a:lnTo>
                  <a:lnTo>
                    <a:pt x="7105708" y="602454"/>
                  </a:lnTo>
                  <a:lnTo>
                    <a:pt x="7122377" y="483392"/>
                  </a:lnTo>
                  <a:lnTo>
                    <a:pt x="7134283" y="388142"/>
                  </a:lnTo>
                  <a:cubicBezTo>
                    <a:pt x="7133489" y="365123"/>
                    <a:pt x="7132696" y="342105"/>
                    <a:pt x="7131902" y="319086"/>
                  </a:cubicBezTo>
                  <a:lnTo>
                    <a:pt x="7155715" y="245267"/>
                  </a:lnTo>
                  <a:lnTo>
                    <a:pt x="7172383" y="180973"/>
                  </a:lnTo>
                  <a:lnTo>
                    <a:pt x="7191433" y="230979"/>
                  </a:lnTo>
                  <a:lnTo>
                    <a:pt x="7203340" y="273842"/>
                  </a:lnTo>
                  <a:lnTo>
                    <a:pt x="7224771" y="285748"/>
                  </a:lnTo>
                  <a:lnTo>
                    <a:pt x="7239058" y="269079"/>
                  </a:lnTo>
                  <a:lnTo>
                    <a:pt x="7260490" y="302417"/>
                  </a:lnTo>
                  <a:lnTo>
                    <a:pt x="7281921" y="378617"/>
                  </a:lnTo>
                  <a:lnTo>
                    <a:pt x="7286683" y="435767"/>
                  </a:lnTo>
                  <a:lnTo>
                    <a:pt x="7315258" y="421479"/>
                  </a:lnTo>
                  <a:lnTo>
                    <a:pt x="7327165" y="407192"/>
                  </a:lnTo>
                  <a:lnTo>
                    <a:pt x="7346215" y="450054"/>
                  </a:lnTo>
                  <a:lnTo>
                    <a:pt x="7360502" y="492917"/>
                  </a:lnTo>
                  <a:lnTo>
                    <a:pt x="7393840" y="483392"/>
                  </a:lnTo>
                  <a:lnTo>
                    <a:pt x="7410508" y="409573"/>
                  </a:lnTo>
                  <a:lnTo>
                    <a:pt x="7431940" y="333373"/>
                  </a:lnTo>
                  <a:lnTo>
                    <a:pt x="7460515" y="264317"/>
                  </a:lnTo>
                  <a:lnTo>
                    <a:pt x="7496233" y="209548"/>
                  </a:lnTo>
                  <a:lnTo>
                    <a:pt x="7536715" y="188117"/>
                  </a:lnTo>
                  <a:lnTo>
                    <a:pt x="7572433" y="169067"/>
                  </a:lnTo>
                  <a:lnTo>
                    <a:pt x="7605771" y="178592"/>
                  </a:lnTo>
                  <a:lnTo>
                    <a:pt x="7622440" y="245267"/>
                  </a:lnTo>
                  <a:lnTo>
                    <a:pt x="7629583" y="285748"/>
                  </a:lnTo>
                  <a:lnTo>
                    <a:pt x="7627202" y="304798"/>
                  </a:lnTo>
                  <a:lnTo>
                    <a:pt x="7655777" y="295273"/>
                  </a:lnTo>
                  <a:lnTo>
                    <a:pt x="7689115" y="271461"/>
                  </a:lnTo>
                  <a:lnTo>
                    <a:pt x="7693877" y="309561"/>
                  </a:lnTo>
                  <a:lnTo>
                    <a:pt x="7696258" y="340517"/>
                  </a:lnTo>
                  <a:lnTo>
                    <a:pt x="7701021" y="373854"/>
                  </a:lnTo>
                  <a:lnTo>
                    <a:pt x="7720071" y="390523"/>
                  </a:lnTo>
                  <a:lnTo>
                    <a:pt x="7746265" y="369092"/>
                  </a:lnTo>
                  <a:lnTo>
                    <a:pt x="7765315" y="347661"/>
                  </a:lnTo>
                  <a:lnTo>
                    <a:pt x="7777221" y="307179"/>
                  </a:lnTo>
                  <a:lnTo>
                    <a:pt x="7793890" y="261936"/>
                  </a:lnTo>
                  <a:lnTo>
                    <a:pt x="7805796" y="238123"/>
                  </a:lnTo>
                  <a:lnTo>
                    <a:pt x="7829608" y="285748"/>
                  </a:lnTo>
                  <a:lnTo>
                    <a:pt x="7831990" y="319086"/>
                  </a:lnTo>
                  <a:lnTo>
                    <a:pt x="7870090" y="335754"/>
                  </a:lnTo>
                  <a:lnTo>
                    <a:pt x="7891521" y="314323"/>
                  </a:lnTo>
                  <a:lnTo>
                    <a:pt x="7920096" y="280986"/>
                  </a:lnTo>
                  <a:lnTo>
                    <a:pt x="7946290" y="250029"/>
                  </a:lnTo>
                  <a:lnTo>
                    <a:pt x="7986771" y="247648"/>
                  </a:lnTo>
                  <a:cubicBezTo>
                    <a:pt x="7994312" y="452833"/>
                    <a:pt x="7990739" y="1270396"/>
                    <a:pt x="7991533" y="1481136"/>
                  </a:cubicBezTo>
                  <a:lnTo>
                    <a:pt x="16367" y="1485894"/>
                  </a:lnTo>
                  <a:lnTo>
                    <a:pt x="14346" y="1485899"/>
                  </a:lnTo>
                  <a:lnTo>
                    <a:pt x="14346" y="1485895"/>
                  </a:lnTo>
                  <a:lnTo>
                    <a:pt x="9584" y="1485898"/>
                  </a:lnTo>
                  <a:cubicBezTo>
                    <a:pt x="6389" y="1084300"/>
                    <a:pt x="3195" y="682701"/>
                    <a:pt x="0" y="281103"/>
                  </a:cubicBezTo>
                  <a:lnTo>
                    <a:pt x="12569" y="281022"/>
                  </a:lnTo>
                  <a:cubicBezTo>
                    <a:pt x="12597" y="276760"/>
                    <a:pt x="12625" y="272497"/>
                    <a:pt x="12653" y="268235"/>
                  </a:cubicBezTo>
                  <a:cubicBezTo>
                    <a:pt x="13050" y="222666"/>
                    <a:pt x="13602" y="184795"/>
                    <a:pt x="14346" y="157163"/>
                  </a:cubicBezTo>
                  <a:lnTo>
                    <a:pt x="50065" y="159544"/>
                  </a:lnTo>
                  <a:lnTo>
                    <a:pt x="71496" y="171450"/>
                  </a:lnTo>
                  <a:lnTo>
                    <a:pt x="111977" y="161925"/>
                  </a:lnTo>
                  <a:lnTo>
                    <a:pt x="145315" y="154781"/>
                  </a:lnTo>
                  <a:lnTo>
                    <a:pt x="188177" y="166688"/>
                  </a:lnTo>
                  <a:lnTo>
                    <a:pt x="226277" y="190500"/>
                  </a:lnTo>
                  <a:lnTo>
                    <a:pt x="266758" y="192881"/>
                  </a:lnTo>
                  <a:lnTo>
                    <a:pt x="309621" y="169069"/>
                  </a:lnTo>
                  <a:lnTo>
                    <a:pt x="378677" y="121444"/>
                  </a:lnTo>
                  <a:lnTo>
                    <a:pt x="409633" y="78581"/>
                  </a:lnTo>
                  <a:lnTo>
                    <a:pt x="416777" y="40481"/>
                  </a:lnTo>
                  <a:lnTo>
                    <a:pt x="450115" y="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F3A8CEA4-B4E1-DD3A-78B2-830A7ED585F8}"/>
                </a:ext>
              </a:extLst>
            </p:cNvPr>
            <p:cNvSpPr txBox="1"/>
            <p:nvPr/>
          </p:nvSpPr>
          <p:spPr>
            <a:xfrm>
              <a:off x="1356360" y="1398245"/>
              <a:ext cx="431208"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£7,908</a:t>
              </a:r>
              <a:endParaRPr kumimoji="0" lang="en-GB"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A3C22E19-3204-9EC1-9E00-E147FA1CE62F}"/>
                </a:ext>
              </a:extLst>
            </p:cNvPr>
            <p:cNvSpPr/>
            <p:nvPr/>
          </p:nvSpPr>
          <p:spPr>
            <a:xfrm>
              <a:off x="1152525" y="1428750"/>
              <a:ext cx="138113" cy="14288"/>
            </a:xfrm>
            <a:custGeom>
              <a:avLst/>
              <a:gdLst>
                <a:gd name="connsiteX0" fmla="*/ 138113 w 138113"/>
                <a:gd name="connsiteY0" fmla="*/ 9525 h 14288"/>
                <a:gd name="connsiteX1" fmla="*/ 61913 w 138113"/>
                <a:gd name="connsiteY1" fmla="*/ 14288 h 14288"/>
                <a:gd name="connsiteX2" fmla="*/ 0 w 138113"/>
                <a:gd name="connsiteY2" fmla="*/ 0 h 14288"/>
              </a:gdLst>
              <a:ahLst/>
              <a:cxnLst>
                <a:cxn ang="0">
                  <a:pos x="connsiteX0" y="connsiteY0"/>
                </a:cxn>
                <a:cxn ang="0">
                  <a:pos x="connsiteX1" y="connsiteY1"/>
                </a:cxn>
                <a:cxn ang="0">
                  <a:pos x="connsiteX2" y="connsiteY2"/>
                </a:cxn>
              </a:cxnLst>
              <a:rect l="l" t="t" r="r" b="b"/>
              <a:pathLst>
                <a:path w="138113" h="14288">
                  <a:moveTo>
                    <a:pt x="138113" y="9525"/>
                  </a:moveTo>
                  <a:lnTo>
                    <a:pt x="61913" y="14288"/>
                  </a:lnTo>
                  <a:lnTo>
                    <a:pt x="0"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9CD0AFAA-FB70-AE53-192B-151DC4987FA7}"/>
                </a:ext>
              </a:extLst>
            </p:cNvPr>
            <p:cNvSpPr/>
            <p:nvPr/>
          </p:nvSpPr>
          <p:spPr>
            <a:xfrm>
              <a:off x="2450306" y="1802605"/>
              <a:ext cx="92869" cy="30957"/>
            </a:xfrm>
            <a:custGeom>
              <a:avLst/>
              <a:gdLst>
                <a:gd name="connsiteX0" fmla="*/ 0 w 76200"/>
                <a:gd name="connsiteY0" fmla="*/ 14288 h 14288"/>
                <a:gd name="connsiteX1" fmla="*/ 76200 w 76200"/>
                <a:gd name="connsiteY1" fmla="*/ 0 h 14288"/>
                <a:gd name="connsiteX0" fmla="*/ 0 w 92869"/>
                <a:gd name="connsiteY0" fmla="*/ 28576 h 28576"/>
                <a:gd name="connsiteX1" fmla="*/ 92869 w 92869"/>
                <a:gd name="connsiteY1" fmla="*/ 0 h 28576"/>
                <a:gd name="connsiteX0" fmla="*/ 0 w 92869"/>
                <a:gd name="connsiteY0" fmla="*/ 28576 h 28576"/>
                <a:gd name="connsiteX1" fmla="*/ 35719 w 92869"/>
                <a:gd name="connsiteY1" fmla="*/ 16669 h 28576"/>
                <a:gd name="connsiteX2" fmla="*/ 92869 w 92869"/>
                <a:gd name="connsiteY2" fmla="*/ 0 h 28576"/>
                <a:gd name="connsiteX0" fmla="*/ 0 w 92869"/>
                <a:gd name="connsiteY0" fmla="*/ 30957 h 30957"/>
                <a:gd name="connsiteX1" fmla="*/ 33337 w 92869"/>
                <a:gd name="connsiteY1" fmla="*/ 0 h 30957"/>
                <a:gd name="connsiteX2" fmla="*/ 92869 w 92869"/>
                <a:gd name="connsiteY2" fmla="*/ 2381 h 30957"/>
                <a:gd name="connsiteX0" fmla="*/ 0 w 92869"/>
                <a:gd name="connsiteY0" fmla="*/ 30957 h 30957"/>
                <a:gd name="connsiteX1" fmla="*/ 33337 w 92869"/>
                <a:gd name="connsiteY1" fmla="*/ 0 h 30957"/>
                <a:gd name="connsiteX2" fmla="*/ 92869 w 92869"/>
                <a:gd name="connsiteY2" fmla="*/ 2381 h 30957"/>
              </a:gdLst>
              <a:ahLst/>
              <a:cxnLst>
                <a:cxn ang="0">
                  <a:pos x="connsiteX0" y="connsiteY0"/>
                </a:cxn>
                <a:cxn ang="0">
                  <a:pos x="connsiteX1" y="connsiteY1"/>
                </a:cxn>
                <a:cxn ang="0">
                  <a:pos x="connsiteX2" y="connsiteY2"/>
                </a:cxn>
              </a:cxnLst>
              <a:rect l="l" t="t" r="r" b="b"/>
              <a:pathLst>
                <a:path w="92869" h="30957">
                  <a:moveTo>
                    <a:pt x="0" y="30957"/>
                  </a:moveTo>
                  <a:lnTo>
                    <a:pt x="33337" y="0"/>
                  </a:lnTo>
                  <a:lnTo>
                    <a:pt x="92869" y="2381"/>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C158CA6F-D642-2E20-9A1D-1A9C2A6B4DE8}"/>
                </a:ext>
              </a:extLst>
            </p:cNvPr>
            <p:cNvSpPr txBox="1"/>
            <p:nvPr/>
          </p:nvSpPr>
          <p:spPr>
            <a:xfrm>
              <a:off x="2626386" y="1765302"/>
              <a:ext cx="431208"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£6,813</a:t>
              </a:r>
              <a:endParaRPr kumimoji="0" lang="en-GB"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4EE74CA5-9ACF-CD79-B6F1-78B42A1FAF62}"/>
                </a:ext>
              </a:extLst>
            </p:cNvPr>
            <p:cNvSpPr/>
            <p:nvPr/>
          </p:nvSpPr>
          <p:spPr>
            <a:xfrm>
              <a:off x="3771900" y="2052638"/>
              <a:ext cx="69056" cy="64293"/>
            </a:xfrm>
            <a:custGeom>
              <a:avLst/>
              <a:gdLst>
                <a:gd name="connsiteX0" fmla="*/ 0 w 69056"/>
                <a:gd name="connsiteY0" fmla="*/ 64293 h 64293"/>
                <a:gd name="connsiteX1" fmla="*/ 11906 w 69056"/>
                <a:gd name="connsiteY1" fmla="*/ 0 h 64293"/>
                <a:gd name="connsiteX2" fmla="*/ 69056 w 69056"/>
                <a:gd name="connsiteY2" fmla="*/ 0 h 64293"/>
              </a:gdLst>
              <a:ahLst/>
              <a:cxnLst>
                <a:cxn ang="0">
                  <a:pos x="connsiteX0" y="connsiteY0"/>
                </a:cxn>
                <a:cxn ang="0">
                  <a:pos x="connsiteX1" y="connsiteY1"/>
                </a:cxn>
                <a:cxn ang="0">
                  <a:pos x="connsiteX2" y="connsiteY2"/>
                </a:cxn>
              </a:cxnLst>
              <a:rect l="l" t="t" r="r" b="b"/>
              <a:pathLst>
                <a:path w="69056" h="64293">
                  <a:moveTo>
                    <a:pt x="0" y="64293"/>
                  </a:moveTo>
                  <a:lnTo>
                    <a:pt x="11906" y="0"/>
                  </a:lnTo>
                  <a:lnTo>
                    <a:pt x="69056"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0DB66957-06D9-CC9C-CE3E-74EB67E0F317}"/>
                </a:ext>
              </a:extLst>
            </p:cNvPr>
            <p:cNvSpPr txBox="1"/>
            <p:nvPr/>
          </p:nvSpPr>
          <p:spPr>
            <a:xfrm>
              <a:off x="3904602" y="1934579"/>
              <a:ext cx="431208"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£6,037</a:t>
              </a:r>
              <a:endParaRPr kumimoji="0" lang="en-GB"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84B74A4B-A81C-93E9-DBB8-4CF0D62E0F51}"/>
                </a:ext>
              </a:extLst>
            </p:cNvPr>
            <p:cNvSpPr/>
            <p:nvPr/>
          </p:nvSpPr>
          <p:spPr>
            <a:xfrm>
              <a:off x="5767387" y="2209801"/>
              <a:ext cx="69056" cy="64293"/>
            </a:xfrm>
            <a:custGeom>
              <a:avLst/>
              <a:gdLst>
                <a:gd name="connsiteX0" fmla="*/ 0 w 69056"/>
                <a:gd name="connsiteY0" fmla="*/ 64293 h 64293"/>
                <a:gd name="connsiteX1" fmla="*/ 11906 w 69056"/>
                <a:gd name="connsiteY1" fmla="*/ 0 h 64293"/>
                <a:gd name="connsiteX2" fmla="*/ 69056 w 69056"/>
                <a:gd name="connsiteY2" fmla="*/ 0 h 64293"/>
              </a:gdLst>
              <a:ahLst/>
              <a:cxnLst>
                <a:cxn ang="0">
                  <a:pos x="connsiteX0" y="connsiteY0"/>
                </a:cxn>
                <a:cxn ang="0">
                  <a:pos x="connsiteX1" y="connsiteY1"/>
                </a:cxn>
                <a:cxn ang="0">
                  <a:pos x="connsiteX2" y="connsiteY2"/>
                </a:cxn>
              </a:cxnLst>
              <a:rect l="l" t="t" r="r" b="b"/>
              <a:pathLst>
                <a:path w="69056" h="64293">
                  <a:moveTo>
                    <a:pt x="0" y="64293"/>
                  </a:moveTo>
                  <a:lnTo>
                    <a:pt x="11906" y="0"/>
                  </a:lnTo>
                  <a:lnTo>
                    <a:pt x="69056"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46ECC5F6-58ED-83F1-A4E6-60CE464FBD96}"/>
                </a:ext>
              </a:extLst>
            </p:cNvPr>
            <p:cNvSpPr txBox="1"/>
            <p:nvPr/>
          </p:nvSpPr>
          <p:spPr>
            <a:xfrm>
              <a:off x="5866447" y="2141102"/>
              <a:ext cx="431208"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£5,639</a:t>
              </a:r>
              <a:endParaRPr kumimoji="0" lang="en-GB"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92C73C52-9749-D97C-8BDA-03983B3B3C81}"/>
                </a:ext>
              </a:extLst>
            </p:cNvPr>
            <p:cNvSpPr/>
            <p:nvPr/>
          </p:nvSpPr>
          <p:spPr>
            <a:xfrm flipH="1">
              <a:off x="7753349" y="1523736"/>
              <a:ext cx="69056" cy="64293"/>
            </a:xfrm>
            <a:custGeom>
              <a:avLst/>
              <a:gdLst>
                <a:gd name="connsiteX0" fmla="*/ 0 w 69056"/>
                <a:gd name="connsiteY0" fmla="*/ 64293 h 64293"/>
                <a:gd name="connsiteX1" fmla="*/ 11906 w 69056"/>
                <a:gd name="connsiteY1" fmla="*/ 0 h 64293"/>
                <a:gd name="connsiteX2" fmla="*/ 69056 w 69056"/>
                <a:gd name="connsiteY2" fmla="*/ 0 h 64293"/>
              </a:gdLst>
              <a:ahLst/>
              <a:cxnLst>
                <a:cxn ang="0">
                  <a:pos x="connsiteX0" y="connsiteY0"/>
                </a:cxn>
                <a:cxn ang="0">
                  <a:pos x="connsiteX1" y="connsiteY1"/>
                </a:cxn>
                <a:cxn ang="0">
                  <a:pos x="connsiteX2" y="connsiteY2"/>
                </a:cxn>
              </a:cxnLst>
              <a:rect l="l" t="t" r="r" b="b"/>
              <a:pathLst>
                <a:path w="69056" h="64293">
                  <a:moveTo>
                    <a:pt x="0" y="64293"/>
                  </a:moveTo>
                  <a:lnTo>
                    <a:pt x="11906" y="0"/>
                  </a:lnTo>
                  <a:lnTo>
                    <a:pt x="69056"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2FDE4C2C-5778-99E3-3813-3763D0D00769}"/>
                </a:ext>
              </a:extLst>
            </p:cNvPr>
            <p:cNvSpPr txBox="1"/>
            <p:nvPr/>
          </p:nvSpPr>
          <p:spPr>
            <a:xfrm>
              <a:off x="7504551" y="1353742"/>
              <a:ext cx="431208"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£7,474</a:t>
              </a:r>
              <a:endParaRPr kumimoji="0" lang="en-GB"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401ECC1C-124F-FEAD-BB2D-F25206AF0D44}"/>
                </a:ext>
              </a:extLst>
            </p:cNvPr>
            <p:cNvSpPr txBox="1"/>
            <p:nvPr/>
          </p:nvSpPr>
          <p:spPr>
            <a:xfrm>
              <a:off x="8427141" y="1394021"/>
              <a:ext cx="431208"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£7,247</a:t>
              </a:r>
              <a:endParaRPr kumimoji="0" lang="en-GB"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64" name="Straight Connector 63">
              <a:extLst>
                <a:ext uri="{FF2B5EF4-FFF2-40B4-BE49-F238E27FC236}">
                  <a16:creationId xmlns:a16="http://schemas.microsoft.com/office/drawing/2014/main" id="{8049BC79-7498-DD2C-40AE-86BEE5A3ED60}"/>
                </a:ext>
              </a:extLst>
            </p:cNvPr>
            <p:cNvCxnSpPr>
              <a:cxnSpLocks/>
            </p:cNvCxnSpPr>
            <p:nvPr/>
          </p:nvCxnSpPr>
          <p:spPr>
            <a:xfrm flipH="1" flipV="1">
              <a:off x="8546306" y="1582203"/>
              <a:ext cx="79066" cy="714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C2CB63-D7AB-36EB-A733-09E1F168795A}"/>
                </a:ext>
              </a:extLst>
            </p:cNvPr>
            <p:cNvSpPr txBox="1"/>
            <p:nvPr/>
          </p:nvSpPr>
          <p:spPr>
            <a:xfrm>
              <a:off x="5045710" y="2673500"/>
              <a:ext cx="431208"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£4,696</a:t>
              </a:r>
              <a:endParaRPr kumimoji="0" lang="en-GB"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9292DC08-1EF8-4761-F6A0-45799C1A769B}"/>
                </a:ext>
              </a:extLst>
            </p:cNvPr>
            <p:cNvSpPr/>
            <p:nvPr/>
          </p:nvSpPr>
          <p:spPr>
            <a:xfrm rot="10800000" flipH="1">
              <a:off x="4965700" y="2649538"/>
              <a:ext cx="69056" cy="64293"/>
            </a:xfrm>
            <a:custGeom>
              <a:avLst/>
              <a:gdLst>
                <a:gd name="connsiteX0" fmla="*/ 0 w 69056"/>
                <a:gd name="connsiteY0" fmla="*/ 64293 h 64293"/>
                <a:gd name="connsiteX1" fmla="*/ 11906 w 69056"/>
                <a:gd name="connsiteY1" fmla="*/ 0 h 64293"/>
                <a:gd name="connsiteX2" fmla="*/ 69056 w 69056"/>
                <a:gd name="connsiteY2" fmla="*/ 0 h 64293"/>
              </a:gdLst>
              <a:ahLst/>
              <a:cxnLst>
                <a:cxn ang="0">
                  <a:pos x="connsiteX0" y="connsiteY0"/>
                </a:cxn>
                <a:cxn ang="0">
                  <a:pos x="connsiteX1" y="connsiteY1"/>
                </a:cxn>
                <a:cxn ang="0">
                  <a:pos x="connsiteX2" y="connsiteY2"/>
                </a:cxn>
              </a:cxnLst>
              <a:rect l="l" t="t" r="r" b="b"/>
              <a:pathLst>
                <a:path w="69056" h="64293">
                  <a:moveTo>
                    <a:pt x="0" y="64293"/>
                  </a:moveTo>
                  <a:lnTo>
                    <a:pt x="11906" y="0"/>
                  </a:lnTo>
                  <a:lnTo>
                    <a:pt x="69056"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0AA93DCB-1A67-3469-0C71-59CDDA5EC096}"/>
                </a:ext>
              </a:extLst>
            </p:cNvPr>
            <p:cNvSpPr txBox="1"/>
            <p:nvPr/>
          </p:nvSpPr>
          <p:spPr>
            <a:xfrm>
              <a:off x="6960235" y="2654450"/>
              <a:ext cx="431208"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£4,867</a:t>
              </a:r>
              <a:endParaRPr kumimoji="0" lang="en-GB"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14FFB1FB-03D0-D168-D5A4-E5BB204B55E5}"/>
                </a:ext>
              </a:extLst>
            </p:cNvPr>
            <p:cNvSpPr/>
            <p:nvPr/>
          </p:nvSpPr>
          <p:spPr>
            <a:xfrm rot="10800000" flipH="1">
              <a:off x="6883400" y="2598738"/>
              <a:ext cx="69056" cy="64293"/>
            </a:xfrm>
            <a:custGeom>
              <a:avLst/>
              <a:gdLst>
                <a:gd name="connsiteX0" fmla="*/ 0 w 69056"/>
                <a:gd name="connsiteY0" fmla="*/ 64293 h 64293"/>
                <a:gd name="connsiteX1" fmla="*/ 11906 w 69056"/>
                <a:gd name="connsiteY1" fmla="*/ 0 h 64293"/>
                <a:gd name="connsiteX2" fmla="*/ 69056 w 69056"/>
                <a:gd name="connsiteY2" fmla="*/ 0 h 64293"/>
              </a:gdLst>
              <a:ahLst/>
              <a:cxnLst>
                <a:cxn ang="0">
                  <a:pos x="connsiteX0" y="connsiteY0"/>
                </a:cxn>
                <a:cxn ang="0">
                  <a:pos x="connsiteX1" y="connsiteY1"/>
                </a:cxn>
                <a:cxn ang="0">
                  <a:pos x="connsiteX2" y="connsiteY2"/>
                </a:cxn>
              </a:cxnLst>
              <a:rect l="l" t="t" r="r" b="b"/>
              <a:pathLst>
                <a:path w="69056" h="64293">
                  <a:moveTo>
                    <a:pt x="0" y="64293"/>
                  </a:moveTo>
                  <a:lnTo>
                    <a:pt x="11906" y="0"/>
                  </a:lnTo>
                  <a:lnTo>
                    <a:pt x="69056"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2" name="Oval 21">
            <a:extLst>
              <a:ext uri="{FF2B5EF4-FFF2-40B4-BE49-F238E27FC236}">
                <a16:creationId xmlns:a16="http://schemas.microsoft.com/office/drawing/2014/main" id="{5D5736F4-9979-2C83-9177-2F5D7D816A06}"/>
              </a:ext>
            </a:extLst>
          </p:cNvPr>
          <p:cNvSpPr/>
          <p:nvPr/>
        </p:nvSpPr>
        <p:spPr>
          <a:xfrm>
            <a:off x="2743100" y="3957935"/>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84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8F8256-26D3-BF42-7B75-6CF3AD4B353D}"/>
              </a:ext>
            </a:extLst>
          </p:cNvPr>
          <p:cNvGraphicFramePr>
            <a:graphicFrameLocks noGrp="1"/>
          </p:cNvGraphicFramePr>
          <p:nvPr>
            <p:extLst>
              <p:ext uri="{D42A27DB-BD31-4B8C-83A1-F6EECF244321}">
                <p14:modId xmlns:p14="http://schemas.microsoft.com/office/powerpoint/2010/main" val="2879518819"/>
              </p:ext>
            </p:extLst>
          </p:nvPr>
        </p:nvGraphicFramePr>
        <p:xfrm>
          <a:off x="302070" y="3648269"/>
          <a:ext cx="8481170" cy="594360"/>
        </p:xfrm>
        <a:graphic>
          <a:graphicData uri="http://schemas.openxmlformats.org/drawingml/2006/table">
            <a:tbl>
              <a:tblPr firstRow="1" bandRow="1">
                <a:tableStyleId>{5C22544A-7EE6-4342-B048-85BDC9FD1C3A}</a:tableStyleId>
              </a:tblPr>
              <a:tblGrid>
                <a:gridCol w="1696234">
                  <a:extLst>
                    <a:ext uri="{9D8B030D-6E8A-4147-A177-3AD203B41FA5}">
                      <a16:colId xmlns:a16="http://schemas.microsoft.com/office/drawing/2014/main" val="1107362921"/>
                    </a:ext>
                  </a:extLst>
                </a:gridCol>
                <a:gridCol w="1696234">
                  <a:extLst>
                    <a:ext uri="{9D8B030D-6E8A-4147-A177-3AD203B41FA5}">
                      <a16:colId xmlns:a16="http://schemas.microsoft.com/office/drawing/2014/main" val="1769081339"/>
                    </a:ext>
                  </a:extLst>
                </a:gridCol>
                <a:gridCol w="1696234">
                  <a:extLst>
                    <a:ext uri="{9D8B030D-6E8A-4147-A177-3AD203B41FA5}">
                      <a16:colId xmlns:a16="http://schemas.microsoft.com/office/drawing/2014/main" val="545318950"/>
                    </a:ext>
                  </a:extLst>
                </a:gridCol>
                <a:gridCol w="1696234">
                  <a:extLst>
                    <a:ext uri="{9D8B030D-6E8A-4147-A177-3AD203B41FA5}">
                      <a16:colId xmlns:a16="http://schemas.microsoft.com/office/drawing/2014/main" val="3495450185"/>
                    </a:ext>
                  </a:extLst>
                </a:gridCol>
                <a:gridCol w="1696234">
                  <a:extLst>
                    <a:ext uri="{9D8B030D-6E8A-4147-A177-3AD203B41FA5}">
                      <a16:colId xmlns:a16="http://schemas.microsoft.com/office/drawing/2014/main" val="1982295126"/>
                    </a:ext>
                  </a:extLst>
                </a:gridCol>
              </a:tblGrid>
              <a:tr h="0">
                <a:tc>
                  <a:txBody>
                    <a:bodyPr/>
                    <a:lstStyle/>
                    <a:p>
                      <a:pPr algn="ctr"/>
                      <a:r>
                        <a:rPr lang="en-GB" sz="900" b="1" dirty="0">
                          <a:solidFill>
                            <a:schemeClr val="tx1"/>
                          </a:solidFill>
                        </a:rPr>
                        <a:t>Primary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dirty="0">
                          <a:solidFill>
                            <a:schemeClr val="tx1"/>
                          </a:solidFill>
                        </a:rPr>
                        <a:t>Sequencing/market 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dirty="0">
                          <a:solidFill>
                            <a:schemeClr val="tx1"/>
                          </a:solidFill>
                        </a:rPr>
                        <a:t>Longevity 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dirty="0">
                          <a:solidFill>
                            <a:schemeClr val="tx1"/>
                          </a:solidFill>
                        </a:rPr>
                        <a:t>Capital growth potential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900" b="1" dirty="0">
                          <a:solidFill>
                            <a:schemeClr val="tx1"/>
                          </a:solidFill>
                        </a:rPr>
                        <a:t>Flexibility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434932"/>
                  </a:ext>
                </a:extLst>
              </a:tr>
              <a:tr h="0">
                <a:tc>
                  <a:txBody>
                    <a:bodyPr/>
                    <a:lstStyle/>
                    <a:p>
                      <a:pPr algn="ctr"/>
                      <a:r>
                        <a:rPr lang="en-GB" sz="900" b="0" dirty="0"/>
                        <a:t>Asset allocation &amp; income flexibility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9599119"/>
                  </a:ext>
                </a:extLst>
              </a:tr>
            </a:tbl>
          </a:graphicData>
        </a:graphic>
      </p:graphicFrame>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8374C141-EF62-26F0-1485-6AEE28D1AC79}"/>
              </a:ext>
            </a:extLst>
          </p:cNvPr>
          <p:cNvSpPr txBox="1">
            <a:spLocks/>
          </p:cNvSpPr>
          <p:nvPr/>
        </p:nvSpPr>
        <p:spPr>
          <a:xfrm>
            <a:off x="288900" y="261729"/>
            <a:ext cx="8568929"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r>
              <a:rPr lang="en-US" dirty="0">
                <a:latin typeface="+mn-lt"/>
                <a:ea typeface="+mn-ea"/>
              </a:rPr>
              <a:t>Bucketing approach for a more holistic assessment of retirement planning</a:t>
            </a:r>
            <a:endParaRPr lang="en-GB" dirty="0">
              <a:latin typeface="+mn-lt"/>
              <a:ea typeface="+mn-ea"/>
            </a:endParaRPr>
          </a:p>
          <a:p>
            <a:endParaRPr lang="en-GB" dirty="0">
              <a:latin typeface="+mn-lt"/>
              <a:ea typeface="+mn-ea"/>
            </a:endParaRPr>
          </a:p>
        </p:txBody>
      </p:sp>
      <p:graphicFrame>
        <p:nvGraphicFramePr>
          <p:cNvPr id="22" name="object 3">
            <a:extLst>
              <a:ext uri="{FF2B5EF4-FFF2-40B4-BE49-F238E27FC236}">
                <a16:creationId xmlns:a16="http://schemas.microsoft.com/office/drawing/2014/main" id="{536F1C65-FEDF-C801-8036-273C059702A8}"/>
              </a:ext>
            </a:extLst>
          </p:cNvPr>
          <p:cNvGraphicFramePr>
            <a:graphicFrameLocks/>
          </p:cNvGraphicFramePr>
          <p:nvPr>
            <p:extLst>
              <p:ext uri="{D42A27DB-BD31-4B8C-83A1-F6EECF244321}">
                <p14:modId xmlns:p14="http://schemas.microsoft.com/office/powerpoint/2010/main" val="4113343953"/>
              </p:ext>
            </p:extLst>
          </p:nvPr>
        </p:nvGraphicFramePr>
        <p:xfrm>
          <a:off x="350833" y="1040169"/>
          <a:ext cx="1510589" cy="2308675"/>
        </p:xfrm>
        <a:graphic>
          <a:graphicData uri="http://schemas.openxmlformats.org/drawingml/2006/table">
            <a:tbl>
              <a:tblPr firstRow="1" bandRow="1">
                <a:tableStyleId>{2D5ABB26-0587-4C30-8999-92F81FD0307C}</a:tableStyleId>
              </a:tblPr>
              <a:tblGrid>
                <a:gridCol w="1510589">
                  <a:extLst>
                    <a:ext uri="{9D8B030D-6E8A-4147-A177-3AD203B41FA5}">
                      <a16:colId xmlns:a16="http://schemas.microsoft.com/office/drawing/2014/main" val="20000"/>
                    </a:ext>
                  </a:extLst>
                </a:gridCol>
              </a:tblGrid>
              <a:tr h="472230">
                <a:tc>
                  <a:txBody>
                    <a:bodyPr/>
                    <a:lstStyle/>
                    <a:p>
                      <a:pPr marL="3810" algn="ctr">
                        <a:lnSpc>
                          <a:spcPct val="100000"/>
                        </a:lnSpc>
                        <a:spcBef>
                          <a:spcPts val="315"/>
                        </a:spcBef>
                      </a:pPr>
                      <a:r>
                        <a:rPr lang="en-GB" sz="1080" b="1" dirty="0">
                          <a:solidFill>
                            <a:srgbClr val="FFFFFF"/>
                          </a:solidFill>
                          <a:latin typeface="Arial"/>
                          <a:cs typeface="Arial"/>
                        </a:rPr>
                        <a:t>Reliable Income                (% exposure)</a:t>
                      </a:r>
                      <a:endParaRPr sz="1080" dirty="0">
                        <a:latin typeface="Arial"/>
                        <a:cs typeface="Arial"/>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000078"/>
                    </a:solidFill>
                  </a:tcPr>
                </a:tc>
                <a:extLst>
                  <a:ext uri="{0D108BD9-81ED-4DB2-BD59-A6C34878D82A}">
                    <a16:rowId xmlns:a16="http://schemas.microsoft.com/office/drawing/2014/main" val="10000"/>
                  </a:ext>
                </a:extLst>
              </a:tr>
              <a:tr h="367289">
                <a:tc>
                  <a:txBody>
                    <a:bodyPr/>
                    <a:lstStyle/>
                    <a:p>
                      <a:pPr algn="l">
                        <a:lnSpc>
                          <a:spcPct val="100000"/>
                        </a:lnSpc>
                        <a:spcBef>
                          <a:spcPts val="315"/>
                        </a:spcBef>
                      </a:pPr>
                      <a:endParaRPr sz="1350" dirty="0">
                        <a:solidFill>
                          <a:schemeClr val="bg1"/>
                        </a:solidFill>
                        <a:latin typeface="Arial"/>
                        <a:cs typeface="Arial"/>
                      </a:endParaRPr>
                    </a:p>
                  </a:txBody>
                  <a:tcPr marL="0" marR="0" marT="40005"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0078"/>
                    </a:solidFill>
                  </a:tcPr>
                </a:tc>
                <a:extLst>
                  <a:ext uri="{0D108BD9-81ED-4DB2-BD59-A6C34878D82A}">
                    <a16:rowId xmlns:a16="http://schemas.microsoft.com/office/drawing/2014/main" val="10001"/>
                  </a:ext>
                </a:extLst>
              </a:tr>
              <a:tr h="367289">
                <a:tc>
                  <a:txBody>
                    <a:bodyPr/>
                    <a:lstStyle/>
                    <a:p>
                      <a:pPr marR="529590" algn="r">
                        <a:lnSpc>
                          <a:spcPct val="100000"/>
                        </a:lnSpc>
                        <a:spcBef>
                          <a:spcPts val="315"/>
                        </a:spcBef>
                      </a:pPr>
                      <a:endParaRPr sz="1350" dirty="0">
                        <a:solidFill>
                          <a:schemeClr val="bg1"/>
                        </a:solidFill>
                        <a:latin typeface="Arial"/>
                        <a:cs typeface="Arial"/>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78"/>
                    </a:solidFill>
                  </a:tcPr>
                </a:tc>
                <a:extLst>
                  <a:ext uri="{0D108BD9-81ED-4DB2-BD59-A6C34878D82A}">
                    <a16:rowId xmlns:a16="http://schemas.microsoft.com/office/drawing/2014/main" val="10002"/>
                  </a:ext>
                </a:extLst>
              </a:tr>
              <a:tr h="367289">
                <a:tc>
                  <a:txBody>
                    <a:bodyPr/>
                    <a:lstStyle/>
                    <a:p>
                      <a:pPr marR="521334" algn="r">
                        <a:lnSpc>
                          <a:spcPct val="100000"/>
                        </a:lnSpc>
                        <a:spcBef>
                          <a:spcPts val="315"/>
                        </a:spcBef>
                      </a:pPr>
                      <a:endParaRPr sz="1400" dirty="0">
                        <a:solidFill>
                          <a:schemeClr val="bg1"/>
                        </a:solidFill>
                        <a:latin typeface="Arial"/>
                        <a:cs typeface="Arial"/>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78"/>
                    </a:solidFill>
                  </a:tcPr>
                </a:tc>
                <a:extLst>
                  <a:ext uri="{0D108BD9-81ED-4DB2-BD59-A6C34878D82A}">
                    <a16:rowId xmlns:a16="http://schemas.microsoft.com/office/drawing/2014/main" val="10003"/>
                  </a:ext>
                </a:extLst>
              </a:tr>
              <a:tr h="367289">
                <a:tc>
                  <a:txBody>
                    <a:bodyPr/>
                    <a:lstStyle/>
                    <a:p>
                      <a:pPr marR="521334" algn="r">
                        <a:lnSpc>
                          <a:spcPct val="100000"/>
                        </a:lnSpc>
                        <a:spcBef>
                          <a:spcPts val="315"/>
                        </a:spcBef>
                      </a:pPr>
                      <a:endParaRPr sz="1400" dirty="0">
                        <a:solidFill>
                          <a:schemeClr val="bg1"/>
                        </a:solidFill>
                        <a:latin typeface="Arial"/>
                        <a:cs typeface="Arial"/>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78"/>
                    </a:solidFill>
                  </a:tcPr>
                </a:tc>
                <a:extLst>
                  <a:ext uri="{0D108BD9-81ED-4DB2-BD59-A6C34878D82A}">
                    <a16:rowId xmlns:a16="http://schemas.microsoft.com/office/drawing/2014/main" val="10004"/>
                  </a:ext>
                </a:extLst>
              </a:tr>
              <a:tr h="367289">
                <a:tc>
                  <a:txBody>
                    <a:bodyPr/>
                    <a:lstStyle/>
                    <a:p>
                      <a:pPr marR="480695" algn="r">
                        <a:lnSpc>
                          <a:spcPct val="100000"/>
                        </a:lnSpc>
                        <a:spcBef>
                          <a:spcPts val="315"/>
                        </a:spcBef>
                      </a:pPr>
                      <a:endParaRPr sz="1350" dirty="0">
                        <a:solidFill>
                          <a:schemeClr val="bg1"/>
                        </a:solidFill>
                        <a:latin typeface="Arial"/>
                        <a:cs typeface="Arial"/>
                      </a:endParaRPr>
                    </a:p>
                  </a:txBody>
                  <a:tcPr marL="0" marR="0" marT="400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0078"/>
                    </a:solidFill>
                  </a:tcPr>
                </a:tc>
                <a:extLst>
                  <a:ext uri="{0D108BD9-81ED-4DB2-BD59-A6C34878D82A}">
                    <a16:rowId xmlns:a16="http://schemas.microsoft.com/office/drawing/2014/main" val="10005"/>
                  </a:ext>
                </a:extLst>
              </a:tr>
            </a:tbl>
          </a:graphicData>
        </a:graphic>
      </p:graphicFrame>
      <p:graphicFrame>
        <p:nvGraphicFramePr>
          <p:cNvPr id="23" name="Table 22">
            <a:extLst>
              <a:ext uri="{FF2B5EF4-FFF2-40B4-BE49-F238E27FC236}">
                <a16:creationId xmlns:a16="http://schemas.microsoft.com/office/drawing/2014/main" id="{A71228C6-8FEE-82E7-A3F8-EDEF00C4B635}"/>
              </a:ext>
            </a:extLst>
          </p:cNvPr>
          <p:cNvGraphicFramePr>
            <a:graphicFrameLocks noGrp="1"/>
          </p:cNvGraphicFramePr>
          <p:nvPr>
            <p:extLst>
              <p:ext uri="{D42A27DB-BD31-4B8C-83A1-F6EECF244321}">
                <p14:modId xmlns:p14="http://schemas.microsoft.com/office/powerpoint/2010/main" val="2537795892"/>
              </p:ext>
            </p:extLst>
          </p:nvPr>
        </p:nvGraphicFramePr>
        <p:xfrm>
          <a:off x="1917723" y="1527297"/>
          <a:ext cx="6299999" cy="1818000"/>
        </p:xfrm>
        <a:graphic>
          <a:graphicData uri="http://schemas.openxmlformats.org/drawingml/2006/table">
            <a:tbl>
              <a:tblPr bandRow="1">
                <a:tableStyleId>{5C22544A-7EE6-4342-B048-85BDC9FD1C3A}</a:tableStyleId>
              </a:tblPr>
              <a:tblGrid>
                <a:gridCol w="775289">
                  <a:extLst>
                    <a:ext uri="{9D8B030D-6E8A-4147-A177-3AD203B41FA5}">
                      <a16:colId xmlns:a16="http://schemas.microsoft.com/office/drawing/2014/main" val="609052273"/>
                    </a:ext>
                  </a:extLst>
                </a:gridCol>
                <a:gridCol w="775289">
                  <a:extLst>
                    <a:ext uri="{9D8B030D-6E8A-4147-A177-3AD203B41FA5}">
                      <a16:colId xmlns:a16="http://schemas.microsoft.com/office/drawing/2014/main" val="3430159258"/>
                    </a:ext>
                  </a:extLst>
                </a:gridCol>
                <a:gridCol w="775289">
                  <a:extLst>
                    <a:ext uri="{9D8B030D-6E8A-4147-A177-3AD203B41FA5}">
                      <a16:colId xmlns:a16="http://schemas.microsoft.com/office/drawing/2014/main" val="3998426795"/>
                    </a:ext>
                  </a:extLst>
                </a:gridCol>
                <a:gridCol w="775289">
                  <a:extLst>
                    <a:ext uri="{9D8B030D-6E8A-4147-A177-3AD203B41FA5}">
                      <a16:colId xmlns:a16="http://schemas.microsoft.com/office/drawing/2014/main" val="2688430764"/>
                    </a:ext>
                  </a:extLst>
                </a:gridCol>
                <a:gridCol w="775289">
                  <a:extLst>
                    <a:ext uri="{9D8B030D-6E8A-4147-A177-3AD203B41FA5}">
                      <a16:colId xmlns:a16="http://schemas.microsoft.com/office/drawing/2014/main" val="3825537538"/>
                    </a:ext>
                  </a:extLst>
                </a:gridCol>
                <a:gridCol w="775292">
                  <a:extLst>
                    <a:ext uri="{9D8B030D-6E8A-4147-A177-3AD203B41FA5}">
                      <a16:colId xmlns:a16="http://schemas.microsoft.com/office/drawing/2014/main" val="3763477031"/>
                    </a:ext>
                  </a:extLst>
                </a:gridCol>
                <a:gridCol w="775292">
                  <a:extLst>
                    <a:ext uri="{9D8B030D-6E8A-4147-A177-3AD203B41FA5}">
                      <a16:colId xmlns:a16="http://schemas.microsoft.com/office/drawing/2014/main" val="2220683806"/>
                    </a:ext>
                  </a:extLst>
                </a:gridCol>
                <a:gridCol w="436485">
                  <a:extLst>
                    <a:ext uri="{9D8B030D-6E8A-4147-A177-3AD203B41FA5}">
                      <a16:colId xmlns:a16="http://schemas.microsoft.com/office/drawing/2014/main" val="2831590501"/>
                    </a:ext>
                  </a:extLst>
                </a:gridCol>
                <a:gridCol w="436485">
                  <a:extLst>
                    <a:ext uri="{9D8B030D-6E8A-4147-A177-3AD203B41FA5}">
                      <a16:colId xmlns:a16="http://schemas.microsoft.com/office/drawing/2014/main" val="3609210459"/>
                    </a:ext>
                  </a:extLst>
                </a:gridCol>
              </a:tblGrid>
              <a:tr h="363600">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1"/>
                    </a:solidFill>
                  </a:tcPr>
                </a:tc>
                <a:tc>
                  <a:txBody>
                    <a:bodyPr/>
                    <a:lstStyle/>
                    <a:p>
                      <a:endParaRPr lang="en-GB" dirty="0"/>
                    </a:p>
                  </a:txBody>
                  <a:tcPr>
                    <a:solidFill>
                      <a:schemeClr val="accent1"/>
                    </a:solidFill>
                  </a:tcPr>
                </a:tc>
                <a:tc>
                  <a:txBody>
                    <a:bodyPr/>
                    <a:lstStyle/>
                    <a:p>
                      <a:endParaRPr lang="en-GB" dirty="0"/>
                    </a:p>
                  </a:txBody>
                  <a:tcPr>
                    <a:solidFill>
                      <a:schemeClr val="accent1"/>
                    </a:solidFill>
                  </a:tcPr>
                </a:tc>
                <a:tc gridSpan="2">
                  <a:txBody>
                    <a:bodyPr/>
                    <a:lstStyle/>
                    <a:p>
                      <a:endParaRPr lang="en-GB" dirty="0"/>
                    </a:p>
                  </a:txBody>
                  <a:tcPr>
                    <a:solidFill>
                      <a:schemeClr val="accent1"/>
                    </a:solidFill>
                  </a:tcPr>
                </a:tc>
                <a:tc hMerge="1">
                  <a:txBody>
                    <a:bodyPr/>
                    <a:lstStyle/>
                    <a:p>
                      <a:endParaRPr lang="en-GB"/>
                    </a:p>
                  </a:txBody>
                  <a:tcPr/>
                </a:tc>
                <a:extLst>
                  <a:ext uri="{0D108BD9-81ED-4DB2-BD59-A6C34878D82A}">
                    <a16:rowId xmlns:a16="http://schemas.microsoft.com/office/drawing/2014/main" val="1588075390"/>
                  </a:ext>
                </a:extLst>
              </a:tr>
              <a:tr h="363600">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1"/>
                    </a:solidFill>
                  </a:tcPr>
                </a:tc>
                <a:tc>
                  <a:txBody>
                    <a:bodyPr/>
                    <a:lstStyle/>
                    <a:p>
                      <a:endParaRPr lang="en-GB" dirty="0"/>
                    </a:p>
                  </a:txBody>
                  <a:tcPr>
                    <a:solidFill>
                      <a:schemeClr val="accent1"/>
                    </a:solidFill>
                  </a:tcPr>
                </a:tc>
                <a:tc gridSpan="2">
                  <a:txBody>
                    <a:bodyPr/>
                    <a:lstStyle/>
                    <a:p>
                      <a:endParaRPr lang="en-GB" dirty="0"/>
                    </a:p>
                  </a:txBody>
                  <a:tcPr>
                    <a:solidFill>
                      <a:schemeClr val="accent1"/>
                    </a:solidFill>
                  </a:tcPr>
                </a:tc>
                <a:tc hMerge="1">
                  <a:txBody>
                    <a:bodyPr/>
                    <a:lstStyle/>
                    <a:p>
                      <a:endParaRPr lang="en-GB"/>
                    </a:p>
                  </a:txBody>
                  <a:tcPr/>
                </a:tc>
                <a:extLst>
                  <a:ext uri="{0D108BD9-81ED-4DB2-BD59-A6C34878D82A}">
                    <a16:rowId xmlns:a16="http://schemas.microsoft.com/office/drawing/2014/main" val="3246150883"/>
                  </a:ext>
                </a:extLst>
              </a:tr>
              <a:tr h="363600">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1"/>
                    </a:solidFill>
                  </a:tcPr>
                </a:tc>
                <a:tc gridSpan="2">
                  <a:txBody>
                    <a:bodyPr/>
                    <a:lstStyle/>
                    <a:p>
                      <a:endParaRPr lang="en-GB" dirty="0"/>
                    </a:p>
                  </a:txBody>
                  <a:tcPr>
                    <a:solidFill>
                      <a:schemeClr val="accent1"/>
                    </a:solidFill>
                  </a:tcPr>
                </a:tc>
                <a:tc hMerge="1">
                  <a:txBody>
                    <a:bodyPr/>
                    <a:lstStyle/>
                    <a:p>
                      <a:endParaRPr lang="en-GB"/>
                    </a:p>
                  </a:txBody>
                  <a:tcPr/>
                </a:tc>
                <a:extLst>
                  <a:ext uri="{0D108BD9-81ED-4DB2-BD59-A6C34878D82A}">
                    <a16:rowId xmlns:a16="http://schemas.microsoft.com/office/drawing/2014/main" val="3714161965"/>
                  </a:ext>
                </a:extLst>
              </a:tr>
              <a:tr h="363600">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gridSpan="2">
                  <a:txBody>
                    <a:bodyPr/>
                    <a:lstStyle/>
                    <a:p>
                      <a:endParaRPr lang="en-GB" dirty="0"/>
                    </a:p>
                  </a:txBody>
                  <a:tcPr>
                    <a:solidFill>
                      <a:schemeClr val="accent1"/>
                    </a:solidFill>
                  </a:tcPr>
                </a:tc>
                <a:tc hMerge="1">
                  <a:txBody>
                    <a:bodyPr/>
                    <a:lstStyle/>
                    <a:p>
                      <a:endParaRPr lang="en-GB"/>
                    </a:p>
                  </a:txBody>
                  <a:tcPr/>
                </a:tc>
                <a:extLst>
                  <a:ext uri="{0D108BD9-81ED-4DB2-BD59-A6C34878D82A}">
                    <a16:rowId xmlns:a16="http://schemas.microsoft.com/office/drawing/2014/main" val="1372330804"/>
                  </a:ext>
                </a:extLst>
              </a:tr>
              <a:tr h="363600">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2">
                        <a:lumMod val="60000"/>
                        <a:lumOff val="40000"/>
                      </a:schemeClr>
                    </a:solidFill>
                  </a:tcPr>
                </a:tc>
                <a:tc>
                  <a:txBody>
                    <a:bodyPr/>
                    <a:lstStyle/>
                    <a:p>
                      <a:endParaRPr lang="en-GB" dirty="0"/>
                    </a:p>
                  </a:txBody>
                  <a:tcPr>
                    <a:solidFill>
                      <a:schemeClr val="accent1"/>
                    </a:solidFill>
                  </a:tcPr>
                </a:tc>
                <a:extLst>
                  <a:ext uri="{0D108BD9-81ED-4DB2-BD59-A6C34878D82A}">
                    <a16:rowId xmlns:a16="http://schemas.microsoft.com/office/drawing/2014/main" val="1037005722"/>
                  </a:ext>
                </a:extLst>
              </a:tr>
            </a:tbl>
          </a:graphicData>
        </a:graphic>
      </p:graphicFrame>
      <p:sp>
        <p:nvSpPr>
          <p:cNvPr id="24" name="Arrow: Right 23">
            <a:extLst>
              <a:ext uri="{FF2B5EF4-FFF2-40B4-BE49-F238E27FC236}">
                <a16:creationId xmlns:a16="http://schemas.microsoft.com/office/drawing/2014/main" id="{EF08A18A-6AF2-7DED-7E90-A33651F7249C}"/>
              </a:ext>
            </a:extLst>
          </p:cNvPr>
          <p:cNvSpPr/>
          <p:nvPr/>
        </p:nvSpPr>
        <p:spPr>
          <a:xfrm>
            <a:off x="1917723" y="1050879"/>
            <a:ext cx="6299999" cy="446633"/>
          </a:xfrm>
          <a:prstGeom prst="rightArrow">
            <a:avLst/>
          </a:prstGeom>
          <a:gradFill>
            <a:gsLst>
              <a:gs pos="0">
                <a:srgbClr val="5FF0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Growth portfolio risk scale</a:t>
            </a:r>
          </a:p>
        </p:txBody>
      </p:sp>
      <p:sp>
        <p:nvSpPr>
          <p:cNvPr id="29" name="TextBox 28">
            <a:extLst>
              <a:ext uri="{FF2B5EF4-FFF2-40B4-BE49-F238E27FC236}">
                <a16:creationId xmlns:a16="http://schemas.microsoft.com/office/drawing/2014/main" id="{7B4232E2-3F99-6E3F-60BB-07EF8D232C08}"/>
              </a:ext>
            </a:extLst>
          </p:cNvPr>
          <p:cNvSpPr txBox="1"/>
          <p:nvPr/>
        </p:nvSpPr>
        <p:spPr>
          <a:xfrm>
            <a:off x="838059" y="1604912"/>
            <a:ext cx="569164" cy="215444"/>
          </a:xfrm>
          <a:prstGeom prst="rect">
            <a:avLst/>
          </a:prstGeom>
          <a:noFill/>
        </p:spPr>
        <p:txBody>
          <a:bodyPr wrap="square" lIns="0" tIns="0" rIns="0" bIns="0" rtlCol="0">
            <a:spAutoFit/>
          </a:bodyPr>
          <a:lstStyle/>
          <a:p>
            <a:r>
              <a:rPr lang="en-GB" sz="1400" dirty="0">
                <a:solidFill>
                  <a:schemeClr val="bg1"/>
                </a:solidFill>
              </a:rPr>
              <a:t>0-10%</a:t>
            </a:r>
          </a:p>
        </p:txBody>
      </p:sp>
      <p:sp>
        <p:nvSpPr>
          <p:cNvPr id="30" name="TextBox 29">
            <a:extLst>
              <a:ext uri="{FF2B5EF4-FFF2-40B4-BE49-F238E27FC236}">
                <a16:creationId xmlns:a16="http://schemas.microsoft.com/office/drawing/2014/main" id="{66D1099E-1088-65CF-ED44-FD1BE76E229A}"/>
              </a:ext>
            </a:extLst>
          </p:cNvPr>
          <p:cNvSpPr txBox="1"/>
          <p:nvPr/>
        </p:nvSpPr>
        <p:spPr>
          <a:xfrm>
            <a:off x="801114" y="1977209"/>
            <a:ext cx="652291" cy="215444"/>
          </a:xfrm>
          <a:prstGeom prst="rect">
            <a:avLst/>
          </a:prstGeom>
          <a:noFill/>
        </p:spPr>
        <p:txBody>
          <a:bodyPr wrap="square" lIns="0" tIns="0" rIns="0" bIns="0" rtlCol="0">
            <a:spAutoFit/>
          </a:bodyPr>
          <a:lstStyle/>
          <a:p>
            <a:r>
              <a:rPr lang="en-GB" sz="1400" dirty="0">
                <a:solidFill>
                  <a:schemeClr val="bg1"/>
                </a:solidFill>
              </a:rPr>
              <a:t>10-20%</a:t>
            </a:r>
          </a:p>
        </p:txBody>
      </p:sp>
      <p:sp>
        <p:nvSpPr>
          <p:cNvPr id="31" name="TextBox 30">
            <a:extLst>
              <a:ext uri="{FF2B5EF4-FFF2-40B4-BE49-F238E27FC236}">
                <a16:creationId xmlns:a16="http://schemas.microsoft.com/office/drawing/2014/main" id="{1DC55E70-8116-3885-17C9-5FADC591F485}"/>
              </a:ext>
            </a:extLst>
          </p:cNvPr>
          <p:cNvSpPr txBox="1"/>
          <p:nvPr/>
        </p:nvSpPr>
        <p:spPr>
          <a:xfrm>
            <a:off x="815241" y="2331801"/>
            <a:ext cx="652291" cy="215444"/>
          </a:xfrm>
          <a:prstGeom prst="rect">
            <a:avLst/>
          </a:prstGeom>
          <a:noFill/>
        </p:spPr>
        <p:txBody>
          <a:bodyPr wrap="square" lIns="0" tIns="0" rIns="0" bIns="0" rtlCol="0">
            <a:spAutoFit/>
          </a:bodyPr>
          <a:lstStyle/>
          <a:p>
            <a:r>
              <a:rPr lang="en-GB" sz="1400" dirty="0">
                <a:solidFill>
                  <a:schemeClr val="bg1"/>
                </a:solidFill>
              </a:rPr>
              <a:t>20-30%</a:t>
            </a:r>
          </a:p>
        </p:txBody>
      </p:sp>
      <p:sp>
        <p:nvSpPr>
          <p:cNvPr id="32" name="TextBox 31">
            <a:extLst>
              <a:ext uri="{FF2B5EF4-FFF2-40B4-BE49-F238E27FC236}">
                <a16:creationId xmlns:a16="http://schemas.microsoft.com/office/drawing/2014/main" id="{B930CCB4-5BFF-84B6-EF68-66946EE54CA8}"/>
              </a:ext>
            </a:extLst>
          </p:cNvPr>
          <p:cNvSpPr txBox="1"/>
          <p:nvPr/>
        </p:nvSpPr>
        <p:spPr>
          <a:xfrm>
            <a:off x="801114" y="2709894"/>
            <a:ext cx="652291" cy="215444"/>
          </a:xfrm>
          <a:prstGeom prst="rect">
            <a:avLst/>
          </a:prstGeom>
          <a:noFill/>
        </p:spPr>
        <p:txBody>
          <a:bodyPr wrap="square" lIns="0" tIns="0" rIns="0" bIns="0" rtlCol="0">
            <a:spAutoFit/>
          </a:bodyPr>
          <a:lstStyle/>
          <a:p>
            <a:r>
              <a:rPr lang="en-GB" sz="1400" dirty="0">
                <a:solidFill>
                  <a:schemeClr val="bg1"/>
                </a:solidFill>
              </a:rPr>
              <a:t>30-40%</a:t>
            </a:r>
          </a:p>
        </p:txBody>
      </p:sp>
      <p:sp>
        <p:nvSpPr>
          <p:cNvPr id="33" name="TextBox 32">
            <a:extLst>
              <a:ext uri="{FF2B5EF4-FFF2-40B4-BE49-F238E27FC236}">
                <a16:creationId xmlns:a16="http://schemas.microsoft.com/office/drawing/2014/main" id="{A27FECD2-C972-433A-E69F-8754D2523D68}"/>
              </a:ext>
            </a:extLst>
          </p:cNvPr>
          <p:cNvSpPr txBox="1"/>
          <p:nvPr/>
        </p:nvSpPr>
        <p:spPr>
          <a:xfrm>
            <a:off x="801114" y="3063759"/>
            <a:ext cx="824859" cy="215444"/>
          </a:xfrm>
          <a:prstGeom prst="rect">
            <a:avLst/>
          </a:prstGeom>
          <a:noFill/>
        </p:spPr>
        <p:txBody>
          <a:bodyPr wrap="square" lIns="0" tIns="0" rIns="0" bIns="0" rtlCol="0">
            <a:spAutoFit/>
          </a:bodyPr>
          <a:lstStyle/>
          <a:p>
            <a:r>
              <a:rPr lang="en-GB" sz="1400" dirty="0">
                <a:solidFill>
                  <a:schemeClr val="bg1"/>
                </a:solidFill>
              </a:rPr>
              <a:t>40-50%+</a:t>
            </a:r>
          </a:p>
        </p:txBody>
      </p:sp>
      <p:sp>
        <p:nvSpPr>
          <p:cNvPr id="4" name="TextBox 3">
            <a:extLst>
              <a:ext uri="{FF2B5EF4-FFF2-40B4-BE49-F238E27FC236}">
                <a16:creationId xmlns:a16="http://schemas.microsoft.com/office/drawing/2014/main" id="{87905592-F21F-ECEE-0607-1B804B564DA4}"/>
              </a:ext>
            </a:extLst>
          </p:cNvPr>
          <p:cNvSpPr txBox="1"/>
          <p:nvPr/>
        </p:nvSpPr>
        <p:spPr>
          <a:xfrm>
            <a:off x="254282" y="671374"/>
            <a:ext cx="710344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highlight>
                  <a:srgbClr val="FFFFFF"/>
                </a:highlight>
                <a:uLnTx/>
                <a:uFillTx/>
                <a:latin typeface="Arial" panose="020B0604020202020204" pitchFamily="34" charset="0"/>
                <a:ea typeface="+mn-ea"/>
                <a:cs typeface="+mn-cs"/>
              </a:rPr>
              <a:t>Investments for growth should be separated from investments for income</a:t>
            </a:r>
          </a:p>
        </p:txBody>
      </p:sp>
      <p:sp>
        <p:nvSpPr>
          <p:cNvPr id="20" name="Rectangle 19">
            <a:extLst>
              <a:ext uri="{FF2B5EF4-FFF2-40B4-BE49-F238E27FC236}">
                <a16:creationId xmlns:a16="http://schemas.microsoft.com/office/drawing/2014/main" id="{FDC2822E-B506-F8C2-C2E2-89F6DD2B80BA}"/>
              </a:ext>
            </a:extLst>
          </p:cNvPr>
          <p:cNvSpPr/>
          <p:nvPr/>
        </p:nvSpPr>
        <p:spPr>
          <a:xfrm>
            <a:off x="3903770" y="3472514"/>
            <a:ext cx="36651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F39B3F6-7819-E4BF-7053-18C9BF11FDD0}"/>
              </a:ext>
            </a:extLst>
          </p:cNvPr>
          <p:cNvSpPr txBox="1"/>
          <p:nvPr/>
        </p:nvSpPr>
        <p:spPr>
          <a:xfrm>
            <a:off x="4269996" y="3416832"/>
            <a:ext cx="635490" cy="161583"/>
          </a:xfrm>
          <a:prstGeom prst="rect">
            <a:avLst/>
          </a:prstGeom>
          <a:noFill/>
        </p:spPr>
        <p:txBody>
          <a:bodyPr wrap="square" lIns="0" tIns="0" rIns="0" bIns="0" rtlCol="0">
            <a:spAutoFit/>
          </a:bodyPr>
          <a:lstStyle/>
          <a:p>
            <a:pPr algn="ctr"/>
            <a:r>
              <a:rPr lang="en-GB" sz="1050" dirty="0"/>
              <a:t>Equities</a:t>
            </a:r>
          </a:p>
        </p:txBody>
      </p:sp>
      <p:sp>
        <p:nvSpPr>
          <p:cNvPr id="35" name="Rectangle 34">
            <a:extLst>
              <a:ext uri="{FF2B5EF4-FFF2-40B4-BE49-F238E27FC236}">
                <a16:creationId xmlns:a16="http://schemas.microsoft.com/office/drawing/2014/main" id="{BC9DAE92-B5EF-4416-5087-137A33A91394}"/>
              </a:ext>
            </a:extLst>
          </p:cNvPr>
          <p:cNvSpPr/>
          <p:nvPr/>
        </p:nvSpPr>
        <p:spPr>
          <a:xfrm>
            <a:off x="5088453" y="3472514"/>
            <a:ext cx="366517"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9A52876A-5BFE-474A-28F6-3EF41781C8C0}"/>
              </a:ext>
            </a:extLst>
          </p:cNvPr>
          <p:cNvSpPr txBox="1"/>
          <p:nvPr/>
        </p:nvSpPr>
        <p:spPr>
          <a:xfrm>
            <a:off x="5454678" y="3416832"/>
            <a:ext cx="961605" cy="161583"/>
          </a:xfrm>
          <a:prstGeom prst="rect">
            <a:avLst/>
          </a:prstGeom>
          <a:noFill/>
        </p:spPr>
        <p:txBody>
          <a:bodyPr wrap="square" lIns="0" tIns="0" rIns="0" bIns="0" rtlCol="0">
            <a:spAutoFit/>
          </a:bodyPr>
          <a:lstStyle/>
          <a:p>
            <a:pPr algn="ctr"/>
            <a:r>
              <a:rPr lang="en-GB" sz="1050" dirty="0"/>
              <a:t>Fixed Income </a:t>
            </a:r>
          </a:p>
        </p:txBody>
      </p:sp>
      <p:grpSp>
        <p:nvGrpSpPr>
          <p:cNvPr id="3" name="Group 2">
            <a:extLst>
              <a:ext uri="{FF2B5EF4-FFF2-40B4-BE49-F238E27FC236}">
                <a16:creationId xmlns:a16="http://schemas.microsoft.com/office/drawing/2014/main" id="{DC5544A6-A751-CD14-2ADB-69E7A9FC4B28}"/>
              </a:ext>
            </a:extLst>
          </p:cNvPr>
          <p:cNvGrpSpPr/>
          <p:nvPr/>
        </p:nvGrpSpPr>
        <p:grpSpPr>
          <a:xfrm>
            <a:off x="2743100" y="3957935"/>
            <a:ext cx="5305381" cy="216000"/>
            <a:chOff x="2743100" y="3943067"/>
            <a:chExt cx="5305381" cy="216000"/>
          </a:xfrm>
        </p:grpSpPr>
        <p:sp>
          <p:nvSpPr>
            <p:cNvPr id="38" name="Oval 37">
              <a:extLst>
                <a:ext uri="{FF2B5EF4-FFF2-40B4-BE49-F238E27FC236}">
                  <a16:creationId xmlns:a16="http://schemas.microsoft.com/office/drawing/2014/main" id="{7AC04E2D-EF80-96F4-F6A2-B162359E51EB}"/>
                </a:ext>
              </a:extLst>
            </p:cNvPr>
            <p:cNvSpPr/>
            <p:nvPr/>
          </p:nvSpPr>
          <p:spPr>
            <a:xfrm>
              <a:off x="2743100" y="3943067"/>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a:extLst>
                <a:ext uri="{FF2B5EF4-FFF2-40B4-BE49-F238E27FC236}">
                  <a16:creationId xmlns:a16="http://schemas.microsoft.com/office/drawing/2014/main" id="{4D9EFB7B-2407-C2A6-2CC8-2677F12C3E15}"/>
                </a:ext>
              </a:extLst>
            </p:cNvPr>
            <p:cNvSpPr/>
            <p:nvPr/>
          </p:nvSpPr>
          <p:spPr>
            <a:xfrm>
              <a:off x="4464000" y="3943067"/>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EE596285-CFE8-B400-13EB-33793483C36A}"/>
                </a:ext>
              </a:extLst>
            </p:cNvPr>
            <p:cNvSpPr/>
            <p:nvPr/>
          </p:nvSpPr>
          <p:spPr>
            <a:xfrm>
              <a:off x="6140296" y="3943067"/>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626A3675-433E-41FD-B23C-71001F5AAD55}"/>
                </a:ext>
              </a:extLst>
            </p:cNvPr>
            <p:cNvSpPr/>
            <p:nvPr/>
          </p:nvSpPr>
          <p:spPr>
            <a:xfrm>
              <a:off x="7832481" y="3943067"/>
              <a:ext cx="216000" cy="216000"/>
            </a:xfrm>
            <a:prstGeom prst="ellipse">
              <a:avLst/>
            </a:prstGeom>
            <a:solidFill>
              <a:srgbClr val="00A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 Placeholder 4">
            <a:extLst>
              <a:ext uri="{FF2B5EF4-FFF2-40B4-BE49-F238E27FC236}">
                <a16:creationId xmlns:a16="http://schemas.microsoft.com/office/drawing/2014/main" id="{97234786-D21C-8796-A72D-5761DEB21FD1}"/>
              </a:ext>
            </a:extLst>
          </p:cNvPr>
          <p:cNvSpPr txBox="1">
            <a:spLocks/>
          </p:cNvSpPr>
          <p:nvPr/>
        </p:nvSpPr>
        <p:spPr>
          <a:xfrm>
            <a:off x="288130" y="4090988"/>
            <a:ext cx="8568927" cy="481013"/>
          </a:xfrm>
          <a:prstGeom prst="rect">
            <a:avLst/>
          </a:prstGeom>
        </p:spPr>
        <p:txBody>
          <a:bodyPr lIns="0" tIns="0" rIns="0" bIns="0" anchor="b"/>
          <a:lst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400">
              <a:spcBef>
                <a:spcPts val="0"/>
              </a:spcBef>
              <a:buFontTx/>
              <a:buNone/>
              <a:defRPr/>
            </a:pPr>
            <a:r>
              <a:rPr lang="en-US" sz="800" dirty="0">
                <a:solidFill>
                  <a:srgbClr val="000000"/>
                </a:solidFill>
                <a:latin typeface="Arial" panose="020B0604020202020204"/>
              </a:rPr>
              <a:t>Source: Invesco. For illustrative purposes only. </a:t>
            </a:r>
          </a:p>
        </p:txBody>
      </p:sp>
    </p:spTree>
    <p:extLst>
      <p:ext uri="{BB962C8B-B14F-4D97-AF65-F5344CB8AC3E}">
        <p14:creationId xmlns:p14="http://schemas.microsoft.com/office/powerpoint/2010/main" val="1971010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9186B06-0BAD-BE07-8463-750E79632F86}"/>
              </a:ext>
            </a:extLst>
          </p:cNvPr>
          <p:cNvSpPr>
            <a:spLocks noGrp="1"/>
          </p:cNvSpPr>
          <p:nvPr>
            <p:ph type="body" idx="17"/>
          </p:nvPr>
        </p:nvSpPr>
        <p:spPr>
          <a:noFill/>
        </p:spPr>
        <p:txBody>
          <a:bodyPr/>
          <a:lstStyle/>
          <a:p>
            <a:r>
              <a:rPr lang="en-GB" sz="1200" b="1" dirty="0"/>
              <a:t>Overall asset allocation</a:t>
            </a:r>
          </a:p>
          <a:p>
            <a:endParaRPr lang="en-GB" dirty="0"/>
          </a:p>
          <a:p>
            <a:endParaRPr lang="en-GB" dirty="0"/>
          </a:p>
        </p:txBody>
      </p:sp>
      <p:sp>
        <p:nvSpPr>
          <p:cNvPr id="7" name="Text Placeholder 6">
            <a:extLst>
              <a:ext uri="{FF2B5EF4-FFF2-40B4-BE49-F238E27FC236}">
                <a16:creationId xmlns:a16="http://schemas.microsoft.com/office/drawing/2014/main" id="{B1665150-B059-F15D-3EE3-265EAF630D65}"/>
              </a:ext>
            </a:extLst>
          </p:cNvPr>
          <p:cNvSpPr>
            <a:spLocks noGrp="1"/>
          </p:cNvSpPr>
          <p:nvPr>
            <p:ph type="body" idx="24"/>
          </p:nvPr>
        </p:nvSpPr>
        <p:spPr>
          <a:noFill/>
        </p:spPr>
        <p:txBody>
          <a:bodyPr/>
          <a:lstStyle/>
          <a:p>
            <a:r>
              <a:rPr lang="en-GB" sz="1200" b="1" dirty="0"/>
              <a:t>Overall asset allocation</a:t>
            </a:r>
          </a:p>
          <a:p>
            <a:endParaRPr lang="en-GB" dirty="0"/>
          </a:p>
          <a:p>
            <a:endParaRPr lang="en-GB" dirty="0"/>
          </a:p>
        </p:txBody>
      </p:sp>
      <p:sp>
        <p:nvSpPr>
          <p:cNvPr id="3" name="Title 2">
            <a:extLst>
              <a:ext uri="{FF2B5EF4-FFF2-40B4-BE49-F238E27FC236}">
                <a16:creationId xmlns:a16="http://schemas.microsoft.com/office/drawing/2014/main" id="{6D3F3EB8-355E-10F9-4634-403CA0386539}"/>
              </a:ext>
            </a:extLst>
          </p:cNvPr>
          <p:cNvSpPr>
            <a:spLocks noGrp="1"/>
          </p:cNvSpPr>
          <p:nvPr>
            <p:ph type="title"/>
          </p:nvPr>
        </p:nvSpPr>
        <p:spPr/>
        <p:txBody>
          <a:bodyPr/>
          <a:lstStyle/>
          <a:p>
            <a:r>
              <a:rPr lang="en-GB" dirty="0"/>
              <a:t>Building individuality into a retirement plan </a:t>
            </a:r>
            <a:br>
              <a:rPr lang="en-GB" dirty="0"/>
            </a:br>
            <a:r>
              <a:rPr lang="en-GB" b="0" dirty="0"/>
              <a:t>Case study: Alisha</a:t>
            </a:r>
            <a:br>
              <a:rPr lang="en-GB" dirty="0">
                <a:latin typeface="+mn-lt"/>
                <a:ea typeface="+mn-ea"/>
              </a:rPr>
            </a:br>
            <a:endParaRPr lang="en-GB" dirty="0"/>
          </a:p>
        </p:txBody>
      </p:sp>
      <p:graphicFrame>
        <p:nvGraphicFramePr>
          <p:cNvPr id="9" name="Content Placeholder 8">
            <a:extLst>
              <a:ext uri="{FF2B5EF4-FFF2-40B4-BE49-F238E27FC236}">
                <a16:creationId xmlns:a16="http://schemas.microsoft.com/office/drawing/2014/main" id="{C701EB93-5FC8-CE89-A288-33D3C14A5A1D}"/>
              </a:ext>
            </a:extLst>
          </p:cNvPr>
          <p:cNvGraphicFramePr>
            <a:graphicFrameLocks noGrp="1"/>
          </p:cNvGraphicFramePr>
          <p:nvPr>
            <p:ph idx="13"/>
            <p:extLst>
              <p:ext uri="{D42A27DB-BD31-4B8C-83A1-F6EECF244321}">
                <p14:modId xmlns:p14="http://schemas.microsoft.com/office/powerpoint/2010/main" val="3305619647"/>
              </p:ext>
            </p:extLst>
          </p:nvPr>
        </p:nvGraphicFramePr>
        <p:xfrm>
          <a:off x="287338" y="1058863"/>
          <a:ext cx="4143375" cy="18848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53BB3DC5-5297-D261-27AE-859C5ECD656A}"/>
              </a:ext>
            </a:extLst>
          </p:cNvPr>
          <p:cNvGraphicFramePr>
            <a:graphicFrameLocks noGrp="1"/>
          </p:cNvGraphicFramePr>
          <p:nvPr>
            <p:ph idx="23"/>
          </p:nvPr>
        </p:nvGraphicFramePr>
        <p:xfrm>
          <a:off x="4713288" y="1058863"/>
          <a:ext cx="4141787" cy="324550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Placeholder 30">
            <a:extLst>
              <a:ext uri="{FF2B5EF4-FFF2-40B4-BE49-F238E27FC236}">
                <a16:creationId xmlns:a16="http://schemas.microsoft.com/office/drawing/2014/main" id="{5B72B809-40A6-BA8F-C3F1-891D2D972A1C}"/>
              </a:ext>
            </a:extLst>
          </p:cNvPr>
          <p:cNvSpPr txBox="1">
            <a:spLocks/>
          </p:cNvSpPr>
          <p:nvPr/>
        </p:nvSpPr>
        <p:spPr>
          <a:xfrm>
            <a:off x="318839" y="2943752"/>
            <a:ext cx="2070000" cy="191444"/>
          </a:xfrm>
          <a:prstGeom prst="rect">
            <a:avLst/>
          </a:prstGeom>
        </p:spPr>
        <p:txBody>
          <a:bodyPr vert="horz" lIns="13716" tIns="0" rIns="0" bIns="0" rtlCol="0" anchor="t" anchorCtr="0">
            <a:noAutofit/>
          </a:bodyPr>
          <a:lstStyle>
            <a:lvl1pPr marL="0" indent="0" algn="l" defTabSz="171440" rtl="0" eaLnBrk="1" latinLnBrk="0" hangingPunct="1">
              <a:spcBef>
                <a:spcPts val="0"/>
              </a:spcBef>
              <a:buFont typeface="Verdana" pitchFamily="34" charset="0"/>
              <a:buNone/>
              <a:defRPr sz="1200" b="1"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dirty="0"/>
              <a:t>Income portfolio</a:t>
            </a:r>
          </a:p>
          <a:p>
            <a:endParaRPr lang="en-GB" dirty="0"/>
          </a:p>
        </p:txBody>
      </p:sp>
      <p:sp>
        <p:nvSpPr>
          <p:cNvPr id="12" name="Text Placeholder 30">
            <a:extLst>
              <a:ext uri="{FF2B5EF4-FFF2-40B4-BE49-F238E27FC236}">
                <a16:creationId xmlns:a16="http://schemas.microsoft.com/office/drawing/2014/main" id="{28C5DE45-9D58-B3CA-86E0-018A709FC6CF}"/>
              </a:ext>
            </a:extLst>
          </p:cNvPr>
          <p:cNvSpPr txBox="1">
            <a:spLocks/>
          </p:cNvSpPr>
          <p:nvPr/>
        </p:nvSpPr>
        <p:spPr>
          <a:xfrm>
            <a:off x="2484530" y="2939372"/>
            <a:ext cx="2070000" cy="191444"/>
          </a:xfrm>
          <a:prstGeom prst="rect">
            <a:avLst/>
          </a:prstGeom>
        </p:spPr>
        <p:txBody>
          <a:bodyPr vert="horz" lIns="13716" tIns="0" rIns="0" bIns="0" rtlCol="0" anchor="t" anchorCtr="0">
            <a:noAutofit/>
          </a:bodyPr>
          <a:lstStyle>
            <a:lvl1pPr marL="0" indent="0" algn="l" defTabSz="171440" rtl="0" eaLnBrk="1" latinLnBrk="0" hangingPunct="1">
              <a:spcBef>
                <a:spcPts val="0"/>
              </a:spcBef>
              <a:buFont typeface="Verdana" pitchFamily="34" charset="0"/>
              <a:buNone/>
              <a:defRPr sz="1200" b="1"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dirty="0"/>
              <a:t>Growth portfolio </a:t>
            </a:r>
          </a:p>
          <a:p>
            <a:endParaRPr lang="en-GB" dirty="0"/>
          </a:p>
        </p:txBody>
      </p:sp>
      <p:cxnSp>
        <p:nvCxnSpPr>
          <p:cNvPr id="14" name="top_border">
            <a:extLst>
              <a:ext uri="{FF2B5EF4-FFF2-40B4-BE49-F238E27FC236}">
                <a16:creationId xmlns:a16="http://schemas.microsoft.com/office/drawing/2014/main" id="{91314EF2-F2B9-FCCC-A7E2-2FF1AB1424FD}"/>
              </a:ext>
            </a:extLst>
          </p:cNvPr>
          <p:cNvCxnSpPr>
            <a:cxnSpLocks/>
          </p:cNvCxnSpPr>
          <p:nvPr/>
        </p:nvCxnSpPr>
        <p:spPr>
          <a:xfrm>
            <a:off x="288131" y="2936236"/>
            <a:ext cx="4142184"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9F947678-9D44-B2C7-34CF-76333E367EDA}"/>
              </a:ext>
            </a:extLst>
          </p:cNvPr>
          <p:cNvGraphicFramePr/>
          <p:nvPr/>
        </p:nvGraphicFramePr>
        <p:xfrm>
          <a:off x="318839" y="3107823"/>
          <a:ext cx="1880734" cy="12276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064752BB-42C9-87A7-139C-5AA1454B2047}"/>
              </a:ext>
            </a:extLst>
          </p:cNvPr>
          <p:cNvGraphicFramePr/>
          <p:nvPr/>
        </p:nvGraphicFramePr>
        <p:xfrm>
          <a:off x="2295264" y="3035094"/>
          <a:ext cx="1947767" cy="1453932"/>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1">
            <a:extLst>
              <a:ext uri="{FF2B5EF4-FFF2-40B4-BE49-F238E27FC236}">
                <a16:creationId xmlns:a16="http://schemas.microsoft.com/office/drawing/2014/main" id="{95D19263-702C-ABF3-523E-3882E354118E}"/>
              </a:ext>
            </a:extLst>
          </p:cNvPr>
          <p:cNvSpPr/>
          <p:nvPr/>
        </p:nvSpPr>
        <p:spPr>
          <a:xfrm>
            <a:off x="2583180" y="4331494"/>
            <a:ext cx="2317791" cy="550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87D92765-FD24-BC60-0E2E-E427A50A9C51}"/>
              </a:ext>
            </a:extLst>
          </p:cNvPr>
          <p:cNvSpPr>
            <a:spLocks noGrp="1"/>
          </p:cNvSpPr>
          <p:nvPr>
            <p:ph type="body" sz="quarter" idx="25"/>
          </p:nvPr>
        </p:nvSpPr>
        <p:spPr>
          <a:xfrm>
            <a:off x="287536" y="4172084"/>
            <a:ext cx="8568927" cy="481013"/>
          </a:xfrm>
        </p:spPr>
        <p:txBody>
          <a:bodyPr/>
          <a:lstStyle/>
          <a:p>
            <a:r>
              <a:rPr lang="en-US" dirty="0"/>
              <a:t>Source: Invesco. Value of savings after 20 years in drawdown strategy assumes annual market returns from 2003 to 2023 for a balanced multi asset portfolio invested 50% in equities and 50% in fixed income, a starting pot of £250k and annual income withdrawals of £14.4k. Value of saving after 20 years if separate income and growth is based on the same assumptions but for the portfolio represented by the overall asset allocation section. Further details can be found here; </a:t>
            </a:r>
            <a:r>
              <a:rPr lang="en-GB" dirty="0">
                <a:hlinkClick r:id="rId7"/>
              </a:rPr>
              <a:t>OMG993173_Invesco_Retirement_Series_Part_1_UK_EN_adviser</a:t>
            </a:r>
            <a:endParaRPr lang="en-GB" dirty="0"/>
          </a:p>
        </p:txBody>
      </p:sp>
    </p:spTree>
    <p:extLst>
      <p:ext uri="{BB962C8B-B14F-4D97-AF65-F5344CB8AC3E}">
        <p14:creationId xmlns:p14="http://schemas.microsoft.com/office/powerpoint/2010/main" val="2075841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13ED71D-EC2A-4E4A-84DC-0C0602882E3F}"/>
              </a:ext>
            </a:extLst>
          </p:cNvPr>
          <p:cNvSpPr>
            <a:spLocks noGrp="1"/>
          </p:cNvSpPr>
          <p:nvPr>
            <p:ph type="sldNum" sz="quarter" idx="20"/>
          </p:nvPr>
        </p:nvSpPr>
        <p:spPr/>
        <p:txBody>
          <a:bodyPr/>
          <a:lstStyle/>
          <a:p>
            <a:pPr defTabSz="914333">
              <a:defRPr/>
            </a:pPr>
            <a:fld id="{81BE2405-78D3-4B0D-BDC2-9BB94153C6F7}" type="slidenum">
              <a:rPr lang="en-GB">
                <a:solidFill>
                  <a:srgbClr val="000AD2"/>
                </a:solidFill>
                <a:latin typeface="Arial"/>
              </a:rPr>
              <a:pPr defTabSz="914333">
                <a:defRPr/>
              </a:pPr>
              <a:t>26</a:t>
            </a:fld>
            <a:endParaRPr lang="en-GB">
              <a:solidFill>
                <a:srgbClr val="000AD2"/>
              </a:solidFill>
              <a:latin typeface="Arial"/>
            </a:endParaRPr>
          </a:p>
        </p:txBody>
      </p:sp>
      <p:sp>
        <p:nvSpPr>
          <p:cNvPr id="11" name="Title 10">
            <a:extLst>
              <a:ext uri="{FF2B5EF4-FFF2-40B4-BE49-F238E27FC236}">
                <a16:creationId xmlns:a16="http://schemas.microsoft.com/office/drawing/2014/main" id="{C4D5999F-3030-4718-1AB6-B1B00AEFE695}"/>
              </a:ext>
            </a:extLst>
          </p:cNvPr>
          <p:cNvSpPr>
            <a:spLocks noGrp="1"/>
          </p:cNvSpPr>
          <p:nvPr>
            <p:ph type="title"/>
          </p:nvPr>
        </p:nvSpPr>
        <p:spPr/>
        <p:txBody>
          <a:bodyPr/>
          <a:lstStyle/>
          <a:p>
            <a:r>
              <a:rPr lang="en-GB" dirty="0">
                <a:latin typeface="Arial" panose="020B0604020202020204"/>
              </a:rPr>
              <a:t>Learning outcomes</a:t>
            </a:r>
            <a:endParaRPr lang="en-GB" dirty="0"/>
          </a:p>
        </p:txBody>
      </p:sp>
      <p:sp>
        <p:nvSpPr>
          <p:cNvPr id="8" name="TextBox 7">
            <a:extLst>
              <a:ext uri="{FF2B5EF4-FFF2-40B4-BE49-F238E27FC236}">
                <a16:creationId xmlns:a16="http://schemas.microsoft.com/office/drawing/2014/main" id="{3B7DD828-EFFA-D57A-0F7E-FB61B621FA53}"/>
              </a:ext>
            </a:extLst>
          </p:cNvPr>
          <p:cNvSpPr txBox="1"/>
          <p:nvPr/>
        </p:nvSpPr>
        <p:spPr>
          <a:xfrm>
            <a:off x="568579" y="2476521"/>
            <a:ext cx="2334110" cy="1708160"/>
          </a:xfrm>
          <a:prstGeom prst="rect">
            <a:avLst/>
          </a:prstGeom>
          <a:noFill/>
        </p:spPr>
        <p:txBody>
          <a:bodyPr wrap="square">
            <a:spAutoFit/>
          </a:bodyPr>
          <a:lstStyle/>
          <a:p>
            <a:pPr algn="ctr" defTabSz="914333">
              <a:spcBef>
                <a:spcPts val="3000"/>
              </a:spcBef>
              <a:defRPr/>
            </a:pPr>
            <a:r>
              <a:rPr lang="en-GB" sz="2100" dirty="0">
                <a:solidFill>
                  <a:srgbClr val="000AD2"/>
                </a:solidFill>
                <a:latin typeface="Arial" panose="020B0604020202020204"/>
              </a:rPr>
              <a:t>Understand the forces that will shape the  </a:t>
            </a:r>
            <a:r>
              <a:rPr lang="en-US" sz="2100" dirty="0">
                <a:solidFill>
                  <a:srgbClr val="000AD2"/>
                </a:solidFill>
                <a:latin typeface="Arial" panose="020B0604020202020204"/>
              </a:rPr>
              <a:t>retirement advice market</a:t>
            </a:r>
            <a:endParaRPr lang="en-GB" sz="2100" dirty="0">
              <a:solidFill>
                <a:srgbClr val="000AD2"/>
              </a:solidFill>
              <a:latin typeface="Arial" panose="020B0604020202020204"/>
            </a:endParaRPr>
          </a:p>
        </p:txBody>
      </p:sp>
      <p:sp>
        <p:nvSpPr>
          <p:cNvPr id="55" name="TextBox 54">
            <a:extLst>
              <a:ext uri="{FF2B5EF4-FFF2-40B4-BE49-F238E27FC236}">
                <a16:creationId xmlns:a16="http://schemas.microsoft.com/office/drawing/2014/main" id="{2E15BC97-6109-AF6F-8A0B-21D235BC315C}"/>
              </a:ext>
            </a:extLst>
          </p:cNvPr>
          <p:cNvSpPr txBox="1"/>
          <p:nvPr/>
        </p:nvSpPr>
        <p:spPr>
          <a:xfrm>
            <a:off x="3218887" y="2476522"/>
            <a:ext cx="2566767" cy="1708160"/>
          </a:xfrm>
          <a:prstGeom prst="rect">
            <a:avLst/>
          </a:prstGeom>
          <a:noFill/>
        </p:spPr>
        <p:txBody>
          <a:bodyPr wrap="square">
            <a:spAutoFit/>
          </a:bodyPr>
          <a:lstStyle/>
          <a:p>
            <a:pPr algn="ctr" defTabSz="914333">
              <a:spcBef>
                <a:spcPts val="3000"/>
              </a:spcBef>
              <a:defRPr/>
            </a:pPr>
            <a:r>
              <a:rPr lang="en-GB" sz="2100" dirty="0">
                <a:solidFill>
                  <a:srgbClr val="000AD2"/>
                </a:solidFill>
                <a:latin typeface="Arial" panose="020B0604020202020204"/>
              </a:rPr>
              <a:t>Assess the reasons for adopting a differentiated approach in decumulation </a:t>
            </a:r>
          </a:p>
        </p:txBody>
      </p:sp>
      <p:sp>
        <p:nvSpPr>
          <p:cNvPr id="56" name="TextBox 55">
            <a:extLst>
              <a:ext uri="{FF2B5EF4-FFF2-40B4-BE49-F238E27FC236}">
                <a16:creationId xmlns:a16="http://schemas.microsoft.com/office/drawing/2014/main" id="{54B6BE49-CA20-7A6A-9425-59374CB23DA8}"/>
              </a:ext>
            </a:extLst>
          </p:cNvPr>
          <p:cNvSpPr txBox="1"/>
          <p:nvPr/>
        </p:nvSpPr>
        <p:spPr>
          <a:xfrm>
            <a:off x="6148144" y="2476520"/>
            <a:ext cx="2334110" cy="1708160"/>
          </a:xfrm>
          <a:prstGeom prst="rect">
            <a:avLst/>
          </a:prstGeom>
          <a:noFill/>
        </p:spPr>
        <p:txBody>
          <a:bodyPr wrap="square">
            <a:spAutoFit/>
          </a:bodyPr>
          <a:lstStyle/>
          <a:p>
            <a:pPr algn="ctr" defTabSz="914333">
              <a:spcBef>
                <a:spcPts val="3000"/>
              </a:spcBef>
              <a:defRPr/>
            </a:pPr>
            <a:r>
              <a:rPr lang="en-GB" sz="2100" dirty="0">
                <a:solidFill>
                  <a:srgbClr val="000AD2"/>
                </a:solidFill>
                <a:latin typeface="Arial" panose="020B0604020202020204"/>
              </a:rPr>
              <a:t>Explore </a:t>
            </a:r>
            <a:r>
              <a:rPr lang="en-US" sz="2100" dirty="0">
                <a:solidFill>
                  <a:srgbClr val="000AD2"/>
                </a:solidFill>
                <a:latin typeface="Arial" panose="020B0604020202020204"/>
              </a:rPr>
              <a:t>key considerations for building retirement solutions</a:t>
            </a:r>
            <a:endParaRPr lang="en-GB" sz="2100" dirty="0">
              <a:solidFill>
                <a:srgbClr val="000AD2"/>
              </a:solidFill>
              <a:latin typeface="Arial" panose="020B0604020202020204"/>
            </a:endParaRPr>
          </a:p>
        </p:txBody>
      </p:sp>
      <p:grpSp>
        <p:nvGrpSpPr>
          <p:cNvPr id="57" name="Group 56">
            <a:extLst>
              <a:ext uri="{FF2B5EF4-FFF2-40B4-BE49-F238E27FC236}">
                <a16:creationId xmlns:a16="http://schemas.microsoft.com/office/drawing/2014/main" id="{D7635C58-2DFB-9EF1-17DC-7EE7B375994A}"/>
              </a:ext>
            </a:extLst>
          </p:cNvPr>
          <p:cNvGrpSpPr/>
          <p:nvPr/>
        </p:nvGrpSpPr>
        <p:grpSpPr>
          <a:xfrm>
            <a:off x="3734087" y="795212"/>
            <a:ext cx="1530600" cy="1530600"/>
            <a:chOff x="4054475" y="1130960"/>
            <a:chExt cx="1803400" cy="1803400"/>
          </a:xfrm>
        </p:grpSpPr>
        <p:sp>
          <p:nvSpPr>
            <p:cNvPr id="58" name="Oval 57">
              <a:extLst>
                <a:ext uri="{FF2B5EF4-FFF2-40B4-BE49-F238E27FC236}">
                  <a16:creationId xmlns:a16="http://schemas.microsoft.com/office/drawing/2014/main" id="{3DC2214A-059C-7548-FD09-41A0A720525A}"/>
                </a:ext>
              </a:extLst>
            </p:cNvPr>
            <p:cNvSpPr/>
            <p:nvPr/>
          </p:nvSpPr>
          <p:spPr>
            <a:xfrm>
              <a:off x="4054475" y="1130960"/>
              <a:ext cx="1803400" cy="1803400"/>
            </a:xfrm>
            <a:prstGeom prst="ellipse">
              <a:avLst/>
            </a:prstGeom>
            <a:solidFill>
              <a:srgbClr val="000AD2"/>
            </a:solidFill>
            <a:ln w="38100" cap="flat" cmpd="sng" algn="ctr">
              <a:solidFill>
                <a:srgbClr val="000AD2"/>
              </a:solidFill>
              <a:prstDash val="solid"/>
            </a:ln>
            <a:effectLst/>
          </p:spPr>
          <p:txBody>
            <a:bodyPr rtlCol="0" anchor="ctr"/>
            <a:lstStyle/>
            <a:p>
              <a:pPr algn="ctr" defTabSz="685800">
                <a:defRPr/>
              </a:pPr>
              <a:endParaRPr lang="en-GB" kern="0">
                <a:solidFill>
                  <a:srgbClr val="FFFFFF"/>
                </a:solidFill>
                <a:latin typeface="Arial" panose="020B0604020202020204"/>
              </a:endParaRPr>
            </a:p>
          </p:txBody>
        </p:sp>
        <p:sp>
          <p:nvSpPr>
            <p:cNvPr id="59" name="Freeform: Shape 58">
              <a:extLst>
                <a:ext uri="{FF2B5EF4-FFF2-40B4-BE49-F238E27FC236}">
                  <a16:creationId xmlns:a16="http://schemas.microsoft.com/office/drawing/2014/main" id="{EA4454FA-91F9-5561-DBBD-0AC1D8FD871C}"/>
                </a:ext>
              </a:extLst>
            </p:cNvPr>
            <p:cNvSpPr/>
            <p:nvPr/>
          </p:nvSpPr>
          <p:spPr>
            <a:xfrm rot="17525699">
              <a:off x="4918289" y="1577425"/>
              <a:ext cx="401753" cy="401753"/>
            </a:xfrm>
            <a:custGeom>
              <a:avLst/>
              <a:gdLst>
                <a:gd name="connsiteX0" fmla="*/ 401754 w 401753"/>
                <a:gd name="connsiteY0" fmla="*/ 200877 h 401753"/>
                <a:gd name="connsiteX1" fmla="*/ 200877 w 401753"/>
                <a:gd name="connsiteY1" fmla="*/ 401754 h 401753"/>
                <a:gd name="connsiteX2" fmla="*/ 0 w 401753"/>
                <a:gd name="connsiteY2" fmla="*/ 200877 h 401753"/>
                <a:gd name="connsiteX3" fmla="*/ 200877 w 401753"/>
                <a:gd name="connsiteY3" fmla="*/ 0 h 401753"/>
                <a:gd name="connsiteX4" fmla="*/ 401754 w 401753"/>
                <a:gd name="connsiteY4" fmla="*/ 200877 h 401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53" h="401753">
                  <a:moveTo>
                    <a:pt x="401754" y="200877"/>
                  </a:moveTo>
                  <a:cubicBezTo>
                    <a:pt x="401754" y="311818"/>
                    <a:pt x="311818" y="401754"/>
                    <a:pt x="200877" y="401754"/>
                  </a:cubicBezTo>
                  <a:cubicBezTo>
                    <a:pt x="89936" y="401754"/>
                    <a:pt x="0" y="311818"/>
                    <a:pt x="0" y="200877"/>
                  </a:cubicBezTo>
                  <a:cubicBezTo>
                    <a:pt x="0" y="89936"/>
                    <a:pt x="89936" y="0"/>
                    <a:pt x="200877" y="0"/>
                  </a:cubicBezTo>
                  <a:cubicBezTo>
                    <a:pt x="311818" y="0"/>
                    <a:pt x="401754" y="89936"/>
                    <a:pt x="401754" y="200877"/>
                  </a:cubicBezTo>
                  <a:close/>
                </a:path>
              </a:pathLst>
            </a:custGeom>
            <a:solidFill>
              <a:srgbClr val="9FF6FF"/>
            </a:solidFill>
            <a:ln w="6747"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sp>
          <p:nvSpPr>
            <p:cNvPr id="60" name="Freeform: Shape 59">
              <a:extLst>
                <a:ext uri="{FF2B5EF4-FFF2-40B4-BE49-F238E27FC236}">
                  <a16:creationId xmlns:a16="http://schemas.microsoft.com/office/drawing/2014/main" id="{CBF0FEBD-F54A-ECA8-A4A8-177B6BC03D2F}"/>
                </a:ext>
              </a:extLst>
            </p:cNvPr>
            <p:cNvSpPr/>
            <p:nvPr/>
          </p:nvSpPr>
          <p:spPr>
            <a:xfrm>
              <a:off x="4571080" y="1737312"/>
              <a:ext cx="808288" cy="712481"/>
            </a:xfrm>
            <a:custGeom>
              <a:avLst/>
              <a:gdLst>
                <a:gd name="connsiteX0" fmla="*/ 678018 w 808288"/>
                <a:gd name="connsiteY0" fmla="*/ 0 h 712481"/>
                <a:gd name="connsiteX1" fmla="*/ 808289 w 808288"/>
                <a:gd name="connsiteY1" fmla="*/ 0 h 712481"/>
                <a:gd name="connsiteX2" fmla="*/ 808289 w 808288"/>
                <a:gd name="connsiteY2" fmla="*/ 558395 h 712481"/>
                <a:gd name="connsiteX3" fmla="*/ 0 w 808288"/>
                <a:gd name="connsiteY3" fmla="*/ 558395 h 712481"/>
                <a:gd name="connsiteX4" fmla="*/ 0 w 808288"/>
                <a:gd name="connsiteY4" fmla="*/ 0 h 712481"/>
                <a:gd name="connsiteX5" fmla="*/ 417692 w 808288"/>
                <a:gd name="connsiteY5" fmla="*/ 0 h 712481"/>
                <a:gd name="connsiteX6" fmla="*/ 403431 w 808288"/>
                <a:gd name="connsiteY6" fmla="*/ 577457 h 712481"/>
                <a:gd name="connsiteX7" fmla="*/ 403431 w 808288"/>
                <a:gd name="connsiteY7" fmla="*/ 712230 h 712481"/>
                <a:gd name="connsiteX8" fmla="*/ 210894 w 808288"/>
                <a:gd name="connsiteY8" fmla="*/ 712482 h 712481"/>
                <a:gd name="connsiteX9" fmla="*/ 595976 w 808288"/>
                <a:gd name="connsiteY9" fmla="*/ 712482 h 7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288" h="712481">
                  <a:moveTo>
                    <a:pt x="678018" y="0"/>
                  </a:moveTo>
                  <a:lnTo>
                    <a:pt x="808289" y="0"/>
                  </a:lnTo>
                  <a:lnTo>
                    <a:pt x="808289" y="558395"/>
                  </a:lnTo>
                  <a:lnTo>
                    <a:pt x="0" y="558395"/>
                  </a:lnTo>
                  <a:lnTo>
                    <a:pt x="0" y="0"/>
                  </a:lnTo>
                  <a:lnTo>
                    <a:pt x="417692" y="0"/>
                  </a:lnTo>
                  <a:moveTo>
                    <a:pt x="403431" y="577457"/>
                  </a:moveTo>
                  <a:lnTo>
                    <a:pt x="403431" y="712230"/>
                  </a:lnTo>
                  <a:moveTo>
                    <a:pt x="210894" y="712482"/>
                  </a:moveTo>
                  <a:lnTo>
                    <a:pt x="595976" y="712482"/>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sp>
          <p:nvSpPr>
            <p:cNvPr id="61" name="Freeform: Shape 60">
              <a:extLst>
                <a:ext uri="{FF2B5EF4-FFF2-40B4-BE49-F238E27FC236}">
                  <a16:creationId xmlns:a16="http://schemas.microsoft.com/office/drawing/2014/main" id="{8ECB0ED8-6220-BE43-DD74-24CD366C75FE}"/>
                </a:ext>
              </a:extLst>
            </p:cNvPr>
            <p:cNvSpPr/>
            <p:nvPr/>
          </p:nvSpPr>
          <p:spPr>
            <a:xfrm>
              <a:off x="4598624" y="1987369"/>
              <a:ext cx="409386" cy="314741"/>
            </a:xfrm>
            <a:custGeom>
              <a:avLst/>
              <a:gdLst>
                <a:gd name="connsiteX0" fmla="*/ 409387 w 409386"/>
                <a:gd name="connsiteY0" fmla="*/ 0 h 314741"/>
                <a:gd name="connsiteX1" fmla="*/ 281493 w 409386"/>
                <a:gd name="connsiteY1" fmla="*/ 222737 h 314741"/>
                <a:gd name="connsiteX2" fmla="*/ 165971 w 409386"/>
                <a:gd name="connsiteY2" fmla="*/ 30281 h 314741"/>
                <a:gd name="connsiteX3" fmla="*/ 0 w 409386"/>
                <a:gd name="connsiteY3" fmla="*/ 314741 h 314741"/>
              </a:gdLst>
              <a:ahLst/>
              <a:cxnLst>
                <a:cxn ang="0">
                  <a:pos x="connsiteX0" y="connsiteY0"/>
                </a:cxn>
                <a:cxn ang="0">
                  <a:pos x="connsiteX1" y="connsiteY1"/>
                </a:cxn>
                <a:cxn ang="0">
                  <a:pos x="connsiteX2" y="connsiteY2"/>
                </a:cxn>
                <a:cxn ang="0">
                  <a:pos x="connsiteX3" y="connsiteY3"/>
                </a:cxn>
              </a:cxnLst>
              <a:rect l="l" t="t" r="r" b="b"/>
              <a:pathLst>
                <a:path w="409386" h="314741">
                  <a:moveTo>
                    <a:pt x="409387" y="0"/>
                  </a:moveTo>
                  <a:lnTo>
                    <a:pt x="281493" y="222737"/>
                  </a:lnTo>
                  <a:lnTo>
                    <a:pt x="165971" y="30281"/>
                  </a:lnTo>
                  <a:lnTo>
                    <a:pt x="0" y="314741"/>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grpSp>
          <p:nvGrpSpPr>
            <p:cNvPr id="62" name="!!Analytics">
              <a:extLst>
                <a:ext uri="{FF2B5EF4-FFF2-40B4-BE49-F238E27FC236}">
                  <a16:creationId xmlns:a16="http://schemas.microsoft.com/office/drawing/2014/main" id="{BC03E785-E5D9-AD13-0BD4-DD17C6E4E096}"/>
                </a:ext>
                <a:ext uri="{C183D7F6-B498-43B3-948B-1728B52AA6E4}">
                  <adec:decorative xmlns:adec="http://schemas.microsoft.com/office/drawing/2017/decorative" val="1"/>
                </a:ext>
              </a:extLst>
            </p:cNvPr>
            <p:cNvGrpSpPr/>
            <p:nvPr/>
          </p:nvGrpSpPr>
          <p:grpSpPr>
            <a:xfrm>
              <a:off x="4985710" y="1641383"/>
              <a:ext cx="335378" cy="335494"/>
              <a:chOff x="4985710" y="1641383"/>
              <a:chExt cx="335378" cy="335494"/>
            </a:xfrm>
            <a:noFill/>
          </p:grpSpPr>
          <p:sp>
            <p:nvSpPr>
              <p:cNvPr id="63" name="Freeform: Shape 62">
                <a:extLst>
                  <a:ext uri="{FF2B5EF4-FFF2-40B4-BE49-F238E27FC236}">
                    <a16:creationId xmlns:a16="http://schemas.microsoft.com/office/drawing/2014/main" id="{9A67017B-EA5A-1037-2156-9FC48B7BA8D4}"/>
                  </a:ext>
                </a:extLst>
              </p:cNvPr>
              <p:cNvSpPr/>
              <p:nvPr/>
            </p:nvSpPr>
            <p:spPr>
              <a:xfrm>
                <a:off x="4985710" y="1641383"/>
                <a:ext cx="269846" cy="269846"/>
              </a:xfrm>
              <a:custGeom>
                <a:avLst/>
                <a:gdLst>
                  <a:gd name="connsiteX0" fmla="*/ 269846 w 269846"/>
                  <a:gd name="connsiteY0" fmla="*/ 134923 h 269846"/>
                  <a:gd name="connsiteX1" fmla="*/ 134923 w 269846"/>
                  <a:gd name="connsiteY1" fmla="*/ 269846 h 269846"/>
                  <a:gd name="connsiteX2" fmla="*/ 0 w 269846"/>
                  <a:gd name="connsiteY2" fmla="*/ 134923 h 269846"/>
                  <a:gd name="connsiteX3" fmla="*/ 134923 w 269846"/>
                  <a:gd name="connsiteY3" fmla="*/ 0 h 269846"/>
                  <a:gd name="connsiteX4" fmla="*/ 269846 w 269846"/>
                  <a:gd name="connsiteY4" fmla="*/ 134923 h 269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46" h="269846">
                    <a:moveTo>
                      <a:pt x="269846" y="134923"/>
                    </a:moveTo>
                    <a:cubicBezTo>
                      <a:pt x="269846" y="209439"/>
                      <a:pt x="209439" y="269846"/>
                      <a:pt x="134923" y="269846"/>
                    </a:cubicBezTo>
                    <a:cubicBezTo>
                      <a:pt x="60407" y="269846"/>
                      <a:pt x="0" y="209439"/>
                      <a:pt x="0" y="134923"/>
                    </a:cubicBezTo>
                    <a:cubicBezTo>
                      <a:pt x="0" y="60407"/>
                      <a:pt x="60407" y="0"/>
                      <a:pt x="134923" y="0"/>
                    </a:cubicBezTo>
                    <a:cubicBezTo>
                      <a:pt x="209439" y="0"/>
                      <a:pt x="269846" y="60407"/>
                      <a:pt x="269846" y="134923"/>
                    </a:cubicBezTo>
                    <a:close/>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sp>
            <p:nvSpPr>
              <p:cNvPr id="64" name="Freeform: Shape 63">
                <a:extLst>
                  <a:ext uri="{FF2B5EF4-FFF2-40B4-BE49-F238E27FC236}">
                    <a16:creationId xmlns:a16="http://schemas.microsoft.com/office/drawing/2014/main" id="{FDEC3118-083B-0814-68F6-7615F575FB80}"/>
                  </a:ext>
                </a:extLst>
              </p:cNvPr>
              <p:cNvSpPr/>
              <p:nvPr/>
            </p:nvSpPr>
            <p:spPr>
              <a:xfrm>
                <a:off x="5216039" y="1871712"/>
                <a:ext cx="105049" cy="105165"/>
              </a:xfrm>
              <a:custGeom>
                <a:avLst/>
                <a:gdLst>
                  <a:gd name="connsiteX0" fmla="*/ 0 w 105049"/>
                  <a:gd name="connsiteY0" fmla="*/ 0 h 105165"/>
                  <a:gd name="connsiteX1" fmla="*/ 105050 w 105049"/>
                  <a:gd name="connsiteY1" fmla="*/ 105165 h 105165"/>
                </a:gdLst>
                <a:ahLst/>
                <a:cxnLst>
                  <a:cxn ang="0">
                    <a:pos x="connsiteX0" y="connsiteY0"/>
                  </a:cxn>
                  <a:cxn ang="0">
                    <a:pos x="connsiteX1" y="connsiteY1"/>
                  </a:cxn>
                </a:cxnLst>
                <a:rect l="l" t="t" r="r" b="b"/>
                <a:pathLst>
                  <a:path w="105049" h="105165">
                    <a:moveTo>
                      <a:pt x="0" y="0"/>
                    </a:moveTo>
                    <a:lnTo>
                      <a:pt x="105050" y="105165"/>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grpSp>
      </p:grpSp>
      <p:grpSp>
        <p:nvGrpSpPr>
          <p:cNvPr id="65" name="Group 64">
            <a:extLst>
              <a:ext uri="{FF2B5EF4-FFF2-40B4-BE49-F238E27FC236}">
                <a16:creationId xmlns:a16="http://schemas.microsoft.com/office/drawing/2014/main" id="{8BAE1762-4280-11A8-6C83-F4A16331AEF3}"/>
              </a:ext>
            </a:extLst>
          </p:cNvPr>
          <p:cNvGrpSpPr/>
          <p:nvPr/>
        </p:nvGrpSpPr>
        <p:grpSpPr>
          <a:xfrm>
            <a:off x="6481763" y="828675"/>
            <a:ext cx="1530600" cy="1530600"/>
            <a:chOff x="6184900" y="1117600"/>
            <a:chExt cx="1803400" cy="1803400"/>
          </a:xfrm>
        </p:grpSpPr>
        <p:sp>
          <p:nvSpPr>
            <p:cNvPr id="66" name="Oval 65">
              <a:extLst>
                <a:ext uri="{FF2B5EF4-FFF2-40B4-BE49-F238E27FC236}">
                  <a16:creationId xmlns:a16="http://schemas.microsoft.com/office/drawing/2014/main" id="{52240097-C6F3-5D4A-E1D5-761C2DBF2721}"/>
                </a:ext>
              </a:extLst>
            </p:cNvPr>
            <p:cNvSpPr/>
            <p:nvPr/>
          </p:nvSpPr>
          <p:spPr>
            <a:xfrm>
              <a:off x="6184900" y="1117600"/>
              <a:ext cx="1803400" cy="1803400"/>
            </a:xfrm>
            <a:prstGeom prst="ellipse">
              <a:avLst/>
            </a:prstGeom>
            <a:solidFill>
              <a:srgbClr val="000AD2"/>
            </a:solidFill>
            <a:ln w="38100" cap="flat" cmpd="sng" algn="ctr">
              <a:solidFill>
                <a:srgbClr val="000AD2"/>
              </a:solidFill>
              <a:prstDash val="solid"/>
            </a:ln>
            <a:effectLst/>
          </p:spPr>
          <p:txBody>
            <a:bodyPr rtlCol="0" anchor="ctr"/>
            <a:lstStyle/>
            <a:p>
              <a:pPr algn="ctr" defTabSz="685800">
                <a:defRPr/>
              </a:pPr>
              <a:endParaRPr lang="en-GB" kern="0">
                <a:solidFill>
                  <a:srgbClr val="FFFFFF"/>
                </a:solidFill>
                <a:latin typeface="Arial" panose="020B0604020202020204"/>
              </a:endParaRPr>
            </a:p>
          </p:txBody>
        </p:sp>
        <p:sp>
          <p:nvSpPr>
            <p:cNvPr id="67" name="Freeform: Shape 66">
              <a:extLst>
                <a:ext uri="{FF2B5EF4-FFF2-40B4-BE49-F238E27FC236}">
                  <a16:creationId xmlns:a16="http://schemas.microsoft.com/office/drawing/2014/main" id="{0CC3E793-824B-B80D-A979-C0E4569FBA5C}"/>
                </a:ext>
              </a:extLst>
            </p:cNvPr>
            <p:cNvSpPr/>
            <p:nvPr/>
          </p:nvSpPr>
          <p:spPr>
            <a:xfrm rot="20013360">
              <a:off x="6957428" y="1578341"/>
              <a:ext cx="258342" cy="258342"/>
            </a:xfrm>
            <a:custGeom>
              <a:avLst/>
              <a:gdLst>
                <a:gd name="connsiteX0" fmla="*/ 258342 w 258342"/>
                <a:gd name="connsiteY0" fmla="*/ 129171 h 258342"/>
                <a:gd name="connsiteX1" fmla="*/ 129171 w 258342"/>
                <a:gd name="connsiteY1" fmla="*/ 258342 h 258342"/>
                <a:gd name="connsiteX2" fmla="*/ 0 w 258342"/>
                <a:gd name="connsiteY2" fmla="*/ 129171 h 258342"/>
                <a:gd name="connsiteX3" fmla="*/ 129171 w 258342"/>
                <a:gd name="connsiteY3" fmla="*/ 0 h 258342"/>
                <a:gd name="connsiteX4" fmla="*/ 258342 w 258342"/>
                <a:gd name="connsiteY4" fmla="*/ 129171 h 25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2" h="258342">
                  <a:moveTo>
                    <a:pt x="258342" y="129171"/>
                  </a:moveTo>
                  <a:cubicBezTo>
                    <a:pt x="258342" y="200510"/>
                    <a:pt x="200510" y="258342"/>
                    <a:pt x="129171" y="258342"/>
                  </a:cubicBezTo>
                  <a:cubicBezTo>
                    <a:pt x="57832" y="258342"/>
                    <a:pt x="0" y="200510"/>
                    <a:pt x="0" y="129171"/>
                  </a:cubicBezTo>
                  <a:cubicBezTo>
                    <a:pt x="0" y="57832"/>
                    <a:pt x="57832" y="0"/>
                    <a:pt x="129171" y="0"/>
                  </a:cubicBezTo>
                  <a:cubicBezTo>
                    <a:pt x="200510" y="0"/>
                    <a:pt x="258342" y="57832"/>
                    <a:pt x="258342" y="129171"/>
                  </a:cubicBezTo>
                  <a:close/>
                </a:path>
              </a:pathLst>
            </a:custGeom>
            <a:solidFill>
              <a:srgbClr val="9FF6FF"/>
            </a:solidFill>
            <a:ln w="6747"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sp>
          <p:nvSpPr>
            <p:cNvPr id="68" name="Freeform: Shape 67">
              <a:extLst>
                <a:ext uri="{FF2B5EF4-FFF2-40B4-BE49-F238E27FC236}">
                  <a16:creationId xmlns:a16="http://schemas.microsoft.com/office/drawing/2014/main" id="{04D60401-F6E5-C385-088E-2BB01575C3BA}"/>
                </a:ext>
              </a:extLst>
            </p:cNvPr>
            <p:cNvSpPr/>
            <p:nvPr/>
          </p:nvSpPr>
          <p:spPr>
            <a:xfrm>
              <a:off x="6747906" y="1734350"/>
              <a:ext cx="677386" cy="347045"/>
            </a:xfrm>
            <a:custGeom>
              <a:avLst/>
              <a:gdLst>
                <a:gd name="connsiteX0" fmla="*/ 338693 w 677386"/>
                <a:gd name="connsiteY0" fmla="*/ 0 h 347045"/>
                <a:gd name="connsiteX1" fmla="*/ 677380 w 677386"/>
                <a:gd name="connsiteY1" fmla="*/ 338435 h 347045"/>
                <a:gd name="connsiteX2" fmla="*/ 669468 w 677386"/>
                <a:gd name="connsiteY2" fmla="*/ 347038 h 347045"/>
                <a:gd name="connsiteX3" fmla="*/ 662406 w 677386"/>
                <a:gd name="connsiteY3" fmla="*/ 343596 h 347045"/>
                <a:gd name="connsiteX4" fmla="*/ 586510 w 677386"/>
                <a:gd name="connsiteY4" fmla="*/ 305648 h 347045"/>
                <a:gd name="connsiteX5" fmla="*/ 510621 w 677386"/>
                <a:gd name="connsiteY5" fmla="*/ 343338 h 347045"/>
                <a:gd name="connsiteX6" fmla="*/ 499087 w 677386"/>
                <a:gd name="connsiteY6" fmla="*/ 345230 h 347045"/>
                <a:gd name="connsiteX7" fmla="*/ 497195 w 677386"/>
                <a:gd name="connsiteY7" fmla="*/ 343338 h 347045"/>
                <a:gd name="connsiteX8" fmla="*/ 421299 w 677386"/>
                <a:gd name="connsiteY8" fmla="*/ 305648 h 347045"/>
                <a:gd name="connsiteX9" fmla="*/ 346951 w 677386"/>
                <a:gd name="connsiteY9" fmla="*/ 341532 h 347045"/>
                <a:gd name="connsiteX10" fmla="*/ 330436 w 677386"/>
                <a:gd name="connsiteY10" fmla="*/ 341532 h 347045"/>
                <a:gd name="connsiteX11" fmla="*/ 256088 w 677386"/>
                <a:gd name="connsiteY11" fmla="*/ 305648 h 347045"/>
                <a:gd name="connsiteX12" fmla="*/ 180192 w 677386"/>
                <a:gd name="connsiteY12" fmla="*/ 343338 h 347045"/>
                <a:gd name="connsiteX13" fmla="*/ 168658 w 677386"/>
                <a:gd name="connsiteY13" fmla="*/ 345230 h 347045"/>
                <a:gd name="connsiteX14" fmla="*/ 166766 w 677386"/>
                <a:gd name="connsiteY14" fmla="*/ 343338 h 347045"/>
                <a:gd name="connsiteX15" fmla="*/ 90877 w 677386"/>
                <a:gd name="connsiteY15" fmla="*/ 305648 h 347045"/>
                <a:gd name="connsiteX16" fmla="*/ 14981 w 677386"/>
                <a:gd name="connsiteY16" fmla="*/ 343596 h 347045"/>
                <a:gd name="connsiteX17" fmla="*/ 3449 w 677386"/>
                <a:gd name="connsiteY17" fmla="*/ 345498 h 347045"/>
                <a:gd name="connsiteX18" fmla="*/ 7 w 677386"/>
                <a:gd name="connsiteY18" fmla="*/ 338435 h 347045"/>
                <a:gd name="connsiteX19" fmla="*/ 338693 w 677386"/>
                <a:gd name="connsiteY19" fmla="*/ 0 h 347045"/>
                <a:gd name="connsiteX20" fmla="*/ 338693 w 677386"/>
                <a:gd name="connsiteY20" fmla="*/ 0 h 34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7386" h="347045">
                  <a:moveTo>
                    <a:pt x="338693" y="0"/>
                  </a:moveTo>
                  <a:cubicBezTo>
                    <a:pt x="520868" y="0"/>
                    <a:pt x="676232" y="156790"/>
                    <a:pt x="677380" y="338435"/>
                  </a:cubicBezTo>
                  <a:cubicBezTo>
                    <a:pt x="677570" y="342995"/>
                    <a:pt x="674025" y="346847"/>
                    <a:pt x="669468" y="347038"/>
                  </a:cubicBezTo>
                  <a:cubicBezTo>
                    <a:pt x="666684" y="347155"/>
                    <a:pt x="664029" y="345860"/>
                    <a:pt x="662406" y="343596"/>
                  </a:cubicBezTo>
                  <a:cubicBezTo>
                    <a:pt x="650087" y="327135"/>
                    <a:pt x="618611" y="305648"/>
                    <a:pt x="586510" y="305648"/>
                  </a:cubicBezTo>
                  <a:cubicBezTo>
                    <a:pt x="553668" y="305648"/>
                    <a:pt x="522471" y="326653"/>
                    <a:pt x="510621" y="343338"/>
                  </a:cubicBezTo>
                  <a:cubicBezTo>
                    <a:pt x="507958" y="347045"/>
                    <a:pt x="502794" y="347893"/>
                    <a:pt x="499087" y="345230"/>
                  </a:cubicBezTo>
                  <a:cubicBezTo>
                    <a:pt x="498357" y="344706"/>
                    <a:pt x="497718" y="344067"/>
                    <a:pt x="497195" y="343338"/>
                  </a:cubicBezTo>
                  <a:cubicBezTo>
                    <a:pt x="485412" y="326605"/>
                    <a:pt x="454276" y="305648"/>
                    <a:pt x="421299" y="305648"/>
                  </a:cubicBezTo>
                  <a:cubicBezTo>
                    <a:pt x="390821" y="305648"/>
                    <a:pt x="360323" y="325539"/>
                    <a:pt x="346951" y="341532"/>
                  </a:cubicBezTo>
                  <a:cubicBezTo>
                    <a:pt x="346951" y="341532"/>
                    <a:pt x="339651" y="348506"/>
                    <a:pt x="330436" y="341532"/>
                  </a:cubicBezTo>
                  <a:cubicBezTo>
                    <a:pt x="321220" y="334557"/>
                    <a:pt x="286566" y="305648"/>
                    <a:pt x="256088" y="305648"/>
                  </a:cubicBezTo>
                  <a:cubicBezTo>
                    <a:pt x="223118" y="305648"/>
                    <a:pt x="191981" y="326605"/>
                    <a:pt x="180192" y="343338"/>
                  </a:cubicBezTo>
                  <a:cubicBezTo>
                    <a:pt x="177529" y="347045"/>
                    <a:pt x="172366" y="347893"/>
                    <a:pt x="168658" y="345230"/>
                  </a:cubicBezTo>
                  <a:cubicBezTo>
                    <a:pt x="167929" y="344706"/>
                    <a:pt x="167290" y="344067"/>
                    <a:pt x="166766" y="343338"/>
                  </a:cubicBezTo>
                  <a:cubicBezTo>
                    <a:pt x="154916" y="326653"/>
                    <a:pt x="123712" y="305648"/>
                    <a:pt x="90877" y="305648"/>
                  </a:cubicBezTo>
                  <a:cubicBezTo>
                    <a:pt x="58776" y="305648"/>
                    <a:pt x="27300" y="327135"/>
                    <a:pt x="14981" y="343596"/>
                  </a:cubicBezTo>
                  <a:cubicBezTo>
                    <a:pt x="12322" y="347305"/>
                    <a:pt x="7159" y="348157"/>
                    <a:pt x="3449" y="345498"/>
                  </a:cubicBezTo>
                  <a:cubicBezTo>
                    <a:pt x="1185" y="343874"/>
                    <a:pt x="-110" y="341218"/>
                    <a:pt x="7" y="338435"/>
                  </a:cubicBezTo>
                  <a:cubicBezTo>
                    <a:pt x="1162" y="156783"/>
                    <a:pt x="156519" y="0"/>
                    <a:pt x="338693" y="0"/>
                  </a:cubicBezTo>
                  <a:lnTo>
                    <a:pt x="338693" y="0"/>
                  </a:lnTo>
                  <a:close/>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sp>
          <p:nvSpPr>
            <p:cNvPr id="69" name="Freeform: Shape 68">
              <a:extLst>
                <a:ext uri="{FF2B5EF4-FFF2-40B4-BE49-F238E27FC236}">
                  <a16:creationId xmlns:a16="http://schemas.microsoft.com/office/drawing/2014/main" id="{818F637C-68F4-7506-C72F-C41F753604B3}"/>
                </a:ext>
              </a:extLst>
            </p:cNvPr>
            <p:cNvSpPr/>
            <p:nvPr/>
          </p:nvSpPr>
          <p:spPr>
            <a:xfrm>
              <a:off x="7086600" y="1680674"/>
              <a:ext cx="121483" cy="779583"/>
            </a:xfrm>
            <a:custGeom>
              <a:avLst/>
              <a:gdLst>
                <a:gd name="connsiteX0" fmla="*/ 0 w 121483"/>
                <a:gd name="connsiteY0" fmla="*/ 400722 h 779583"/>
                <a:gd name="connsiteX1" fmla="*/ 0 w 121483"/>
                <a:gd name="connsiteY1" fmla="*/ 725887 h 779583"/>
                <a:gd name="connsiteX2" fmla="*/ 121484 w 121483"/>
                <a:gd name="connsiteY2" fmla="*/ 726872 h 779583"/>
                <a:gd name="connsiteX3" fmla="*/ 0 w 121483"/>
                <a:gd name="connsiteY3" fmla="*/ 0 h 779583"/>
                <a:gd name="connsiteX4" fmla="*/ 0 w 121483"/>
                <a:gd name="connsiteY4" fmla="*/ 53676 h 779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779583">
                  <a:moveTo>
                    <a:pt x="0" y="400722"/>
                  </a:moveTo>
                  <a:lnTo>
                    <a:pt x="0" y="725887"/>
                  </a:lnTo>
                  <a:cubicBezTo>
                    <a:pt x="0" y="780738"/>
                    <a:pt x="77376" y="812078"/>
                    <a:pt x="121484" y="726872"/>
                  </a:cubicBezTo>
                  <a:moveTo>
                    <a:pt x="0" y="0"/>
                  </a:moveTo>
                  <a:lnTo>
                    <a:pt x="0" y="53676"/>
                  </a:lnTo>
                </a:path>
              </a:pathLst>
            </a:custGeom>
            <a:noFill/>
            <a:ln w="40481"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grpSp>
      <p:grpSp>
        <p:nvGrpSpPr>
          <p:cNvPr id="70" name="Group 69">
            <a:extLst>
              <a:ext uri="{FF2B5EF4-FFF2-40B4-BE49-F238E27FC236}">
                <a16:creationId xmlns:a16="http://schemas.microsoft.com/office/drawing/2014/main" id="{654961E1-15FA-2C86-29AA-396C5EF0EC5D}"/>
              </a:ext>
            </a:extLst>
          </p:cNvPr>
          <p:cNvGrpSpPr/>
          <p:nvPr/>
        </p:nvGrpSpPr>
        <p:grpSpPr>
          <a:xfrm>
            <a:off x="898276" y="809459"/>
            <a:ext cx="1530600" cy="1530600"/>
            <a:chOff x="917575" y="1130960"/>
            <a:chExt cx="1803400" cy="1803400"/>
          </a:xfrm>
        </p:grpSpPr>
        <p:sp>
          <p:nvSpPr>
            <p:cNvPr id="71" name="Oval 70">
              <a:extLst>
                <a:ext uri="{FF2B5EF4-FFF2-40B4-BE49-F238E27FC236}">
                  <a16:creationId xmlns:a16="http://schemas.microsoft.com/office/drawing/2014/main" id="{52D2F46C-9E23-3842-7A4E-309A6A0819F5}"/>
                </a:ext>
              </a:extLst>
            </p:cNvPr>
            <p:cNvSpPr/>
            <p:nvPr/>
          </p:nvSpPr>
          <p:spPr>
            <a:xfrm>
              <a:off x="917575" y="1130960"/>
              <a:ext cx="1803400" cy="1803400"/>
            </a:xfrm>
            <a:prstGeom prst="ellipse">
              <a:avLst/>
            </a:prstGeom>
            <a:solidFill>
              <a:srgbClr val="000AD2"/>
            </a:solidFill>
            <a:ln w="38100" cap="flat" cmpd="sng" algn="ctr">
              <a:solidFill>
                <a:srgbClr val="000AD2"/>
              </a:solidFill>
              <a:prstDash val="solid"/>
            </a:ln>
            <a:effectLst/>
          </p:spPr>
          <p:txBody>
            <a:bodyPr rtlCol="0" anchor="ctr"/>
            <a:lstStyle/>
            <a:p>
              <a:pPr algn="ctr" defTabSz="685800">
                <a:defRPr/>
              </a:pPr>
              <a:endParaRPr lang="en-GB" kern="0">
                <a:solidFill>
                  <a:srgbClr val="FFFFFF"/>
                </a:solidFill>
                <a:latin typeface="Arial" panose="020B0604020202020204"/>
              </a:endParaRPr>
            </a:p>
          </p:txBody>
        </p:sp>
        <p:sp>
          <p:nvSpPr>
            <p:cNvPr id="72" name="Freeform: Shape 71">
              <a:extLst>
                <a:ext uri="{FF2B5EF4-FFF2-40B4-BE49-F238E27FC236}">
                  <a16:creationId xmlns:a16="http://schemas.microsoft.com/office/drawing/2014/main" id="{D9B943E5-D9AC-E719-0991-0E3E663A9432}"/>
                </a:ext>
              </a:extLst>
            </p:cNvPr>
            <p:cNvSpPr/>
            <p:nvPr/>
          </p:nvSpPr>
          <p:spPr>
            <a:xfrm>
              <a:off x="1371070" y="1575599"/>
              <a:ext cx="896408" cy="672299"/>
            </a:xfrm>
            <a:custGeom>
              <a:avLst/>
              <a:gdLst>
                <a:gd name="connsiteX0" fmla="*/ 448204 w 896408"/>
                <a:gd name="connsiteY0" fmla="*/ 0 h 672299"/>
                <a:gd name="connsiteX1" fmla="*/ 448204 w 896408"/>
                <a:gd name="connsiteY1" fmla="*/ 101865 h 672299"/>
                <a:gd name="connsiteX2" fmla="*/ 0 w 896408"/>
                <a:gd name="connsiteY2" fmla="*/ 448204 h 672299"/>
                <a:gd name="connsiteX3" fmla="*/ 101865 w 896408"/>
                <a:gd name="connsiteY3" fmla="*/ 448204 h 672299"/>
                <a:gd name="connsiteX4" fmla="*/ 794544 w 896408"/>
                <a:gd name="connsiteY4" fmla="*/ 448204 h 672299"/>
                <a:gd name="connsiteX5" fmla="*/ 896408 w 896408"/>
                <a:gd name="connsiteY5" fmla="*/ 448204 h 672299"/>
                <a:gd name="connsiteX6" fmla="*/ 60046 w 896408"/>
                <a:gd name="connsiteY6" fmla="*/ 672299 h 672299"/>
                <a:gd name="connsiteX7" fmla="*/ 148267 w 896408"/>
                <a:gd name="connsiteY7" fmla="*/ 621367 h 672299"/>
                <a:gd name="connsiteX8" fmla="*/ 748141 w 896408"/>
                <a:gd name="connsiteY8" fmla="*/ 275034 h 672299"/>
                <a:gd name="connsiteX9" fmla="*/ 836363 w 896408"/>
                <a:gd name="connsiteY9" fmla="*/ 224102 h 672299"/>
                <a:gd name="connsiteX10" fmla="*/ 621374 w 896408"/>
                <a:gd name="connsiteY10" fmla="*/ 148261 h 672299"/>
                <a:gd name="connsiteX11" fmla="*/ 672306 w 896408"/>
                <a:gd name="connsiteY11" fmla="*/ 60046 h 672299"/>
                <a:gd name="connsiteX12" fmla="*/ 275034 w 896408"/>
                <a:gd name="connsiteY12" fmla="*/ 148261 h 672299"/>
                <a:gd name="connsiteX13" fmla="*/ 224102 w 896408"/>
                <a:gd name="connsiteY13" fmla="*/ 60046 h 672299"/>
                <a:gd name="connsiteX14" fmla="*/ 836363 w 896408"/>
                <a:gd name="connsiteY14" fmla="*/ 672299 h 672299"/>
                <a:gd name="connsiteX15" fmla="*/ 748141 w 896408"/>
                <a:gd name="connsiteY15" fmla="*/ 621367 h 672299"/>
                <a:gd name="connsiteX16" fmla="*/ 148267 w 896408"/>
                <a:gd name="connsiteY16" fmla="*/ 275034 h 672299"/>
                <a:gd name="connsiteX17" fmla="*/ 60046 w 896408"/>
                <a:gd name="connsiteY17" fmla="*/ 224102 h 67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6408" h="672299">
                  <a:moveTo>
                    <a:pt x="448204" y="0"/>
                  </a:moveTo>
                  <a:lnTo>
                    <a:pt x="448204" y="101865"/>
                  </a:lnTo>
                  <a:moveTo>
                    <a:pt x="0" y="448204"/>
                  </a:moveTo>
                  <a:lnTo>
                    <a:pt x="101865" y="448204"/>
                  </a:lnTo>
                  <a:moveTo>
                    <a:pt x="794544" y="448204"/>
                  </a:moveTo>
                  <a:lnTo>
                    <a:pt x="896408" y="448204"/>
                  </a:lnTo>
                  <a:moveTo>
                    <a:pt x="60046" y="672299"/>
                  </a:moveTo>
                  <a:lnTo>
                    <a:pt x="148267" y="621367"/>
                  </a:lnTo>
                  <a:moveTo>
                    <a:pt x="748141" y="275034"/>
                  </a:moveTo>
                  <a:lnTo>
                    <a:pt x="836363" y="224102"/>
                  </a:lnTo>
                  <a:moveTo>
                    <a:pt x="621374" y="148261"/>
                  </a:moveTo>
                  <a:lnTo>
                    <a:pt x="672306" y="60046"/>
                  </a:lnTo>
                  <a:moveTo>
                    <a:pt x="275034" y="148261"/>
                  </a:moveTo>
                  <a:lnTo>
                    <a:pt x="224102" y="60046"/>
                  </a:lnTo>
                  <a:moveTo>
                    <a:pt x="836363" y="672299"/>
                  </a:moveTo>
                  <a:lnTo>
                    <a:pt x="748141" y="621367"/>
                  </a:lnTo>
                  <a:moveTo>
                    <a:pt x="148267" y="275034"/>
                  </a:moveTo>
                  <a:lnTo>
                    <a:pt x="60046" y="224102"/>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sp>
          <p:nvSpPr>
            <p:cNvPr id="73" name="Freeform: Shape 72">
              <a:extLst>
                <a:ext uri="{FF2B5EF4-FFF2-40B4-BE49-F238E27FC236}">
                  <a16:creationId xmlns:a16="http://schemas.microsoft.com/office/drawing/2014/main" id="{F03F49C0-CCFC-2E55-948E-FF8C2C7B6FB1}"/>
                </a:ext>
              </a:extLst>
            </p:cNvPr>
            <p:cNvSpPr/>
            <p:nvPr/>
          </p:nvSpPr>
          <p:spPr>
            <a:xfrm>
              <a:off x="1635918" y="1840446"/>
              <a:ext cx="366712" cy="366712"/>
            </a:xfrm>
            <a:custGeom>
              <a:avLst/>
              <a:gdLst>
                <a:gd name="connsiteX0" fmla="*/ 366713 w 366712"/>
                <a:gd name="connsiteY0" fmla="*/ 183356 h 366712"/>
                <a:gd name="connsiteX1" fmla="*/ 183356 w 366712"/>
                <a:gd name="connsiteY1" fmla="*/ 366713 h 366712"/>
                <a:gd name="connsiteX2" fmla="*/ 0 w 366712"/>
                <a:gd name="connsiteY2" fmla="*/ 183356 h 366712"/>
                <a:gd name="connsiteX3" fmla="*/ 183356 w 366712"/>
                <a:gd name="connsiteY3" fmla="*/ 0 h 366712"/>
                <a:gd name="connsiteX4" fmla="*/ 366713 w 366712"/>
                <a:gd name="connsiteY4" fmla="*/ 183356 h 3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712" h="366712">
                  <a:moveTo>
                    <a:pt x="366713" y="183356"/>
                  </a:moveTo>
                  <a:cubicBezTo>
                    <a:pt x="366713" y="284621"/>
                    <a:pt x="284621" y="366713"/>
                    <a:pt x="183356" y="366713"/>
                  </a:cubicBezTo>
                  <a:cubicBezTo>
                    <a:pt x="82091" y="366713"/>
                    <a:pt x="0" y="284621"/>
                    <a:pt x="0" y="183356"/>
                  </a:cubicBezTo>
                  <a:cubicBezTo>
                    <a:pt x="0" y="82091"/>
                    <a:pt x="82091" y="0"/>
                    <a:pt x="183356" y="0"/>
                  </a:cubicBezTo>
                  <a:cubicBezTo>
                    <a:pt x="284621" y="0"/>
                    <a:pt x="366713" y="82091"/>
                    <a:pt x="366713" y="183356"/>
                  </a:cubicBezTo>
                  <a:close/>
                </a:path>
              </a:pathLst>
            </a:custGeom>
            <a:solidFill>
              <a:srgbClr val="9FF6FF"/>
            </a:solidFill>
            <a:ln w="6747"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sp>
          <p:nvSpPr>
            <p:cNvPr id="74" name="Freeform: Shape 73">
              <a:extLst>
                <a:ext uri="{FF2B5EF4-FFF2-40B4-BE49-F238E27FC236}">
                  <a16:creationId xmlns:a16="http://schemas.microsoft.com/office/drawing/2014/main" id="{6A700BBD-C0AA-1A64-6560-6A610E76E184}"/>
                </a:ext>
              </a:extLst>
            </p:cNvPr>
            <p:cNvSpPr/>
            <p:nvPr/>
          </p:nvSpPr>
          <p:spPr>
            <a:xfrm>
              <a:off x="1697037" y="1983050"/>
              <a:ext cx="244475" cy="264847"/>
            </a:xfrm>
            <a:custGeom>
              <a:avLst/>
              <a:gdLst>
                <a:gd name="connsiteX0" fmla="*/ 162983 w 244475"/>
                <a:gd name="connsiteY0" fmla="*/ 81492 h 264847"/>
                <a:gd name="connsiteX1" fmla="*/ 162983 w 244475"/>
                <a:gd name="connsiteY1" fmla="*/ 264848 h 264847"/>
                <a:gd name="connsiteX2" fmla="*/ 162983 w 244475"/>
                <a:gd name="connsiteY2" fmla="*/ 40746 h 264847"/>
                <a:gd name="connsiteX3" fmla="*/ 203729 w 244475"/>
                <a:gd name="connsiteY3" fmla="*/ 0 h 264847"/>
                <a:gd name="connsiteX4" fmla="*/ 244475 w 244475"/>
                <a:gd name="connsiteY4" fmla="*/ 40746 h 264847"/>
                <a:gd name="connsiteX5" fmla="*/ 203729 w 244475"/>
                <a:gd name="connsiteY5" fmla="*/ 81492 h 264847"/>
                <a:gd name="connsiteX6" fmla="*/ 40746 w 244475"/>
                <a:gd name="connsiteY6" fmla="*/ 81492 h 264847"/>
                <a:gd name="connsiteX7" fmla="*/ 0 w 244475"/>
                <a:gd name="connsiteY7" fmla="*/ 40746 h 264847"/>
                <a:gd name="connsiteX8" fmla="*/ 40746 w 244475"/>
                <a:gd name="connsiteY8" fmla="*/ 0 h 264847"/>
                <a:gd name="connsiteX9" fmla="*/ 81492 w 244475"/>
                <a:gd name="connsiteY9" fmla="*/ 40746 h 264847"/>
                <a:gd name="connsiteX10" fmla="*/ 81492 w 244475"/>
                <a:gd name="connsiteY10" fmla="*/ 264848 h 26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475" h="264847">
                  <a:moveTo>
                    <a:pt x="162983" y="81492"/>
                  </a:moveTo>
                  <a:lnTo>
                    <a:pt x="162983" y="264848"/>
                  </a:lnTo>
                  <a:lnTo>
                    <a:pt x="162983" y="40746"/>
                  </a:lnTo>
                  <a:cubicBezTo>
                    <a:pt x="162983" y="18243"/>
                    <a:pt x="181226" y="0"/>
                    <a:pt x="203729" y="0"/>
                  </a:cubicBezTo>
                  <a:cubicBezTo>
                    <a:pt x="226232" y="0"/>
                    <a:pt x="244475" y="18243"/>
                    <a:pt x="244475" y="40746"/>
                  </a:cubicBezTo>
                  <a:cubicBezTo>
                    <a:pt x="244475" y="63249"/>
                    <a:pt x="226232" y="81492"/>
                    <a:pt x="203729" y="81492"/>
                  </a:cubicBezTo>
                  <a:lnTo>
                    <a:pt x="40746" y="81492"/>
                  </a:lnTo>
                  <a:cubicBezTo>
                    <a:pt x="18243" y="81492"/>
                    <a:pt x="0" y="63249"/>
                    <a:pt x="0" y="40746"/>
                  </a:cubicBezTo>
                  <a:cubicBezTo>
                    <a:pt x="0" y="18243"/>
                    <a:pt x="18243" y="0"/>
                    <a:pt x="40746" y="0"/>
                  </a:cubicBezTo>
                  <a:cubicBezTo>
                    <a:pt x="63249" y="0"/>
                    <a:pt x="81492" y="18243"/>
                    <a:pt x="81492" y="40746"/>
                  </a:cubicBezTo>
                  <a:lnTo>
                    <a:pt x="81492" y="264848"/>
                  </a:lnTo>
                </a:path>
              </a:pathLst>
            </a:custGeom>
            <a:noFill/>
            <a:ln w="40481" cap="flat">
              <a:solidFill>
                <a:srgbClr val="FFFFFF"/>
              </a:solidFill>
              <a:prstDash val="solid"/>
              <a:miter/>
            </a:ln>
          </p:spPr>
          <p:txBody>
            <a:bodyPr rtlCol="0" anchor="ctr"/>
            <a:lstStyle/>
            <a:p>
              <a:pPr defTabSz="685800">
                <a:defRPr/>
              </a:pPr>
              <a:endParaRPr lang="en-GB" kern="0">
                <a:solidFill>
                  <a:srgbClr val="000000"/>
                </a:solidFill>
                <a:latin typeface="Arial" panose="020B0604020202020204"/>
              </a:endParaRPr>
            </a:p>
          </p:txBody>
        </p:sp>
        <p:sp>
          <p:nvSpPr>
            <p:cNvPr id="75" name="Freeform: Shape 74">
              <a:extLst>
                <a:ext uri="{FF2B5EF4-FFF2-40B4-BE49-F238E27FC236}">
                  <a16:creationId xmlns:a16="http://schemas.microsoft.com/office/drawing/2014/main" id="{47CE21EC-C467-D2E1-3610-3F429412D064}"/>
                </a:ext>
              </a:extLst>
            </p:cNvPr>
            <p:cNvSpPr/>
            <p:nvPr/>
          </p:nvSpPr>
          <p:spPr>
            <a:xfrm>
              <a:off x="1554427" y="1758948"/>
              <a:ext cx="529695" cy="692672"/>
            </a:xfrm>
            <a:custGeom>
              <a:avLst/>
              <a:gdLst>
                <a:gd name="connsiteX0" fmla="*/ 359446 w 529695"/>
                <a:gd name="connsiteY0" fmla="*/ 509323 h 692672"/>
                <a:gd name="connsiteX1" fmla="*/ 529696 w 529695"/>
                <a:gd name="connsiteY1" fmla="*/ 264848 h 692672"/>
                <a:gd name="connsiteX2" fmla="*/ 264848 w 529695"/>
                <a:gd name="connsiteY2" fmla="*/ 0 h 692672"/>
                <a:gd name="connsiteX3" fmla="*/ 0 w 529695"/>
                <a:gd name="connsiteY3" fmla="*/ 264848 h 692672"/>
                <a:gd name="connsiteX4" fmla="*/ 170250 w 529695"/>
                <a:gd name="connsiteY4" fmla="*/ 509323 h 692672"/>
                <a:gd name="connsiteX5" fmla="*/ 359446 w 529695"/>
                <a:gd name="connsiteY5" fmla="*/ 509323 h 692672"/>
                <a:gd name="connsiteX6" fmla="*/ 162983 w 529695"/>
                <a:gd name="connsiteY6" fmla="*/ 590849 h 692672"/>
                <a:gd name="connsiteX7" fmla="*/ 265004 w 529695"/>
                <a:gd name="connsiteY7" fmla="*/ 692672 h 692672"/>
                <a:gd name="connsiteX8" fmla="*/ 366713 w 529695"/>
                <a:gd name="connsiteY8" fmla="*/ 590808 h 692672"/>
                <a:gd name="connsiteX9" fmla="*/ 162983 w 529695"/>
                <a:gd name="connsiteY9" fmla="*/ 590821 h 692672"/>
                <a:gd name="connsiteX10" fmla="*/ 366713 w 529695"/>
                <a:gd name="connsiteY10" fmla="*/ 590821 h 692672"/>
                <a:gd name="connsiteX11" fmla="*/ 366713 w 529695"/>
                <a:gd name="connsiteY11" fmla="*/ 509330 h 692672"/>
                <a:gd name="connsiteX12" fmla="*/ 366713 w 529695"/>
                <a:gd name="connsiteY12" fmla="*/ 590808 h 692672"/>
                <a:gd name="connsiteX13" fmla="*/ 162983 w 529695"/>
                <a:gd name="connsiteY13" fmla="*/ 590849 h 692672"/>
                <a:gd name="connsiteX14" fmla="*/ 162983 w 529695"/>
                <a:gd name="connsiteY14" fmla="*/ 509330 h 69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695" h="692672">
                  <a:moveTo>
                    <a:pt x="359446" y="509323"/>
                  </a:moveTo>
                  <a:cubicBezTo>
                    <a:pt x="459002" y="471246"/>
                    <a:pt x="529696" y="377795"/>
                    <a:pt x="529696" y="264848"/>
                  </a:cubicBezTo>
                  <a:cubicBezTo>
                    <a:pt x="529696" y="118584"/>
                    <a:pt x="411125" y="0"/>
                    <a:pt x="264848" y="0"/>
                  </a:cubicBezTo>
                  <a:cubicBezTo>
                    <a:pt x="118570" y="0"/>
                    <a:pt x="0" y="118584"/>
                    <a:pt x="0" y="264848"/>
                  </a:cubicBezTo>
                  <a:cubicBezTo>
                    <a:pt x="0" y="377795"/>
                    <a:pt x="70694" y="471246"/>
                    <a:pt x="170250" y="509323"/>
                  </a:cubicBezTo>
                  <a:lnTo>
                    <a:pt x="359446" y="509323"/>
                  </a:lnTo>
                  <a:close/>
                  <a:moveTo>
                    <a:pt x="162983" y="590849"/>
                  </a:moveTo>
                  <a:cubicBezTo>
                    <a:pt x="162983" y="646698"/>
                    <a:pt x="208897" y="692672"/>
                    <a:pt x="265004" y="692672"/>
                  </a:cubicBezTo>
                  <a:cubicBezTo>
                    <a:pt x="321104" y="692672"/>
                    <a:pt x="366713" y="646664"/>
                    <a:pt x="366713" y="590808"/>
                  </a:cubicBezTo>
                  <a:moveTo>
                    <a:pt x="162983" y="590821"/>
                  </a:moveTo>
                  <a:lnTo>
                    <a:pt x="366713" y="590821"/>
                  </a:lnTo>
                  <a:moveTo>
                    <a:pt x="366713" y="509330"/>
                  </a:moveTo>
                  <a:lnTo>
                    <a:pt x="366713" y="590808"/>
                  </a:lnTo>
                  <a:moveTo>
                    <a:pt x="162983" y="590849"/>
                  </a:moveTo>
                  <a:lnTo>
                    <a:pt x="162983" y="509330"/>
                  </a:lnTo>
                </a:path>
              </a:pathLst>
            </a:custGeom>
            <a:noFill/>
            <a:ln w="40481" cap="flat">
              <a:solidFill>
                <a:srgbClr val="FFFFFF"/>
              </a:solidFill>
              <a:prstDash val="solid"/>
              <a:bevel/>
            </a:ln>
          </p:spPr>
          <p:txBody>
            <a:bodyPr rtlCol="0" anchor="ctr"/>
            <a:lstStyle/>
            <a:p>
              <a:pPr defTabSz="685800">
                <a:defRPr/>
              </a:pPr>
              <a:endParaRPr lang="en-GB" kern="0">
                <a:solidFill>
                  <a:srgbClr val="000000"/>
                </a:solidFill>
                <a:latin typeface="Arial" panose="020B0604020202020204"/>
              </a:endParaRPr>
            </a:p>
          </p:txBody>
        </p:sp>
      </p:grpSp>
    </p:spTree>
    <p:extLst>
      <p:ext uri="{BB962C8B-B14F-4D97-AF65-F5344CB8AC3E}">
        <p14:creationId xmlns:p14="http://schemas.microsoft.com/office/powerpoint/2010/main" val="255145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AE725BF-AB8D-001B-86B8-57F1EDD28811}"/>
              </a:ext>
            </a:extLst>
          </p:cNvPr>
          <p:cNvSpPr>
            <a:spLocks/>
          </p:cNvSpPr>
          <p:nvPr/>
        </p:nvSpPr>
        <p:spPr>
          <a:xfrm>
            <a:off x="0" y="0"/>
            <a:ext cx="333667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23" name="think-cell data - do not delete" hidden="1">
            <a:extLst>
              <a:ext uri="{FF2B5EF4-FFF2-40B4-BE49-F238E27FC236}">
                <a16:creationId xmlns:a16="http://schemas.microsoft.com/office/drawing/2014/main" id="{AE0E605E-666D-52EF-E8C4-2A1B883A4C32}"/>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23" name="think-cell data - do not delete" hidden="1">
                        <a:extLst>
                          <a:ext uri="{FF2B5EF4-FFF2-40B4-BE49-F238E27FC236}">
                            <a16:creationId xmlns:a16="http://schemas.microsoft.com/office/drawing/2014/main" id="{AE0E605E-666D-52EF-E8C4-2A1B883A4C32}"/>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41" name="TextBox 40">
            <a:extLst>
              <a:ext uri="{FF2B5EF4-FFF2-40B4-BE49-F238E27FC236}">
                <a16:creationId xmlns:a16="http://schemas.microsoft.com/office/drawing/2014/main" id="{E03CA961-6D47-4CCA-8422-9EE30BCE4A93}"/>
              </a:ext>
            </a:extLst>
          </p:cNvPr>
          <p:cNvSpPr txBox="1"/>
          <p:nvPr/>
        </p:nvSpPr>
        <p:spPr bwMode="gray">
          <a:xfrm>
            <a:off x="8143096" y="3601504"/>
            <a:ext cx="716863" cy="215444"/>
          </a:xfrm>
          <a:prstGeom prst="rect">
            <a:avLst/>
          </a:prstGeom>
          <a:noFill/>
          <a:ln>
            <a:noFill/>
          </a:ln>
        </p:spPr>
        <p:txBody>
          <a:bodyPr wrap="none" rtlCol="0">
            <a:spAutoFit/>
          </a:bodyPr>
          <a:lstStyle/>
          <a:p>
            <a:pPr algn="ctr" defTabSz="914355">
              <a:defRPr/>
            </a:pPr>
            <a:r>
              <a:rPr lang="en-GB" sz="800" b="1">
                <a:solidFill>
                  <a:prstClr val="black"/>
                </a:solidFill>
                <a:latin typeface="Arial"/>
                <a:cs typeface="Arial" panose="020B0604020202020204" pitchFamily="34" charset="0"/>
              </a:rPr>
              <a:t>Risk target</a:t>
            </a:r>
          </a:p>
        </p:txBody>
      </p:sp>
      <p:sp>
        <p:nvSpPr>
          <p:cNvPr id="14" name="TextBox 13">
            <a:extLst>
              <a:ext uri="{FF2B5EF4-FFF2-40B4-BE49-F238E27FC236}">
                <a16:creationId xmlns:a16="http://schemas.microsoft.com/office/drawing/2014/main" id="{AB5CAB52-3E62-4F50-90EB-8DDA8716F9C6}"/>
              </a:ext>
            </a:extLst>
          </p:cNvPr>
          <p:cNvSpPr txBox="1"/>
          <p:nvPr/>
        </p:nvSpPr>
        <p:spPr bwMode="gray">
          <a:xfrm rot="16200000">
            <a:off x="2692748" y="2317208"/>
            <a:ext cx="1507144" cy="219291"/>
          </a:xfrm>
          <a:prstGeom prst="rect">
            <a:avLst/>
          </a:prstGeom>
          <a:noFill/>
          <a:ln>
            <a:noFill/>
          </a:ln>
        </p:spPr>
        <p:txBody>
          <a:bodyPr wrap="none" rtlCol="0" anchor="ctr" anchorCtr="1">
            <a:spAutoFit/>
          </a:bodyPr>
          <a:lstStyle/>
          <a:p>
            <a:pPr defTabSz="914355">
              <a:defRPr/>
            </a:pPr>
            <a:r>
              <a:rPr lang="en-GB" sz="800" b="1">
                <a:solidFill>
                  <a:prstClr val="black"/>
                </a:solidFill>
                <a:latin typeface="Arial"/>
                <a:cs typeface="Arial" panose="020B0604020202020204" pitchFamily="34" charset="0"/>
              </a:rPr>
              <a:t>Expected long-term return</a:t>
            </a:r>
          </a:p>
        </p:txBody>
      </p:sp>
      <p:grpSp>
        <p:nvGrpSpPr>
          <p:cNvPr id="13" name="Group 12">
            <a:extLst>
              <a:ext uri="{FF2B5EF4-FFF2-40B4-BE49-F238E27FC236}">
                <a16:creationId xmlns:a16="http://schemas.microsoft.com/office/drawing/2014/main" id="{59A1D741-2520-428A-AC69-ED88C818B929}"/>
              </a:ext>
            </a:extLst>
          </p:cNvPr>
          <p:cNvGrpSpPr/>
          <p:nvPr/>
        </p:nvGrpSpPr>
        <p:grpSpPr>
          <a:xfrm>
            <a:off x="4782863" y="1540598"/>
            <a:ext cx="2677431" cy="2024336"/>
            <a:chOff x="2755935" y="1531003"/>
            <a:chExt cx="4695452" cy="2730959"/>
          </a:xfrm>
        </p:grpSpPr>
        <p:cxnSp>
          <p:nvCxnSpPr>
            <p:cNvPr id="16" name="Straight Connector 15">
              <a:extLst>
                <a:ext uri="{FF2B5EF4-FFF2-40B4-BE49-F238E27FC236}">
                  <a16:creationId xmlns:a16="http://schemas.microsoft.com/office/drawing/2014/main" id="{78F12EA2-66B5-464D-AD14-CB3D995A7216}"/>
                </a:ext>
              </a:extLst>
            </p:cNvPr>
            <p:cNvCxnSpPr>
              <a:cxnSpLocks/>
            </p:cNvCxnSpPr>
            <p:nvPr/>
          </p:nvCxnSpPr>
          <p:spPr bwMode="gray">
            <a:xfrm>
              <a:off x="2755935" y="1531003"/>
              <a:ext cx="0" cy="271298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671FB8-B674-48C1-8359-0FDA8D5B75DC}"/>
                </a:ext>
              </a:extLst>
            </p:cNvPr>
            <p:cNvCxnSpPr>
              <a:cxnSpLocks/>
            </p:cNvCxnSpPr>
            <p:nvPr/>
          </p:nvCxnSpPr>
          <p:spPr bwMode="gray">
            <a:xfrm>
              <a:off x="5110380" y="1539989"/>
              <a:ext cx="0" cy="271298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E8A7C7-5588-4325-906D-7CAAE6A53F61}"/>
                </a:ext>
              </a:extLst>
            </p:cNvPr>
            <p:cNvCxnSpPr>
              <a:cxnSpLocks/>
            </p:cNvCxnSpPr>
            <p:nvPr/>
          </p:nvCxnSpPr>
          <p:spPr bwMode="gray">
            <a:xfrm>
              <a:off x="7451387" y="1548977"/>
              <a:ext cx="0" cy="271298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31DE13CD-8E32-4B72-A91D-B3E6179EB0AD}"/>
              </a:ext>
            </a:extLst>
          </p:cNvPr>
          <p:cNvCxnSpPr>
            <a:cxnSpLocks/>
          </p:cNvCxnSpPr>
          <p:nvPr/>
        </p:nvCxnSpPr>
        <p:spPr bwMode="gray">
          <a:xfrm>
            <a:off x="3525959" y="3551610"/>
            <a:ext cx="5242584" cy="13323"/>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66D9A6B-F921-4BD0-8AE1-45C04B2A5176}"/>
              </a:ext>
            </a:extLst>
          </p:cNvPr>
          <p:cNvCxnSpPr>
            <a:cxnSpLocks/>
          </p:cNvCxnSpPr>
          <p:nvPr/>
        </p:nvCxnSpPr>
        <p:spPr bwMode="gray">
          <a:xfrm flipV="1">
            <a:off x="3528226" y="1195973"/>
            <a:ext cx="27740" cy="2368963"/>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04C1122-B7D2-4A1B-8626-5FE020A476B0}"/>
              </a:ext>
            </a:extLst>
          </p:cNvPr>
          <p:cNvSpPr txBox="1"/>
          <p:nvPr/>
        </p:nvSpPr>
        <p:spPr bwMode="gray">
          <a:xfrm>
            <a:off x="3582323" y="3131386"/>
            <a:ext cx="1173199" cy="380873"/>
          </a:xfrm>
          <a:prstGeom prst="rect">
            <a:avLst/>
          </a:prstGeom>
          <a:noFill/>
          <a:ln>
            <a:noFill/>
          </a:ln>
        </p:spPr>
        <p:txBody>
          <a:bodyPr wrap="square" lIns="0" tIns="0" rIns="0" bIns="0" rtlCol="0">
            <a:spAutoFit/>
          </a:bodyPr>
          <a:lstStyle/>
          <a:p>
            <a:pPr algn="ctr" defTabSz="914355">
              <a:defRPr/>
            </a:pPr>
            <a:r>
              <a:rPr lang="en-GB" sz="800" spc="-18">
                <a:latin typeface="Arial"/>
                <a:cs typeface="Arial" panose="020B0604020202020204" pitchFamily="34" charset="0"/>
              </a:rPr>
              <a:t>Managed Retirement Solution Cautious Balanced</a:t>
            </a:r>
          </a:p>
        </p:txBody>
      </p:sp>
      <p:sp>
        <p:nvSpPr>
          <p:cNvPr id="3" name="Text Placeholder 2">
            <a:extLst>
              <a:ext uri="{FF2B5EF4-FFF2-40B4-BE49-F238E27FC236}">
                <a16:creationId xmlns:a16="http://schemas.microsoft.com/office/drawing/2014/main" id="{F098BF70-F8B1-4588-8C07-381E3AC70E6A}"/>
              </a:ext>
            </a:extLst>
          </p:cNvPr>
          <p:cNvSpPr>
            <a:spLocks noGrp="1"/>
          </p:cNvSpPr>
          <p:nvPr>
            <p:ph type="body" sz="quarter" idx="19"/>
          </p:nvPr>
        </p:nvSpPr>
        <p:spPr bwMode="gray">
          <a:xfrm>
            <a:off x="3410762" y="4347223"/>
            <a:ext cx="5303428" cy="479231"/>
          </a:xfrm>
        </p:spPr>
        <p:txBody>
          <a:bodyPr vert="horz" lIns="0" tIns="0" rIns="0" bIns="0" rtlCol="0" anchor="b" anchorCtr="0">
            <a:noAutofit/>
          </a:bodyPr>
          <a:lstStyle/>
          <a:p>
            <a:r>
              <a:rPr lang="en-GB">
                <a:latin typeface="Arial" panose="020B0604020202020204" pitchFamily="34" charset="0"/>
                <a:cs typeface="Arial" panose="020B0604020202020204" pitchFamily="34" charset="0"/>
              </a:rPr>
              <a:t>Source: Invesco. </a:t>
            </a:r>
            <a:r>
              <a:rPr lang="en-GB"/>
              <a:t>For illustrative purposes only, the proposed portfolios are subject to change.</a:t>
            </a:r>
            <a:endParaRPr lang="en-GB">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98170FF-8D9C-4B6E-B2E9-48FD922373F7}"/>
              </a:ext>
            </a:extLst>
          </p:cNvPr>
          <p:cNvSpPr>
            <a:spLocks noGrp="1"/>
          </p:cNvSpPr>
          <p:nvPr>
            <p:ph type="title"/>
          </p:nvPr>
        </p:nvSpPr>
        <p:spPr bwMode="gray">
          <a:xfrm>
            <a:off x="297063" y="284509"/>
            <a:ext cx="2738084" cy="1054290"/>
          </a:xfrm>
        </p:spPr>
        <p:txBody>
          <a:bodyPr vert="horz" lIns="0" tIns="0" rIns="0" bIns="0" rtlCol="0" anchor="t" anchorCtr="0">
            <a:noAutofit/>
          </a:bodyPr>
          <a:lstStyle/>
          <a:p>
            <a:r>
              <a:rPr lang="en-GB">
                <a:solidFill>
                  <a:schemeClr val="bg1"/>
                </a:solidFill>
                <a:latin typeface="Arial" panose="020B0604020202020204"/>
                <a:ea typeface="+mn-ea"/>
                <a:cs typeface="+mn-cs"/>
              </a:rPr>
              <a:t>All the same expertise, but with a focus on retirement</a:t>
            </a:r>
            <a:br>
              <a:rPr lang="en-US">
                <a:solidFill>
                  <a:schemeClr val="bg1"/>
                </a:solidFill>
              </a:rPr>
            </a:br>
            <a:endParaRPr lang="en-US" b="0">
              <a:solidFill>
                <a:schemeClr val="bg1"/>
              </a:solidFill>
              <a:latin typeface="+mn-lt"/>
              <a:ea typeface="+mn-ea"/>
            </a:endParaRPr>
          </a:p>
        </p:txBody>
      </p:sp>
      <p:sp>
        <p:nvSpPr>
          <p:cNvPr id="5" name="Slide Number Placeholder 4">
            <a:extLst>
              <a:ext uri="{FF2B5EF4-FFF2-40B4-BE49-F238E27FC236}">
                <a16:creationId xmlns:a16="http://schemas.microsoft.com/office/drawing/2014/main" id="{030E0D6E-0E3B-4B5F-AF50-1FC39BC88F67}"/>
              </a:ext>
            </a:extLst>
          </p:cNvPr>
          <p:cNvSpPr>
            <a:spLocks noGrp="1"/>
          </p:cNvSpPr>
          <p:nvPr>
            <p:ph type="sldNum" sz="quarter" idx="22"/>
          </p:nvPr>
        </p:nvSpPr>
        <p:spPr/>
        <p:txBody>
          <a:bodyPr/>
          <a:lstStyle/>
          <a:p>
            <a:pPr defTabSz="914355">
              <a:defRPr/>
            </a:pPr>
            <a:fld id="{6B8AAA75-8A14-4318-A123-C4AFAEECBBFF}" type="slidenum">
              <a:rPr lang="en-GB">
                <a:solidFill>
                  <a:srgbClr val="000000"/>
                </a:solidFill>
                <a:latin typeface="Arial"/>
              </a:rPr>
              <a:pPr defTabSz="914355">
                <a:defRPr/>
              </a:pPr>
              <a:t>27</a:t>
            </a:fld>
            <a:endParaRPr lang="en-GB">
              <a:solidFill>
                <a:srgbClr val="000000"/>
              </a:solidFill>
              <a:latin typeface="Arial"/>
            </a:endParaRPr>
          </a:p>
        </p:txBody>
      </p:sp>
      <p:sp>
        <p:nvSpPr>
          <p:cNvPr id="61" name="TextBox 60">
            <a:extLst>
              <a:ext uri="{FF2B5EF4-FFF2-40B4-BE49-F238E27FC236}">
                <a16:creationId xmlns:a16="http://schemas.microsoft.com/office/drawing/2014/main" id="{05CA1D73-D040-9AF0-A63B-6E358558DB95}"/>
              </a:ext>
            </a:extLst>
          </p:cNvPr>
          <p:cNvSpPr txBox="1"/>
          <p:nvPr/>
        </p:nvSpPr>
        <p:spPr>
          <a:xfrm>
            <a:off x="3525959" y="3614091"/>
            <a:ext cx="4703931" cy="123111"/>
          </a:xfrm>
          <a:prstGeom prst="rect">
            <a:avLst/>
          </a:prstGeom>
          <a:noFill/>
        </p:spPr>
        <p:txBody>
          <a:bodyPr wrap="square" lIns="0" tIns="0" rIns="0" bIns="0" rtlCol="0">
            <a:spAutoFit/>
          </a:bodyPr>
          <a:lstStyle/>
          <a:p>
            <a:pPr defTabSz="685783"/>
            <a:r>
              <a:rPr lang="en-US" sz="800" b="1" baseline="15000">
                <a:ln w="50800" cap="sq">
                  <a:solidFill>
                    <a:srgbClr val="000078"/>
                  </a:solidFill>
                  <a:miter lim="800000"/>
                </a:ln>
                <a:solidFill>
                  <a:schemeClr val="tx2"/>
                </a:solidFill>
                <a:latin typeface="Arial" panose="020B0604020202020204"/>
                <a:cs typeface="Arial" panose="020B0604020202020204" pitchFamily="34" charset="0"/>
              </a:rPr>
              <a:t> </a:t>
            </a:r>
            <a:r>
              <a:rPr lang="en-US" sz="800" b="1" baseline="15000">
                <a:ln w="38100" cap="sq">
                  <a:solidFill>
                    <a:schemeClr val="tx2"/>
                  </a:solidFill>
                  <a:miter lim="800000"/>
                </a:ln>
                <a:solidFill>
                  <a:schemeClr val="tx2"/>
                </a:solidFill>
                <a:latin typeface="Arial" panose="020B0604020202020204"/>
                <a:cs typeface="Arial" panose="020B0604020202020204" pitchFamily="34" charset="0"/>
              </a:rPr>
              <a:t>■</a:t>
            </a:r>
            <a:r>
              <a:rPr lang="en-US" sz="800" b="1">
                <a:ln w="60325" cap="sq">
                  <a:solidFill>
                    <a:srgbClr val="000078"/>
                  </a:solidFill>
                  <a:miter lim="800000"/>
                </a:ln>
                <a:solidFill>
                  <a:schemeClr val="tx2"/>
                </a:solidFill>
                <a:latin typeface="Arial" panose="020B0604020202020204"/>
                <a:cs typeface="Arial" panose="020B0604020202020204" pitchFamily="34" charset="0"/>
              </a:rPr>
              <a:t>  </a:t>
            </a:r>
            <a:r>
              <a:rPr lang="en-US" sz="800">
                <a:solidFill>
                  <a:srgbClr val="000000"/>
                </a:solidFill>
                <a:latin typeface="Arial" panose="020B0604020202020204"/>
              </a:rPr>
              <a:t>Global equity     </a:t>
            </a:r>
            <a:r>
              <a:rPr lang="en-US" sz="800">
                <a:ln>
                  <a:solidFill>
                    <a:srgbClr val="0598FA"/>
                  </a:solidFill>
                </a:ln>
                <a:solidFill>
                  <a:srgbClr val="0598FA"/>
                </a:solidFill>
                <a:latin typeface="Arial" panose="020B0604020202020204"/>
              </a:rPr>
              <a:t> </a:t>
            </a:r>
            <a:r>
              <a:rPr lang="en-US" sz="800" b="1" baseline="15000">
                <a:ln w="38100" cap="sq">
                  <a:solidFill>
                    <a:srgbClr val="0598FA"/>
                  </a:solidFill>
                  <a:miter lim="800000"/>
                </a:ln>
                <a:solidFill>
                  <a:srgbClr val="0598FA"/>
                </a:solidFill>
                <a:latin typeface="Arial" panose="020B0604020202020204"/>
                <a:cs typeface="Arial" panose="020B0604020202020204" pitchFamily="34" charset="0"/>
              </a:rPr>
              <a:t>■</a:t>
            </a:r>
            <a:r>
              <a:rPr lang="en-US" sz="800" b="1">
                <a:ln w="60325" cap="sq">
                  <a:solidFill>
                    <a:srgbClr val="0598FA"/>
                  </a:solidFill>
                  <a:miter lim="800000"/>
                </a:ln>
                <a:solidFill>
                  <a:srgbClr val="0598FA"/>
                </a:solidFill>
                <a:latin typeface="Arial" panose="020B0604020202020204"/>
                <a:cs typeface="Arial" panose="020B0604020202020204" pitchFamily="34" charset="0"/>
              </a:rPr>
              <a:t>  </a:t>
            </a:r>
            <a:r>
              <a:rPr lang="en-US" sz="800">
                <a:solidFill>
                  <a:srgbClr val="000000"/>
                </a:solidFill>
                <a:latin typeface="Arial" panose="020B0604020202020204"/>
              </a:rPr>
              <a:t>Fixed income      </a:t>
            </a:r>
            <a:r>
              <a:rPr lang="en-US" sz="800" b="1" baseline="15000">
                <a:ln w="38100" cap="sq">
                  <a:solidFill>
                    <a:schemeClr val="accent1"/>
                  </a:solidFill>
                  <a:miter lim="800000"/>
                </a:ln>
                <a:solidFill>
                  <a:schemeClr val="accent1"/>
                </a:solidFill>
                <a:latin typeface="Arial" panose="020B0604020202020204"/>
                <a:cs typeface="Arial" panose="020B0604020202020204" pitchFamily="34" charset="0"/>
              </a:rPr>
              <a:t>■</a:t>
            </a:r>
            <a:r>
              <a:rPr lang="en-US" sz="800" b="1">
                <a:ln w="60325" cap="sq">
                  <a:solidFill>
                    <a:srgbClr val="0598FA"/>
                  </a:solidFill>
                  <a:miter lim="800000"/>
                </a:ln>
                <a:solidFill>
                  <a:srgbClr val="0598FA"/>
                </a:solidFill>
                <a:latin typeface="Arial" panose="020B0604020202020204"/>
                <a:cs typeface="Arial" panose="020B0604020202020204" pitchFamily="34" charset="0"/>
              </a:rPr>
              <a:t>  </a:t>
            </a:r>
            <a:r>
              <a:rPr lang="en-US" sz="800">
                <a:solidFill>
                  <a:srgbClr val="000000"/>
                </a:solidFill>
                <a:latin typeface="Arial" panose="020B0604020202020204"/>
              </a:rPr>
              <a:t>Alternatives     </a:t>
            </a:r>
            <a:r>
              <a:rPr lang="en-US" sz="800" b="1" baseline="15000">
                <a:ln w="38100" cap="sq">
                  <a:solidFill>
                    <a:schemeClr val="accent3"/>
                  </a:solidFill>
                  <a:miter lim="800000"/>
                </a:ln>
                <a:solidFill>
                  <a:schemeClr val="accent3"/>
                </a:solidFill>
                <a:latin typeface="Arial" panose="020B0604020202020204"/>
                <a:cs typeface="Arial" panose="020B0604020202020204" pitchFamily="34" charset="0"/>
              </a:rPr>
              <a:t>■</a:t>
            </a:r>
            <a:r>
              <a:rPr lang="en-US" sz="800" b="1" baseline="15000">
                <a:ln w="50800" cap="sq">
                  <a:solidFill>
                    <a:srgbClr val="000078"/>
                  </a:solidFill>
                  <a:miter lim="800000"/>
                </a:ln>
                <a:solidFill>
                  <a:srgbClr val="000078"/>
                </a:solidFill>
                <a:latin typeface="Arial" panose="020B0604020202020204"/>
                <a:cs typeface="Arial" panose="020B0604020202020204" pitchFamily="34" charset="0"/>
              </a:rPr>
              <a:t> </a:t>
            </a:r>
            <a:r>
              <a:rPr lang="en-US" sz="800" b="1">
                <a:ln w="60325" cap="sq">
                  <a:solidFill>
                    <a:srgbClr val="000078"/>
                  </a:solidFill>
                  <a:miter lim="800000"/>
                </a:ln>
                <a:solidFill>
                  <a:srgbClr val="000078"/>
                </a:solidFill>
                <a:latin typeface="Arial" panose="020B0604020202020204"/>
                <a:cs typeface="Arial" panose="020B0604020202020204" pitchFamily="34" charset="0"/>
              </a:rPr>
              <a:t> </a:t>
            </a:r>
            <a:r>
              <a:rPr lang="en-US" sz="800">
                <a:solidFill>
                  <a:srgbClr val="000000"/>
                </a:solidFill>
                <a:latin typeface="Arial" panose="020B0604020202020204"/>
              </a:rPr>
              <a:t>Cash         Secured Lifetime Income (SLI)</a:t>
            </a:r>
          </a:p>
        </p:txBody>
      </p:sp>
      <p:sp>
        <p:nvSpPr>
          <p:cNvPr id="10" name="TextBox 9">
            <a:extLst>
              <a:ext uri="{FF2B5EF4-FFF2-40B4-BE49-F238E27FC236}">
                <a16:creationId xmlns:a16="http://schemas.microsoft.com/office/drawing/2014/main" id="{6208FB3A-43EC-6671-883F-50C113733D3F}"/>
              </a:ext>
            </a:extLst>
          </p:cNvPr>
          <p:cNvSpPr txBox="1"/>
          <p:nvPr/>
        </p:nvSpPr>
        <p:spPr bwMode="gray">
          <a:xfrm>
            <a:off x="4853087" y="3131386"/>
            <a:ext cx="1173199" cy="253916"/>
          </a:xfrm>
          <a:prstGeom prst="rect">
            <a:avLst/>
          </a:prstGeom>
          <a:noFill/>
          <a:ln>
            <a:noFill/>
          </a:ln>
        </p:spPr>
        <p:txBody>
          <a:bodyPr wrap="square" lIns="0" tIns="0" rIns="0" bIns="0" rtlCol="0">
            <a:spAutoFit/>
          </a:bodyPr>
          <a:lstStyle/>
          <a:p>
            <a:pPr algn="ctr" defTabSz="914355">
              <a:defRPr/>
            </a:pPr>
            <a:r>
              <a:rPr lang="en-GB" sz="800">
                <a:latin typeface="Arial"/>
                <a:cs typeface="Arial" panose="020B0604020202020204" pitchFamily="34" charset="0"/>
              </a:rPr>
              <a:t>Managed Retirement Solution Balanced</a:t>
            </a:r>
          </a:p>
        </p:txBody>
      </p:sp>
      <p:sp>
        <p:nvSpPr>
          <p:cNvPr id="12" name="TextBox 11">
            <a:extLst>
              <a:ext uri="{FF2B5EF4-FFF2-40B4-BE49-F238E27FC236}">
                <a16:creationId xmlns:a16="http://schemas.microsoft.com/office/drawing/2014/main" id="{6F1E8435-D6C3-2758-8EC8-B009E3CAF808}"/>
              </a:ext>
            </a:extLst>
          </p:cNvPr>
          <p:cNvSpPr txBox="1"/>
          <p:nvPr/>
        </p:nvSpPr>
        <p:spPr bwMode="gray">
          <a:xfrm>
            <a:off x="6238395" y="3131386"/>
            <a:ext cx="1173199" cy="246221"/>
          </a:xfrm>
          <a:prstGeom prst="rect">
            <a:avLst/>
          </a:prstGeom>
          <a:noFill/>
          <a:ln>
            <a:noFill/>
          </a:ln>
        </p:spPr>
        <p:txBody>
          <a:bodyPr wrap="square" lIns="0" tIns="0" rIns="0" bIns="0" rtlCol="0">
            <a:spAutoFit/>
          </a:bodyPr>
          <a:lstStyle/>
          <a:p>
            <a:pPr algn="ctr" defTabSz="914355">
              <a:defRPr/>
            </a:pPr>
            <a:r>
              <a:rPr lang="en-GB" sz="800" spc="-6">
                <a:latin typeface="Arial"/>
                <a:cs typeface="Arial" panose="020B0604020202020204" pitchFamily="34" charset="0"/>
              </a:rPr>
              <a:t>Managed Retirement Solution Balanced Growth</a:t>
            </a:r>
          </a:p>
        </p:txBody>
      </p:sp>
      <p:sp>
        <p:nvSpPr>
          <p:cNvPr id="19" name="TextBox 18">
            <a:extLst>
              <a:ext uri="{FF2B5EF4-FFF2-40B4-BE49-F238E27FC236}">
                <a16:creationId xmlns:a16="http://schemas.microsoft.com/office/drawing/2014/main" id="{858AE5A5-F0F5-C58E-8547-51D82379988E}"/>
              </a:ext>
            </a:extLst>
          </p:cNvPr>
          <p:cNvSpPr txBox="1"/>
          <p:nvPr/>
        </p:nvSpPr>
        <p:spPr bwMode="gray">
          <a:xfrm>
            <a:off x="7595624" y="3131386"/>
            <a:ext cx="1173199" cy="253916"/>
          </a:xfrm>
          <a:prstGeom prst="rect">
            <a:avLst/>
          </a:prstGeom>
          <a:noFill/>
          <a:ln>
            <a:noFill/>
          </a:ln>
        </p:spPr>
        <p:txBody>
          <a:bodyPr wrap="square" lIns="0" tIns="0" rIns="0" bIns="0" rtlCol="0">
            <a:spAutoFit/>
          </a:bodyPr>
          <a:lstStyle/>
          <a:p>
            <a:pPr algn="ctr" defTabSz="914355">
              <a:defRPr/>
            </a:pPr>
            <a:r>
              <a:rPr lang="en-GB" sz="800">
                <a:latin typeface="Arial"/>
                <a:cs typeface="Arial" panose="020B0604020202020204" pitchFamily="34" charset="0"/>
              </a:rPr>
              <a:t>Managed Retirement Solution Growth</a:t>
            </a:r>
          </a:p>
        </p:txBody>
      </p:sp>
      <p:sp>
        <p:nvSpPr>
          <p:cNvPr id="4" name="TextBox 3">
            <a:extLst>
              <a:ext uri="{FF2B5EF4-FFF2-40B4-BE49-F238E27FC236}">
                <a16:creationId xmlns:a16="http://schemas.microsoft.com/office/drawing/2014/main" id="{D5C6CCD8-042E-8CAF-99B2-8E965B784A8A}"/>
              </a:ext>
            </a:extLst>
          </p:cNvPr>
          <p:cNvSpPr txBox="1"/>
          <p:nvPr/>
        </p:nvSpPr>
        <p:spPr>
          <a:xfrm flipH="1">
            <a:off x="333306" y="1165646"/>
            <a:ext cx="2929491" cy="3257880"/>
          </a:xfrm>
          <a:prstGeom prst="rect">
            <a:avLst/>
          </a:prstGeom>
          <a:noFill/>
        </p:spPr>
        <p:txBody>
          <a:bodyPr wrap="square" lIns="0" tIns="0" rIns="0" bIns="0" rtlCol="0">
            <a:spAutoFit/>
          </a:bodyPr>
          <a:lstStyle/>
          <a:p>
            <a:pPr marL="171450" indent="-171450" defTabSz="1219170">
              <a:lnSpc>
                <a:spcPts val="1600"/>
              </a:lnSpc>
              <a:spcAft>
                <a:spcPts val="1600"/>
              </a:spcAft>
              <a:buSzPct val="130000"/>
              <a:buFont typeface="Arial" panose="020B0604020202020204" pitchFamily="34" charset="0"/>
              <a:buChar char="•"/>
              <a:defRPr/>
            </a:pPr>
            <a:r>
              <a:rPr lang="en-GB" sz="900">
                <a:solidFill>
                  <a:schemeClr val="bg1"/>
                </a:solidFill>
                <a:latin typeface="Arial" panose="020B0604020202020204"/>
              </a:rPr>
              <a:t>19 SLI/Model combinations to provide choice and flexibility</a:t>
            </a:r>
          </a:p>
          <a:p>
            <a:pPr marL="171450" indent="-171450" defTabSz="1219170">
              <a:lnSpc>
                <a:spcPts val="1600"/>
              </a:lnSpc>
              <a:spcAft>
                <a:spcPts val="1600"/>
              </a:spcAft>
              <a:buSzPct val="130000"/>
              <a:buFont typeface="Arial" panose="020B0604020202020204" pitchFamily="34" charset="0"/>
              <a:buChar char="•"/>
              <a:defRPr/>
            </a:pPr>
            <a:r>
              <a:rPr lang="en-GB" sz="900">
                <a:solidFill>
                  <a:srgbClr val="FFFFFF"/>
                </a:solidFill>
                <a:latin typeface="Arial" panose="020B0604020202020204" pitchFamily="34" charset="0"/>
              </a:rPr>
              <a:t>Multi-asset</a:t>
            </a:r>
            <a:r>
              <a:rPr lang="en-US" sz="900">
                <a:solidFill>
                  <a:srgbClr val="FFFFFF"/>
                </a:solidFill>
                <a:latin typeface="Arial" panose="020B0604020202020204" pitchFamily="34" charset="0"/>
              </a:rPr>
              <a:t> portfolios of 15-25 individual funds</a:t>
            </a:r>
            <a:endParaRPr lang="en-GB" sz="900">
              <a:solidFill>
                <a:srgbClr val="FFFFFF"/>
              </a:solidFill>
              <a:latin typeface="Arial" panose="020B0604020202020204" pitchFamily="34" charset="0"/>
            </a:endParaRPr>
          </a:p>
          <a:p>
            <a:pPr marL="171450" indent="-171450" defTabSz="1219170">
              <a:lnSpc>
                <a:spcPts val="1600"/>
              </a:lnSpc>
              <a:spcAft>
                <a:spcPts val="1600"/>
              </a:spcAft>
              <a:buSzPct val="130000"/>
              <a:buFont typeface="Arial" panose="020B0604020202020204" pitchFamily="34" charset="0"/>
              <a:buChar char="•"/>
              <a:defRPr/>
            </a:pPr>
            <a:r>
              <a:rPr lang="en-US" sz="900">
                <a:solidFill>
                  <a:srgbClr val="FFFFFF"/>
                </a:solidFill>
                <a:latin typeface="Arial" panose="020B0604020202020204" pitchFamily="34" charset="0"/>
              </a:rPr>
              <a:t>Open architecture, multi-manager approach</a:t>
            </a:r>
            <a:endParaRPr lang="en-GB" sz="900">
              <a:solidFill>
                <a:srgbClr val="FFFFFF"/>
              </a:solidFill>
              <a:latin typeface="Arial" panose="020B0604020202020204" pitchFamily="34" charset="0"/>
            </a:endParaRPr>
          </a:p>
          <a:p>
            <a:pPr marL="171450" indent="-171450" defTabSz="1219170">
              <a:lnSpc>
                <a:spcPts val="1600"/>
              </a:lnSpc>
              <a:spcAft>
                <a:spcPts val="1600"/>
              </a:spcAft>
              <a:buSzPct val="130000"/>
              <a:buFont typeface="Arial" panose="020B0604020202020204" pitchFamily="34" charset="0"/>
              <a:buChar char="•"/>
              <a:defRPr/>
            </a:pPr>
            <a:r>
              <a:rPr lang="en-US" sz="900">
                <a:solidFill>
                  <a:srgbClr val="FFFFFF"/>
                </a:solidFill>
                <a:latin typeface="Arial" panose="020B0604020202020204" pitchFamily="34" charset="0"/>
              </a:rPr>
              <a:t>Invesco discretion and oversight for ongoing management and portfolio rebalancing </a:t>
            </a:r>
          </a:p>
          <a:p>
            <a:pPr marL="171450" indent="-171450" defTabSz="1219170">
              <a:lnSpc>
                <a:spcPts val="1600"/>
              </a:lnSpc>
              <a:spcAft>
                <a:spcPts val="1600"/>
              </a:spcAft>
              <a:buSzPct val="130000"/>
              <a:buFont typeface="Arial" panose="020B0604020202020204" pitchFamily="34" charset="0"/>
              <a:buChar char="•"/>
              <a:defRPr/>
            </a:pPr>
            <a:r>
              <a:rPr lang="en-US" sz="900">
                <a:solidFill>
                  <a:srgbClr val="FFFFFF"/>
                </a:solidFill>
                <a:latin typeface="Arial" panose="020B0604020202020204" pitchFamily="34" charset="0"/>
              </a:rPr>
              <a:t>SLI modelled as an asset class as part of the portfolio's asset allocation to deliver a holistic solution</a:t>
            </a:r>
            <a:endParaRPr lang="en-GB" sz="900">
              <a:solidFill>
                <a:srgbClr val="FFFFFF"/>
              </a:solidFill>
              <a:latin typeface="Arial" panose="020B0604020202020204" pitchFamily="34" charset="0"/>
            </a:endParaRPr>
          </a:p>
          <a:p>
            <a:pPr marL="171450" indent="-171450" defTabSz="1219170">
              <a:lnSpc>
                <a:spcPts val="1600"/>
              </a:lnSpc>
              <a:spcAft>
                <a:spcPts val="1600"/>
              </a:spcAft>
              <a:buSzPct val="130000"/>
              <a:buFont typeface="Arial" panose="020B0604020202020204" pitchFamily="34" charset="0"/>
              <a:buChar char="•"/>
              <a:defRPr/>
            </a:pPr>
            <a:r>
              <a:rPr lang="en-US" sz="900">
                <a:solidFill>
                  <a:srgbClr val="FFFFFF"/>
                </a:solidFill>
                <a:latin typeface="Arial" panose="020B0604020202020204" pitchFamily="34" charset="0"/>
              </a:rPr>
              <a:t>An IFA will select one of proposed model/SLI combinations that best suits their clients needs based on their income requirements and risk tolerance. </a:t>
            </a:r>
            <a:endParaRPr lang="en-GB" sz="900">
              <a:solidFill>
                <a:srgbClr val="FFFFFF"/>
              </a:solidFill>
              <a:latin typeface="Arial" panose="020B0604020202020204" pitchFamily="34" charset="0"/>
            </a:endParaRPr>
          </a:p>
        </p:txBody>
      </p:sp>
      <p:sp>
        <p:nvSpPr>
          <p:cNvPr id="20" name="TextBox 19">
            <a:extLst>
              <a:ext uri="{FF2B5EF4-FFF2-40B4-BE49-F238E27FC236}">
                <a16:creationId xmlns:a16="http://schemas.microsoft.com/office/drawing/2014/main" id="{6B4BF1C1-9CAA-5182-3374-ADAEDC998653}"/>
              </a:ext>
            </a:extLst>
          </p:cNvPr>
          <p:cNvSpPr txBox="1"/>
          <p:nvPr/>
        </p:nvSpPr>
        <p:spPr>
          <a:xfrm>
            <a:off x="3542096" y="618112"/>
            <a:ext cx="5289556" cy="276999"/>
          </a:xfrm>
          <a:prstGeom prst="rect">
            <a:avLst/>
          </a:prstGeom>
          <a:noFill/>
        </p:spPr>
        <p:txBody>
          <a:bodyPr wrap="square" lIns="0" tIns="0" rIns="0" bIns="0">
            <a:spAutoFit/>
          </a:bodyPr>
          <a:lstStyle/>
          <a:p>
            <a:r>
              <a:rPr lang="en-US" b="1">
                <a:solidFill>
                  <a:schemeClr val="tx2"/>
                </a:solidFill>
              </a:rPr>
              <a:t>Retirement Investment Solution  </a:t>
            </a:r>
          </a:p>
        </p:txBody>
      </p:sp>
      <p:pic>
        <p:nvPicPr>
          <p:cNvPr id="22" name="ivz_logo">
            <a:extLst>
              <a:ext uri="{FF2B5EF4-FFF2-40B4-BE49-F238E27FC236}">
                <a16:creationId xmlns:a16="http://schemas.microsoft.com/office/drawing/2014/main" id="{734088D2-7968-F8E6-4450-F6CD02D194E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899" y="4845250"/>
            <a:ext cx="640729" cy="112205"/>
          </a:xfrm>
          <a:prstGeom prst="rect">
            <a:avLst/>
          </a:prstGeom>
        </p:spPr>
      </p:pic>
      <p:sp>
        <p:nvSpPr>
          <p:cNvPr id="15" name="Rectangle 14">
            <a:extLst>
              <a:ext uri="{FF2B5EF4-FFF2-40B4-BE49-F238E27FC236}">
                <a16:creationId xmlns:a16="http://schemas.microsoft.com/office/drawing/2014/main" id="{719E9D8E-DF3E-8EE0-7DC4-6E06C8C27CD7}"/>
              </a:ext>
            </a:extLst>
          </p:cNvPr>
          <p:cNvSpPr/>
          <p:nvPr/>
        </p:nvSpPr>
        <p:spPr>
          <a:xfrm>
            <a:off x="5272962" y="3650816"/>
            <a:ext cx="70339" cy="685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22DE06B-5A6D-3FE4-CDF3-88F9E4BB75E2}"/>
              </a:ext>
            </a:extLst>
          </p:cNvPr>
          <p:cNvSpPr/>
          <p:nvPr/>
        </p:nvSpPr>
        <p:spPr>
          <a:xfrm>
            <a:off x="6529001" y="3642755"/>
            <a:ext cx="70339" cy="68523"/>
          </a:xfrm>
          <a:prstGeom prst="rect">
            <a:avLst/>
          </a:prstGeom>
          <a:solidFill>
            <a:srgbClr val="FF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2" name="Chart 51">
            <a:extLst>
              <a:ext uri="{FF2B5EF4-FFF2-40B4-BE49-F238E27FC236}">
                <a16:creationId xmlns:a16="http://schemas.microsoft.com/office/drawing/2014/main" id="{D681B45B-2FD2-2B7C-D2E3-9E5184CB53C3}"/>
              </a:ext>
            </a:extLst>
          </p:cNvPr>
          <p:cNvGraphicFramePr/>
          <p:nvPr/>
        </p:nvGraphicFramePr>
        <p:xfrm>
          <a:off x="3426982" y="1901949"/>
          <a:ext cx="1395531" cy="128668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a:extLst>
              <a:ext uri="{FF2B5EF4-FFF2-40B4-BE49-F238E27FC236}">
                <a16:creationId xmlns:a16="http://schemas.microsoft.com/office/drawing/2014/main" id="{593DCADB-464D-6077-460F-6A2D9FF21C80}"/>
              </a:ext>
            </a:extLst>
          </p:cNvPr>
          <p:cNvGraphicFramePr/>
          <p:nvPr/>
        </p:nvGraphicFramePr>
        <p:xfrm>
          <a:off x="4755522" y="1673281"/>
          <a:ext cx="1395321" cy="137296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a:extLst>
              <a:ext uri="{FF2B5EF4-FFF2-40B4-BE49-F238E27FC236}">
                <a16:creationId xmlns:a16="http://schemas.microsoft.com/office/drawing/2014/main" id="{C65F94DC-8B89-EE2B-BCB9-D1C1792211BB}"/>
              </a:ext>
            </a:extLst>
          </p:cNvPr>
          <p:cNvGraphicFramePr/>
          <p:nvPr/>
        </p:nvGraphicFramePr>
        <p:xfrm>
          <a:off x="6056846" y="1482495"/>
          <a:ext cx="1439648" cy="136236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5" name="Chart 54">
            <a:extLst>
              <a:ext uri="{FF2B5EF4-FFF2-40B4-BE49-F238E27FC236}">
                <a16:creationId xmlns:a16="http://schemas.microsoft.com/office/drawing/2014/main" id="{07D7E3F0-B581-56BF-3E48-A94CD47C65B9}"/>
              </a:ext>
            </a:extLst>
          </p:cNvPr>
          <p:cNvGraphicFramePr/>
          <p:nvPr/>
        </p:nvGraphicFramePr>
        <p:xfrm>
          <a:off x="7270724" y="1195973"/>
          <a:ext cx="1528666" cy="1486107"/>
        </p:xfrm>
        <a:graphic>
          <a:graphicData uri="http://schemas.openxmlformats.org/drawingml/2006/chart">
            <c:chart xmlns:c="http://schemas.openxmlformats.org/drawingml/2006/chart" xmlns:r="http://schemas.openxmlformats.org/officeDocument/2006/relationships" r:id="rId12"/>
          </a:graphicData>
        </a:graphic>
      </p:graphicFrame>
      <p:sp>
        <p:nvSpPr>
          <p:cNvPr id="56" name="Rectangle: Rounded Corners 55">
            <a:extLst>
              <a:ext uri="{FF2B5EF4-FFF2-40B4-BE49-F238E27FC236}">
                <a16:creationId xmlns:a16="http://schemas.microsoft.com/office/drawing/2014/main" id="{7B096477-7E52-66F6-52B3-0FF1CA7D0E6B}"/>
              </a:ext>
            </a:extLst>
          </p:cNvPr>
          <p:cNvSpPr/>
          <p:nvPr/>
        </p:nvSpPr>
        <p:spPr>
          <a:xfrm>
            <a:off x="3710447" y="1737359"/>
            <a:ext cx="897111" cy="255490"/>
          </a:xfrm>
          <a:prstGeom prst="roundRect">
            <a:avLst/>
          </a:prstGeom>
          <a:solidFill>
            <a:srgbClr val="FF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a:t>SLI 10-40%</a:t>
            </a:r>
          </a:p>
        </p:txBody>
      </p:sp>
      <p:sp>
        <p:nvSpPr>
          <p:cNvPr id="57" name="Rectangle: Rounded Corners 56">
            <a:extLst>
              <a:ext uri="{FF2B5EF4-FFF2-40B4-BE49-F238E27FC236}">
                <a16:creationId xmlns:a16="http://schemas.microsoft.com/office/drawing/2014/main" id="{F7FBC1BA-FFBE-2E68-0AD5-41680EA88548}"/>
              </a:ext>
            </a:extLst>
          </p:cNvPr>
          <p:cNvSpPr/>
          <p:nvPr/>
        </p:nvSpPr>
        <p:spPr>
          <a:xfrm>
            <a:off x="5035634" y="1536930"/>
            <a:ext cx="897111" cy="255490"/>
          </a:xfrm>
          <a:prstGeom prst="roundRect">
            <a:avLst/>
          </a:prstGeom>
          <a:solidFill>
            <a:srgbClr val="FF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a:t>SLI 10-40%</a:t>
            </a:r>
          </a:p>
        </p:txBody>
      </p:sp>
      <p:sp>
        <p:nvSpPr>
          <p:cNvPr id="58" name="Rectangle: Rounded Corners 57">
            <a:extLst>
              <a:ext uri="{FF2B5EF4-FFF2-40B4-BE49-F238E27FC236}">
                <a16:creationId xmlns:a16="http://schemas.microsoft.com/office/drawing/2014/main" id="{FA142581-1D81-A376-64E6-6C9A1C091804}"/>
              </a:ext>
            </a:extLst>
          </p:cNvPr>
          <p:cNvSpPr/>
          <p:nvPr/>
        </p:nvSpPr>
        <p:spPr>
          <a:xfrm>
            <a:off x="6369297" y="1366010"/>
            <a:ext cx="897111" cy="255490"/>
          </a:xfrm>
          <a:prstGeom prst="roundRect">
            <a:avLst/>
          </a:prstGeom>
          <a:solidFill>
            <a:srgbClr val="FF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a:t>SLI 10-40%</a:t>
            </a:r>
          </a:p>
        </p:txBody>
      </p:sp>
      <p:sp>
        <p:nvSpPr>
          <p:cNvPr id="59" name="Rectangle: Rounded Corners 58">
            <a:extLst>
              <a:ext uri="{FF2B5EF4-FFF2-40B4-BE49-F238E27FC236}">
                <a16:creationId xmlns:a16="http://schemas.microsoft.com/office/drawing/2014/main" id="{4AE7B829-D4E6-391F-49B1-83E84D054679}"/>
              </a:ext>
            </a:extLst>
          </p:cNvPr>
          <p:cNvSpPr/>
          <p:nvPr/>
        </p:nvSpPr>
        <p:spPr>
          <a:xfrm>
            <a:off x="7596096" y="1165646"/>
            <a:ext cx="897111" cy="255490"/>
          </a:xfrm>
          <a:prstGeom prst="roundRect">
            <a:avLst/>
          </a:prstGeom>
          <a:solidFill>
            <a:srgbClr val="FF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a:t>SLI 10-40%</a:t>
            </a:r>
          </a:p>
        </p:txBody>
      </p:sp>
    </p:spTree>
    <p:extLst>
      <p:ext uri="{BB962C8B-B14F-4D97-AF65-F5344CB8AC3E}">
        <p14:creationId xmlns:p14="http://schemas.microsoft.com/office/powerpoint/2010/main" val="3608446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AE725BF-AB8D-001B-86B8-57F1EDD28811}"/>
              </a:ext>
            </a:extLst>
          </p:cNvPr>
          <p:cNvSpPr>
            <a:spLocks/>
          </p:cNvSpPr>
          <p:nvPr/>
        </p:nvSpPr>
        <p:spPr>
          <a:xfrm>
            <a:off x="0" y="0"/>
            <a:ext cx="320829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23" name="think-cell data - do not delete" hidden="1">
            <a:extLst>
              <a:ext uri="{FF2B5EF4-FFF2-40B4-BE49-F238E27FC236}">
                <a16:creationId xmlns:a16="http://schemas.microsoft.com/office/drawing/2014/main" id="{AE0E605E-666D-52EF-E8C4-2A1B883A4C32}"/>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23" name="think-cell data - do not delete" hidden="1">
                        <a:extLst>
                          <a:ext uri="{FF2B5EF4-FFF2-40B4-BE49-F238E27FC236}">
                            <a16:creationId xmlns:a16="http://schemas.microsoft.com/office/drawing/2014/main" id="{AE0E605E-666D-52EF-E8C4-2A1B883A4C32}"/>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F098BF70-F8B1-4588-8C07-381E3AC70E6A}"/>
              </a:ext>
            </a:extLst>
          </p:cNvPr>
          <p:cNvSpPr>
            <a:spLocks noGrp="1"/>
          </p:cNvSpPr>
          <p:nvPr>
            <p:ph type="body" sz="quarter" idx="19"/>
          </p:nvPr>
        </p:nvSpPr>
        <p:spPr bwMode="gray">
          <a:xfrm>
            <a:off x="3238500" y="4347223"/>
            <a:ext cx="5613400" cy="224777"/>
          </a:xfrm>
        </p:spPr>
        <p:txBody>
          <a:bodyPr vert="horz" lIns="0" tIns="0" rIns="0" bIns="0" rtlCol="0" anchor="b" anchorCtr="0">
            <a:noAutofit/>
          </a:bodyPr>
          <a:lstStyle/>
          <a:p>
            <a:r>
              <a:rPr lang="en-GB" dirty="0">
                <a:latin typeface="Arial" panose="020B0604020202020204" pitchFamily="34" charset="0"/>
                <a:cs typeface="Arial" panose="020B0604020202020204" pitchFamily="34" charset="0"/>
              </a:rPr>
              <a:t>Source: </a:t>
            </a:r>
            <a:r>
              <a:rPr lang="en-GB" dirty="0"/>
              <a:t>Invesco as at 30 June 2024.The strategy risk profiles are relative to the </a:t>
            </a:r>
            <a:r>
              <a:rPr kumimoji="0" lang="en-GB" sz="800" b="0" i="0" u="none" strike="noStrike" kern="1200" cap="none" spc="0" normalizeH="0" baseline="0" dirty="0">
                <a:ln>
                  <a:noFill/>
                </a:ln>
                <a:solidFill>
                  <a:schemeClr val="tx1"/>
                </a:solidFill>
                <a:effectLst/>
                <a:uLnTx/>
                <a:uFillTx/>
                <a:latin typeface="+mn-lt"/>
                <a:ea typeface="+mn-ea"/>
                <a:cs typeface="+mn-cs"/>
              </a:rPr>
              <a:t>MSCI AC World Index and </a:t>
            </a:r>
            <a:r>
              <a:rPr lang="en-GB" dirty="0"/>
              <a:t>may fall outside the range stated from time to time, especially during periods of unusually high or low market volatility. </a:t>
            </a:r>
            <a:r>
              <a:rPr lang="en-US" dirty="0"/>
              <a:t>There is no guarantee that the Fund will achieve these aims and an investor may not get back the amount invested. OCF refers to the Z Acc share class. </a:t>
            </a:r>
            <a:endParaRPr lang="en-GB"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30E0D6E-0E3B-4B5F-AF50-1FC39BC88F67}"/>
              </a:ext>
            </a:extLst>
          </p:cNvPr>
          <p:cNvSpPr>
            <a:spLocks noGrp="1"/>
          </p:cNvSpPr>
          <p:nvPr>
            <p:ph type="sldNum" sz="quarter" idx="2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6B8AAA75-8A14-4318-A123-C4AFAEECBBFF}" type="slidenum">
              <a:rPr kumimoji="0" lang="en-GB" sz="800" b="0" i="0" u="none" strike="noStrike" kern="1200" cap="none" spc="0" normalizeH="0" baseline="0" noProof="0">
                <a:ln>
                  <a:noFill/>
                </a:ln>
                <a:solidFill>
                  <a:srgbClr val="000000"/>
                </a:solidFill>
                <a:effectLst/>
                <a:uLnTx/>
                <a:uFillTx/>
                <a:latin typeface="Arial"/>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28</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D5C6CCD8-042E-8CAF-99B2-8E965B784A8A}"/>
              </a:ext>
            </a:extLst>
          </p:cNvPr>
          <p:cNvSpPr txBox="1"/>
          <p:nvPr/>
        </p:nvSpPr>
        <p:spPr>
          <a:xfrm flipH="1">
            <a:off x="305827" y="905766"/>
            <a:ext cx="2614515" cy="3170099"/>
          </a:xfrm>
          <a:prstGeom prst="rect">
            <a:avLst/>
          </a:prstGeom>
          <a:noFill/>
        </p:spPr>
        <p:txBody>
          <a:bodyPr wrap="square" lIns="0" tIns="0" rIns="0" bIns="0" rtlCol="0">
            <a:spAutoFit/>
          </a:bodyPr>
          <a:lstStyle/>
          <a:p>
            <a:pPr marL="171450" marR="0" lvl="0" indent="-171450" algn="l" defTabSz="914400" rtl="0" eaLnBrk="1" fontAlgn="auto" latinLnBrk="0" hangingPunct="1">
              <a:spcBef>
                <a:spcPts val="0"/>
              </a:spcBef>
              <a:spcAft>
                <a:spcPts val="120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Target an income of 2-3% above the Bank of England Base Rate over a 12-month rolling period paid monthly</a:t>
            </a:r>
          </a:p>
          <a:p>
            <a:pPr marL="171450" marR="0" lvl="0" indent="-171450" algn="l" defTabSz="914400" rtl="0" eaLnBrk="1" fontAlgn="auto" latinLnBrk="0" hangingPunct="1">
              <a:spcBef>
                <a:spcPts val="0"/>
              </a:spcBef>
              <a:spcAft>
                <a:spcPts val="1200"/>
              </a:spcAft>
              <a:buClrTx/>
              <a:buSzPct val="130000"/>
              <a:buFont typeface="Arial" panose="020B0604020202020204" pitchFamily="34" charset="0"/>
              <a:buChar char="•"/>
              <a:tabLst/>
              <a:defRPr/>
            </a:pPr>
            <a:r>
              <a:rPr lang="en-US" sz="1600" dirty="0">
                <a:solidFill>
                  <a:srgbClr val="FFFFFF"/>
                </a:solidFill>
                <a:latin typeface="Arial" panose="020B0604020202020204" pitchFamily="34" charset="0"/>
              </a:rPr>
              <a:t>Seeks to p</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reserve capital over a rolling 3-year period</a:t>
            </a:r>
          </a:p>
          <a:p>
            <a:pPr marL="171450" marR="0" lvl="0" indent="-171450" algn="l" defTabSz="914400" rtl="0" eaLnBrk="1" fontAlgn="auto" latinLnBrk="0" hangingPunct="1">
              <a:spcBef>
                <a:spcPts val="0"/>
              </a:spcBef>
              <a:spcAft>
                <a:spcPts val="120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Aim for 15% - 45% of global equity risk over the same rolling 3-year period </a:t>
            </a:r>
          </a:p>
          <a:p>
            <a:pPr marL="171450" marR="0" lvl="0" indent="-171450" algn="l" defTabSz="914400" rtl="0" eaLnBrk="1" fontAlgn="auto" latinLnBrk="0" hangingPunct="1">
              <a:spcBef>
                <a:spcPts val="0"/>
              </a:spcBef>
              <a:spcAft>
                <a:spcPts val="1200"/>
              </a:spcAft>
              <a:buClrTx/>
              <a:buSzPct val="1300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OCF from 45bps</a:t>
            </a:r>
          </a:p>
        </p:txBody>
      </p:sp>
      <p:pic>
        <p:nvPicPr>
          <p:cNvPr id="22" name="ivz_logo">
            <a:extLst>
              <a:ext uri="{FF2B5EF4-FFF2-40B4-BE49-F238E27FC236}">
                <a16:creationId xmlns:a16="http://schemas.microsoft.com/office/drawing/2014/main" id="{734088D2-7968-F8E6-4450-F6CD02D194E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899" y="4845250"/>
            <a:ext cx="640729" cy="112205"/>
          </a:xfrm>
          <a:prstGeom prst="rect">
            <a:avLst/>
          </a:prstGeom>
        </p:spPr>
      </p:pic>
      <p:grpSp>
        <p:nvGrpSpPr>
          <p:cNvPr id="27" name="Group 26">
            <a:extLst>
              <a:ext uri="{FF2B5EF4-FFF2-40B4-BE49-F238E27FC236}">
                <a16:creationId xmlns:a16="http://schemas.microsoft.com/office/drawing/2014/main" id="{CC24628E-5306-281F-79C9-A7C72D0E9E30}"/>
              </a:ext>
            </a:extLst>
          </p:cNvPr>
          <p:cNvGrpSpPr/>
          <p:nvPr/>
        </p:nvGrpSpPr>
        <p:grpSpPr>
          <a:xfrm>
            <a:off x="3874493" y="1212703"/>
            <a:ext cx="4175440" cy="2729459"/>
            <a:chOff x="2319048" y="620536"/>
            <a:chExt cx="4175440" cy="2729459"/>
          </a:xfrm>
        </p:grpSpPr>
        <p:grpSp>
          <p:nvGrpSpPr>
            <p:cNvPr id="28" name="Group 27">
              <a:extLst>
                <a:ext uri="{FF2B5EF4-FFF2-40B4-BE49-F238E27FC236}">
                  <a16:creationId xmlns:a16="http://schemas.microsoft.com/office/drawing/2014/main" id="{30A0A8FF-77A0-45FA-07DA-69F90A9094B0}"/>
                </a:ext>
              </a:extLst>
            </p:cNvPr>
            <p:cNvGrpSpPr/>
            <p:nvPr/>
          </p:nvGrpSpPr>
          <p:grpSpPr>
            <a:xfrm>
              <a:off x="2319048" y="745767"/>
              <a:ext cx="4126748" cy="2495339"/>
              <a:chOff x="2319048" y="745767"/>
              <a:chExt cx="4126748" cy="2495339"/>
            </a:xfrm>
          </p:grpSpPr>
          <p:sp>
            <p:nvSpPr>
              <p:cNvPr id="37" name="TextBox 36">
                <a:extLst>
                  <a:ext uri="{FF2B5EF4-FFF2-40B4-BE49-F238E27FC236}">
                    <a16:creationId xmlns:a16="http://schemas.microsoft.com/office/drawing/2014/main" id="{B19B01CB-BE65-D5C3-58D5-09F88348A3F2}"/>
                  </a:ext>
                </a:extLst>
              </p:cNvPr>
              <p:cNvSpPr txBox="1"/>
              <p:nvPr/>
            </p:nvSpPr>
            <p:spPr>
              <a:xfrm>
                <a:off x="5679561" y="2871774"/>
                <a:ext cx="766235" cy="369332"/>
              </a:xfrm>
              <a:prstGeom prst="rect">
                <a:avLst/>
              </a:prstGeom>
              <a:noFill/>
            </p:spPr>
            <p:txBody>
              <a:bodyPr wrap="none" lIns="0" tIns="0" rIns="0" bIns="0" rtlCol="0">
                <a:spAutoFit/>
              </a:bodyPr>
              <a:lstStyle/>
              <a:p>
                <a:r>
                  <a:rPr lang="en-US" sz="1400" b="1" dirty="0"/>
                  <a:t>56.3%</a:t>
                </a:r>
              </a:p>
              <a:p>
                <a:r>
                  <a:rPr lang="en-US" sz="1000" dirty="0"/>
                  <a:t>Fixed Income</a:t>
                </a:r>
                <a:endParaRPr lang="en-GB" sz="1000" dirty="0"/>
              </a:p>
            </p:txBody>
          </p:sp>
          <p:sp>
            <p:nvSpPr>
              <p:cNvPr id="38" name="TextBox 37">
                <a:extLst>
                  <a:ext uri="{FF2B5EF4-FFF2-40B4-BE49-F238E27FC236}">
                    <a16:creationId xmlns:a16="http://schemas.microsoft.com/office/drawing/2014/main" id="{F9B44B67-EAED-94CF-9B93-CB2B977EF04C}"/>
                  </a:ext>
                </a:extLst>
              </p:cNvPr>
              <p:cNvSpPr txBox="1"/>
              <p:nvPr/>
            </p:nvSpPr>
            <p:spPr>
              <a:xfrm>
                <a:off x="2319048" y="1285658"/>
                <a:ext cx="666849" cy="369332"/>
              </a:xfrm>
              <a:prstGeom prst="rect">
                <a:avLst/>
              </a:prstGeom>
              <a:noFill/>
            </p:spPr>
            <p:txBody>
              <a:bodyPr wrap="none" lIns="0" tIns="0" rIns="0" bIns="0" rtlCol="0">
                <a:spAutoFit/>
              </a:bodyPr>
              <a:lstStyle/>
              <a:p>
                <a:r>
                  <a:rPr lang="en-US" sz="1400" b="1" dirty="0"/>
                  <a:t>8.0%</a:t>
                </a:r>
              </a:p>
              <a:p>
                <a:r>
                  <a:rPr lang="en-US" sz="1000" dirty="0"/>
                  <a:t>Alternatives</a:t>
                </a:r>
                <a:endParaRPr lang="en-GB" sz="1000" dirty="0"/>
              </a:p>
            </p:txBody>
          </p:sp>
          <p:sp>
            <p:nvSpPr>
              <p:cNvPr id="39" name="TextBox 38">
                <a:extLst>
                  <a:ext uri="{FF2B5EF4-FFF2-40B4-BE49-F238E27FC236}">
                    <a16:creationId xmlns:a16="http://schemas.microsoft.com/office/drawing/2014/main" id="{3BF806C0-45A6-7F09-2AD5-44426E1AF6E2}"/>
                  </a:ext>
                </a:extLst>
              </p:cNvPr>
              <p:cNvSpPr txBox="1"/>
              <p:nvPr/>
            </p:nvSpPr>
            <p:spPr>
              <a:xfrm>
                <a:off x="3920462" y="1627625"/>
                <a:ext cx="1028205" cy="738664"/>
              </a:xfrm>
              <a:prstGeom prst="rect">
                <a:avLst/>
              </a:prstGeom>
              <a:noFill/>
            </p:spPr>
            <p:txBody>
              <a:bodyPr wrap="square" lIns="0" tIns="0" rIns="0" bIns="0" rtlCol="0">
                <a:spAutoFit/>
              </a:bodyPr>
              <a:lstStyle/>
              <a:p>
                <a:pPr algn="ctr"/>
                <a:r>
                  <a:rPr lang="en-US" sz="1200" b="1" dirty="0"/>
                  <a:t>What does your investment get you? </a:t>
                </a:r>
                <a:endParaRPr lang="en-GB" sz="1200" b="1" dirty="0"/>
              </a:p>
            </p:txBody>
          </p:sp>
          <p:graphicFrame>
            <p:nvGraphicFramePr>
              <p:cNvPr id="43" name="Chart 42">
                <a:extLst>
                  <a:ext uri="{FF2B5EF4-FFF2-40B4-BE49-F238E27FC236}">
                    <a16:creationId xmlns:a16="http://schemas.microsoft.com/office/drawing/2014/main" id="{E6E3AA2D-990E-4E7A-E484-6DBD289B4797}"/>
                  </a:ext>
                </a:extLst>
              </p:cNvPr>
              <p:cNvGraphicFramePr/>
              <p:nvPr/>
            </p:nvGraphicFramePr>
            <p:xfrm>
              <a:off x="2584973" y="745767"/>
              <a:ext cx="3721583" cy="2481055"/>
            </p:xfrm>
            <a:graphic>
              <a:graphicData uri="http://schemas.openxmlformats.org/drawingml/2006/chart">
                <c:chart xmlns:c="http://schemas.openxmlformats.org/drawingml/2006/chart" xmlns:r="http://schemas.openxmlformats.org/officeDocument/2006/relationships" r:id="rId9"/>
              </a:graphicData>
            </a:graphic>
          </p:graphicFrame>
          <p:sp>
            <p:nvSpPr>
              <p:cNvPr id="44" name="Freeform: Shape 43">
                <a:extLst>
                  <a:ext uri="{FF2B5EF4-FFF2-40B4-BE49-F238E27FC236}">
                    <a16:creationId xmlns:a16="http://schemas.microsoft.com/office/drawing/2014/main" id="{7178385A-EA3D-9B66-3950-F975AB947093}"/>
                  </a:ext>
                </a:extLst>
              </p:cNvPr>
              <p:cNvSpPr/>
              <p:nvPr/>
            </p:nvSpPr>
            <p:spPr>
              <a:xfrm>
                <a:off x="2760834" y="1292408"/>
                <a:ext cx="670560" cy="0"/>
              </a:xfrm>
              <a:custGeom>
                <a:avLst/>
                <a:gdLst>
                  <a:gd name="connsiteX0" fmla="*/ 990600 w 990600"/>
                  <a:gd name="connsiteY0" fmla="*/ 0 h 320040"/>
                  <a:gd name="connsiteX1" fmla="*/ 320040 w 990600"/>
                  <a:gd name="connsiteY1" fmla="*/ 0 h 320040"/>
                  <a:gd name="connsiteX2" fmla="*/ 0 w 990600"/>
                  <a:gd name="connsiteY2" fmla="*/ 320040 h 320040"/>
                  <a:gd name="connsiteX0" fmla="*/ 670560 w 670560"/>
                  <a:gd name="connsiteY0" fmla="*/ 0 h 0"/>
                  <a:gd name="connsiteX1" fmla="*/ 0 w 670560"/>
                  <a:gd name="connsiteY1" fmla="*/ 0 h 0"/>
                </a:gdLst>
                <a:ahLst/>
                <a:cxnLst>
                  <a:cxn ang="0">
                    <a:pos x="connsiteX0" y="connsiteY0"/>
                  </a:cxn>
                  <a:cxn ang="0">
                    <a:pos x="connsiteX1" y="connsiteY1"/>
                  </a:cxn>
                </a:cxnLst>
                <a:rect l="l" t="t" r="r" b="b"/>
                <a:pathLst>
                  <a:path w="670560">
                    <a:moveTo>
                      <a:pt x="670560" y="0"/>
                    </a:moveTo>
                    <a:lnTo>
                      <a:pt x="0"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B0D25F13-9906-6474-12F9-4B0412773D2F}"/>
                </a:ext>
              </a:extLst>
            </p:cNvPr>
            <p:cNvSpPr txBox="1"/>
            <p:nvPr/>
          </p:nvSpPr>
          <p:spPr>
            <a:xfrm>
              <a:off x="5792890" y="815854"/>
              <a:ext cx="508152" cy="369332"/>
            </a:xfrm>
            <a:prstGeom prst="rect">
              <a:avLst/>
            </a:prstGeom>
            <a:noFill/>
          </p:spPr>
          <p:txBody>
            <a:bodyPr wrap="none" lIns="0" tIns="0" rIns="0" bIns="0" rtlCol="0">
              <a:spAutoFit/>
            </a:bodyPr>
            <a:lstStyle/>
            <a:p>
              <a:r>
                <a:rPr lang="en-US" sz="1400" b="1" dirty="0"/>
                <a:t>27.6%</a:t>
              </a:r>
            </a:p>
            <a:p>
              <a:r>
                <a:rPr lang="en-US" sz="1000" dirty="0"/>
                <a:t>Equities</a:t>
              </a:r>
              <a:endParaRPr lang="en-GB" sz="1000" dirty="0"/>
            </a:p>
          </p:txBody>
        </p:sp>
        <p:sp>
          <p:nvSpPr>
            <p:cNvPr id="33" name="TextBox 32">
              <a:extLst>
                <a:ext uri="{FF2B5EF4-FFF2-40B4-BE49-F238E27FC236}">
                  <a16:creationId xmlns:a16="http://schemas.microsoft.com/office/drawing/2014/main" id="{620AC80F-A41D-D66D-3E00-DE7E44C56513}"/>
                </a:ext>
              </a:extLst>
            </p:cNvPr>
            <p:cNvSpPr txBox="1"/>
            <p:nvPr/>
          </p:nvSpPr>
          <p:spPr>
            <a:xfrm>
              <a:off x="2832128" y="824219"/>
              <a:ext cx="408766" cy="369332"/>
            </a:xfrm>
            <a:prstGeom prst="rect">
              <a:avLst/>
            </a:prstGeom>
            <a:noFill/>
          </p:spPr>
          <p:txBody>
            <a:bodyPr wrap="none" lIns="0" tIns="0" rIns="0" bIns="0" rtlCol="0">
              <a:spAutoFit/>
            </a:bodyPr>
            <a:lstStyle/>
            <a:p>
              <a:r>
                <a:rPr lang="en-US" sz="1400" b="1" dirty="0"/>
                <a:t>8.3%</a:t>
              </a:r>
            </a:p>
            <a:p>
              <a:r>
                <a:rPr lang="en-US" sz="1000" dirty="0"/>
                <a:t>Cash</a:t>
              </a:r>
              <a:endParaRPr lang="en-GB" sz="1000" dirty="0"/>
            </a:p>
          </p:txBody>
        </p:sp>
        <p:sp>
          <p:nvSpPr>
            <p:cNvPr id="34" name="Freeform: Shape 33">
              <a:extLst>
                <a:ext uri="{FF2B5EF4-FFF2-40B4-BE49-F238E27FC236}">
                  <a16:creationId xmlns:a16="http://schemas.microsoft.com/office/drawing/2014/main" id="{C63BF6D4-EF17-555E-59A3-951F90BAA8EF}"/>
                </a:ext>
              </a:extLst>
            </p:cNvPr>
            <p:cNvSpPr/>
            <p:nvPr/>
          </p:nvSpPr>
          <p:spPr>
            <a:xfrm>
              <a:off x="3284220" y="883920"/>
              <a:ext cx="670560" cy="0"/>
            </a:xfrm>
            <a:custGeom>
              <a:avLst/>
              <a:gdLst>
                <a:gd name="connsiteX0" fmla="*/ 990600 w 990600"/>
                <a:gd name="connsiteY0" fmla="*/ 0 h 320040"/>
                <a:gd name="connsiteX1" fmla="*/ 320040 w 990600"/>
                <a:gd name="connsiteY1" fmla="*/ 0 h 320040"/>
                <a:gd name="connsiteX2" fmla="*/ 0 w 990600"/>
                <a:gd name="connsiteY2" fmla="*/ 320040 h 320040"/>
                <a:gd name="connsiteX0" fmla="*/ 670560 w 670560"/>
                <a:gd name="connsiteY0" fmla="*/ 0 h 0"/>
                <a:gd name="connsiteX1" fmla="*/ 0 w 670560"/>
                <a:gd name="connsiteY1" fmla="*/ 0 h 0"/>
              </a:gdLst>
              <a:ahLst/>
              <a:cxnLst>
                <a:cxn ang="0">
                  <a:pos x="connsiteX0" y="connsiteY0"/>
                </a:cxn>
                <a:cxn ang="0">
                  <a:pos x="connsiteX1" y="connsiteY1"/>
                </a:cxn>
              </a:cxnLst>
              <a:rect l="l" t="t" r="r" b="b"/>
              <a:pathLst>
                <a:path w="670560">
                  <a:moveTo>
                    <a:pt x="670560" y="0"/>
                  </a:moveTo>
                  <a:lnTo>
                    <a:pt x="0"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5" name="Chart 34">
              <a:extLst>
                <a:ext uri="{FF2B5EF4-FFF2-40B4-BE49-F238E27FC236}">
                  <a16:creationId xmlns:a16="http://schemas.microsoft.com/office/drawing/2014/main" id="{BD28E7C1-D532-CC9F-1C17-03358C2147D8}"/>
                </a:ext>
              </a:extLst>
            </p:cNvPr>
            <p:cNvGraphicFramePr/>
            <p:nvPr/>
          </p:nvGraphicFramePr>
          <p:xfrm>
            <a:off x="2400299" y="620536"/>
            <a:ext cx="4094189" cy="2729459"/>
          </p:xfrm>
          <a:graphic>
            <a:graphicData uri="http://schemas.openxmlformats.org/drawingml/2006/chart">
              <c:chart xmlns:c="http://schemas.openxmlformats.org/drawingml/2006/chart" xmlns:r="http://schemas.openxmlformats.org/officeDocument/2006/relationships" r:id="rId10"/>
            </a:graphicData>
          </a:graphic>
        </p:graphicFrame>
      </p:grpSp>
      <p:sp>
        <p:nvSpPr>
          <p:cNvPr id="45" name="Rectangle 44">
            <a:extLst>
              <a:ext uri="{FF2B5EF4-FFF2-40B4-BE49-F238E27FC236}">
                <a16:creationId xmlns:a16="http://schemas.microsoft.com/office/drawing/2014/main" id="{79536BD4-DB32-9C62-8B15-1F3BE3A835F4}"/>
              </a:ext>
            </a:extLst>
          </p:cNvPr>
          <p:cNvSpPr/>
          <p:nvPr/>
        </p:nvSpPr>
        <p:spPr>
          <a:xfrm>
            <a:off x="3213643" y="905766"/>
            <a:ext cx="5917831" cy="336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itle 2">
            <a:extLst>
              <a:ext uri="{FF2B5EF4-FFF2-40B4-BE49-F238E27FC236}">
                <a16:creationId xmlns:a16="http://schemas.microsoft.com/office/drawing/2014/main" id="{1E21C485-E1C8-5EDB-53BF-7EE90AEF912F}"/>
              </a:ext>
            </a:extLst>
          </p:cNvPr>
          <p:cNvSpPr txBox="1">
            <a:spLocks/>
          </p:cNvSpPr>
          <p:nvPr/>
        </p:nvSpPr>
        <p:spPr>
          <a:xfrm>
            <a:off x="3380027" y="261729"/>
            <a:ext cx="5477802" cy="571499"/>
          </a:xfrm>
          <a:prstGeom prst="rect">
            <a:avLst/>
          </a:prstGeom>
        </p:spPr>
        <p:txBody>
          <a:bodyPr vert="horz" lIns="0" tIns="0" rIns="0" bIns="0" rtlCol="0" anchor="t" anchorCtr="0">
            <a:noAutofit/>
          </a:bodyPr>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r>
              <a:rPr lang="en-GB" dirty="0"/>
              <a:t>Invesco Summit Income Fund (UK)</a:t>
            </a:r>
          </a:p>
        </p:txBody>
      </p:sp>
      <p:sp>
        <p:nvSpPr>
          <p:cNvPr id="49" name="Oval 48">
            <a:extLst>
              <a:ext uri="{FF2B5EF4-FFF2-40B4-BE49-F238E27FC236}">
                <a16:creationId xmlns:a16="http://schemas.microsoft.com/office/drawing/2014/main" id="{8A8914C3-1992-D0BE-04A5-3C621F0559C9}"/>
              </a:ext>
            </a:extLst>
          </p:cNvPr>
          <p:cNvSpPr/>
          <p:nvPr/>
        </p:nvSpPr>
        <p:spPr>
          <a:xfrm>
            <a:off x="5475907" y="2040834"/>
            <a:ext cx="1075911" cy="10416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4769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D47E851-4062-F29B-CFDD-00423BEC8A65}"/>
              </a:ext>
            </a:extLst>
          </p:cNvPr>
          <p:cNvSpPr>
            <a:spLocks noGrp="1"/>
          </p:cNvSpPr>
          <p:nvPr>
            <p:ph type="body" sz="quarter" idx="19"/>
          </p:nvPr>
        </p:nvSpPr>
        <p:spPr/>
        <p:txBody>
          <a:bodyPr/>
          <a:lstStyle/>
          <a:p>
            <a:r>
              <a:rPr lang="en-US" dirty="0"/>
              <a:t>Source: Invesco. For illustrative purposes only. Multi Asset Fund OCF are based on the Z share class. MPS OCF levels are averages across the portfolio ranges and represent the total annual charge of the underlying funds in each portfolio – this figure may vary depending on the platform used, due to share class availability. </a:t>
            </a:r>
          </a:p>
          <a:p>
            <a:r>
              <a:rPr lang="en-US" dirty="0"/>
              <a:t>* 0.1% management fee applies. ** 0% management fee. For further information on fees please see the important information in the appendix.</a:t>
            </a:r>
          </a:p>
        </p:txBody>
      </p:sp>
      <p:sp>
        <p:nvSpPr>
          <p:cNvPr id="6" name="Slide Number Placeholder 5">
            <a:extLst>
              <a:ext uri="{FF2B5EF4-FFF2-40B4-BE49-F238E27FC236}">
                <a16:creationId xmlns:a16="http://schemas.microsoft.com/office/drawing/2014/main" id="{2248CAFD-02F9-4E1D-9349-C03FF1AF2338}"/>
              </a:ext>
            </a:extLst>
          </p:cNvPr>
          <p:cNvSpPr>
            <a:spLocks noGrp="1"/>
          </p:cNvSpPr>
          <p:nvPr>
            <p:ph type="sldNum" sz="quarter" idx="22"/>
          </p:nvPr>
        </p:nvSpPr>
        <p:spPr/>
        <p:txBody>
          <a:bodyPr/>
          <a:lstStyle/>
          <a:p>
            <a:pPr defTabSz="914378">
              <a:defRPr/>
            </a:pPr>
            <a:fld id="{6B8AAA75-8A14-4318-A123-C4AFAEECBBFF}" type="slidenum">
              <a:rPr lang="en-GB">
                <a:solidFill>
                  <a:srgbClr val="000000"/>
                </a:solidFill>
                <a:latin typeface="Arial" panose="020B0604020202020204"/>
              </a:rPr>
              <a:pPr defTabSz="914378">
                <a:defRPr/>
              </a:pPr>
              <a:t>29</a:t>
            </a:fld>
            <a:endParaRPr lang="en-GB">
              <a:solidFill>
                <a:srgbClr val="000000"/>
              </a:solidFill>
              <a:latin typeface="Arial" panose="020B0604020202020204"/>
            </a:endParaRPr>
          </a:p>
        </p:txBody>
      </p:sp>
      <p:sp>
        <p:nvSpPr>
          <p:cNvPr id="4" name="Title 3">
            <a:extLst>
              <a:ext uri="{FF2B5EF4-FFF2-40B4-BE49-F238E27FC236}">
                <a16:creationId xmlns:a16="http://schemas.microsoft.com/office/drawing/2014/main" id="{717D84C4-0A3F-468A-BEFB-60320F17950F}"/>
              </a:ext>
            </a:extLst>
          </p:cNvPr>
          <p:cNvSpPr>
            <a:spLocks noGrp="1"/>
          </p:cNvSpPr>
          <p:nvPr>
            <p:ph type="title"/>
          </p:nvPr>
        </p:nvSpPr>
        <p:spPr/>
        <p:txBody>
          <a:bodyPr vert="horz" lIns="0" tIns="0" rIns="0" bIns="0" rtlCol="0" anchor="t" anchorCtr="0">
            <a:noAutofit/>
          </a:bodyPr>
          <a:lstStyle/>
          <a:p>
            <a:r>
              <a:rPr lang="en-GB" dirty="0"/>
              <a:t>Multi-Asset toolkit for </a:t>
            </a:r>
            <a:r>
              <a:rPr lang="nb-NO" dirty="0"/>
              <a:t>UK Advisers</a:t>
            </a:r>
            <a:br>
              <a:rPr lang="en-GB" dirty="0"/>
            </a:br>
            <a:r>
              <a:rPr lang="en-GB" b="0" dirty="0"/>
              <a:t>A suite of solutions to help meet the needs of your clients</a:t>
            </a:r>
            <a:endParaRPr lang="en-GB" b="0" dirty="0">
              <a:latin typeface="+mn-lt"/>
              <a:ea typeface="+mn-ea"/>
            </a:endParaRPr>
          </a:p>
        </p:txBody>
      </p:sp>
      <p:cxnSp>
        <p:nvCxnSpPr>
          <p:cNvPr id="2" name="Connector: Elbow 1">
            <a:extLst>
              <a:ext uri="{FF2B5EF4-FFF2-40B4-BE49-F238E27FC236}">
                <a16:creationId xmlns:a16="http://schemas.microsoft.com/office/drawing/2014/main" id="{7B0BF8FD-EB5F-4646-70C5-8638CCC28A51}"/>
              </a:ext>
            </a:extLst>
          </p:cNvPr>
          <p:cNvCxnSpPr>
            <a:cxnSpLocks/>
          </p:cNvCxnSpPr>
          <p:nvPr/>
        </p:nvCxnSpPr>
        <p:spPr>
          <a:xfrm rot="5400000">
            <a:off x="6124963" y="2198051"/>
            <a:ext cx="225199" cy="1188000"/>
          </a:xfrm>
          <a:prstGeom prst="bentConnector3">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7AADB192-81F6-9947-2EC1-D9E43339281E}"/>
              </a:ext>
            </a:extLst>
          </p:cNvPr>
          <p:cNvCxnSpPr>
            <a:cxnSpLocks/>
          </p:cNvCxnSpPr>
          <p:nvPr/>
        </p:nvCxnSpPr>
        <p:spPr>
          <a:xfrm rot="16200000" flipV="1">
            <a:off x="2898425" y="2208892"/>
            <a:ext cx="225199" cy="1188000"/>
          </a:xfrm>
          <a:prstGeom prst="bentConnector3">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DD5B764B-5245-9DF9-0026-28B294ECD788}"/>
              </a:ext>
            </a:extLst>
          </p:cNvPr>
          <p:cNvCxnSpPr>
            <a:cxnSpLocks/>
            <a:endCxn id="21" idx="0"/>
          </p:cNvCxnSpPr>
          <p:nvPr/>
        </p:nvCxnSpPr>
        <p:spPr>
          <a:xfrm rot="5400000">
            <a:off x="3404591" y="1079052"/>
            <a:ext cx="172915" cy="2153820"/>
          </a:xfrm>
          <a:prstGeom prst="bentConnector3">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B2A63B3B-B086-249E-E2F5-C17A98C14C33}"/>
              </a:ext>
            </a:extLst>
          </p:cNvPr>
          <p:cNvCxnSpPr>
            <a:cxnSpLocks/>
            <a:endCxn id="18" idx="0"/>
          </p:cNvCxnSpPr>
          <p:nvPr/>
        </p:nvCxnSpPr>
        <p:spPr>
          <a:xfrm rot="16200000" flipH="1">
            <a:off x="5564999" y="1072464"/>
            <a:ext cx="172915" cy="2166997"/>
          </a:xfrm>
          <a:prstGeom prst="bentConnector3">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0E11D513-40F7-FB13-5DB3-D43E2B77D3CD}"/>
              </a:ext>
            </a:extLst>
          </p:cNvPr>
          <p:cNvCxnSpPr>
            <a:cxnSpLocks/>
          </p:cNvCxnSpPr>
          <p:nvPr/>
        </p:nvCxnSpPr>
        <p:spPr>
          <a:xfrm rot="5400000">
            <a:off x="1710015" y="2207408"/>
            <a:ext cx="225199" cy="1188000"/>
          </a:xfrm>
          <a:prstGeom prst="bentConnector3">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7D957FD3-B560-6B5A-4C6F-2047D2A9C5FF}"/>
              </a:ext>
            </a:extLst>
          </p:cNvPr>
          <p:cNvCxnSpPr>
            <a:cxnSpLocks/>
          </p:cNvCxnSpPr>
          <p:nvPr/>
        </p:nvCxnSpPr>
        <p:spPr>
          <a:xfrm rot="16200000" flipH="1">
            <a:off x="2182881" y="2908871"/>
            <a:ext cx="462515" cy="1"/>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754C2EF-9C99-F84F-ECDD-950036683042}"/>
              </a:ext>
            </a:extLst>
          </p:cNvPr>
          <p:cNvSpPr/>
          <p:nvPr/>
        </p:nvSpPr>
        <p:spPr>
          <a:xfrm>
            <a:off x="2510555" y="1279618"/>
            <a:ext cx="4114800" cy="446789"/>
          </a:xfrm>
          <a:prstGeom prst="roundRect">
            <a:avLst>
              <a:gd name="adj" fmla="val 27167"/>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srgbClr val="FFFFFF"/>
              </a:solidFill>
              <a:latin typeface="Arial" panose="020B0604020202020204"/>
            </a:endParaRPr>
          </a:p>
        </p:txBody>
      </p:sp>
      <p:sp>
        <p:nvSpPr>
          <p:cNvPr id="13" name="Rectangle: Rounded Corners 12">
            <a:extLst>
              <a:ext uri="{FF2B5EF4-FFF2-40B4-BE49-F238E27FC236}">
                <a16:creationId xmlns:a16="http://schemas.microsoft.com/office/drawing/2014/main" id="{5AB6D23B-D26E-ED82-F34D-991FCF192BCD}"/>
              </a:ext>
            </a:extLst>
          </p:cNvPr>
          <p:cNvSpPr/>
          <p:nvPr/>
        </p:nvSpPr>
        <p:spPr>
          <a:xfrm>
            <a:off x="2943552" y="1279617"/>
            <a:ext cx="3420664" cy="367102"/>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r>
              <a:rPr lang="en-GB" sz="1400" b="1" dirty="0">
                <a:solidFill>
                  <a:srgbClr val="000AD2"/>
                </a:solidFill>
                <a:latin typeface="Arial" panose="020B0604020202020204"/>
                <a:ea typeface="Calibri" panose="020F0502020204030204" pitchFamily="34" charset="0"/>
                <a:cs typeface="Times New Roman" panose="02020603050405020304" pitchFamily="18" charset="0"/>
              </a:rPr>
              <a:t>Invesco Multi-Asset Strategies</a:t>
            </a:r>
          </a:p>
        </p:txBody>
      </p:sp>
      <p:grpSp>
        <p:nvGrpSpPr>
          <p:cNvPr id="15" name="Group 14">
            <a:extLst>
              <a:ext uri="{FF2B5EF4-FFF2-40B4-BE49-F238E27FC236}">
                <a16:creationId xmlns:a16="http://schemas.microsoft.com/office/drawing/2014/main" id="{1713D5AA-8E23-BB4F-1A02-333321173153}"/>
              </a:ext>
            </a:extLst>
          </p:cNvPr>
          <p:cNvGrpSpPr/>
          <p:nvPr/>
        </p:nvGrpSpPr>
        <p:grpSpPr>
          <a:xfrm>
            <a:off x="4327451" y="1588493"/>
            <a:ext cx="481013" cy="481013"/>
            <a:chOff x="4244325" y="1332501"/>
            <a:chExt cx="582777" cy="582777"/>
          </a:xfrm>
        </p:grpSpPr>
        <p:sp>
          <p:nvSpPr>
            <p:cNvPr id="16" name="Oval 15">
              <a:extLst>
                <a:ext uri="{FF2B5EF4-FFF2-40B4-BE49-F238E27FC236}">
                  <a16:creationId xmlns:a16="http://schemas.microsoft.com/office/drawing/2014/main" id="{F57C4465-3D54-579F-58F1-7DE8567C4A3B}"/>
                </a:ext>
              </a:extLst>
            </p:cNvPr>
            <p:cNvSpPr/>
            <p:nvPr/>
          </p:nvSpPr>
          <p:spPr>
            <a:xfrm>
              <a:off x="4244325" y="1332501"/>
              <a:ext cx="582777" cy="582777"/>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srgbClr val="FFFFFF"/>
                </a:solidFill>
                <a:latin typeface="Arial" panose="020B0604020202020204"/>
              </a:endParaRPr>
            </a:p>
          </p:txBody>
        </p:sp>
        <p:pic>
          <p:nvPicPr>
            <p:cNvPr id="17" name="Graphic 16">
              <a:extLst>
                <a:ext uri="{FF2B5EF4-FFF2-40B4-BE49-F238E27FC236}">
                  <a16:creationId xmlns:a16="http://schemas.microsoft.com/office/drawing/2014/main" id="{7C17964E-6870-E3B9-CFC8-FAA2CCEB87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90184" y="1368427"/>
              <a:ext cx="504508" cy="504508"/>
            </a:xfrm>
            <a:prstGeom prst="rect">
              <a:avLst/>
            </a:prstGeom>
          </p:spPr>
        </p:pic>
      </p:grpSp>
      <p:sp>
        <p:nvSpPr>
          <p:cNvPr id="18" name="Rectangle: Rounded Corners 17">
            <a:extLst>
              <a:ext uri="{FF2B5EF4-FFF2-40B4-BE49-F238E27FC236}">
                <a16:creationId xmlns:a16="http://schemas.microsoft.com/office/drawing/2014/main" id="{BE463E35-5668-E1AC-CED5-79684301CF00}"/>
              </a:ext>
            </a:extLst>
          </p:cNvPr>
          <p:cNvSpPr/>
          <p:nvPr/>
        </p:nvSpPr>
        <p:spPr>
          <a:xfrm>
            <a:off x="5783905" y="2242420"/>
            <a:ext cx="1902099" cy="435194"/>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r>
              <a:rPr lang="en-GB" sz="1200" b="1" dirty="0">
                <a:solidFill>
                  <a:srgbClr val="FFFFFF"/>
                </a:solidFill>
                <a:latin typeface="Arial" panose="020B0604020202020204"/>
              </a:rPr>
              <a:t>Model Portfolios</a:t>
            </a:r>
          </a:p>
        </p:txBody>
      </p:sp>
      <p:sp>
        <p:nvSpPr>
          <p:cNvPr id="19" name="Oval 18">
            <a:extLst>
              <a:ext uri="{FF2B5EF4-FFF2-40B4-BE49-F238E27FC236}">
                <a16:creationId xmlns:a16="http://schemas.microsoft.com/office/drawing/2014/main" id="{6A402127-6A68-CA55-34D4-3946A1F69C40}"/>
              </a:ext>
            </a:extLst>
          </p:cNvPr>
          <p:cNvSpPr/>
          <p:nvPr/>
        </p:nvSpPr>
        <p:spPr>
          <a:xfrm>
            <a:off x="7495002" y="2288223"/>
            <a:ext cx="381000" cy="389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srgbClr val="FFFFFF"/>
              </a:solidFill>
              <a:latin typeface="Arial" panose="020B0604020202020204"/>
            </a:endParaRPr>
          </a:p>
        </p:txBody>
      </p:sp>
      <p:pic>
        <p:nvPicPr>
          <p:cNvPr id="20" name="!!cognitiveinsight">
            <a:extLst>
              <a:ext uri="{FF2B5EF4-FFF2-40B4-BE49-F238E27FC236}">
                <a16:creationId xmlns:a16="http://schemas.microsoft.com/office/drawing/2014/main" id="{349C5937-52C0-693E-CE2E-D3FA829DBBA2}"/>
              </a:ext>
            </a:extLst>
          </p:cNvPr>
          <p:cNvPicPr>
            <a:picLocks noChangeAspect="1"/>
          </p:cNvPicPr>
          <p:nvPr>
            <p:custDataLst>
              <p:tags r:id="rId1"/>
            </p:custDataLst>
          </p:nvPr>
        </p:nvPicPr>
        <p:blipFill>
          <a:blip r:embed="rId6">
            <a:extLst>
              <a:ext uri="{96DAC541-7B7A-43D3-8B79-37D633B846F1}">
                <asvg:svgBlip xmlns:asvg="http://schemas.microsoft.com/office/drawing/2016/SVG/main" r:embed="rId7"/>
              </a:ext>
            </a:extLst>
          </a:blip>
          <a:stretch>
            <a:fillRect/>
          </a:stretch>
        </p:blipFill>
        <p:spPr>
          <a:xfrm>
            <a:off x="7530571" y="2273368"/>
            <a:ext cx="381000" cy="419100"/>
          </a:xfrm>
          <a:prstGeom prst="rect">
            <a:avLst/>
          </a:prstGeom>
        </p:spPr>
      </p:pic>
      <p:sp>
        <p:nvSpPr>
          <p:cNvPr id="21" name="Rectangle: Rounded Corners 20">
            <a:extLst>
              <a:ext uri="{FF2B5EF4-FFF2-40B4-BE49-F238E27FC236}">
                <a16:creationId xmlns:a16="http://schemas.microsoft.com/office/drawing/2014/main" id="{BCA8D2F6-B529-B26D-7990-EF76BC52F6C2}"/>
              </a:ext>
            </a:extLst>
          </p:cNvPr>
          <p:cNvSpPr/>
          <p:nvPr/>
        </p:nvSpPr>
        <p:spPr>
          <a:xfrm>
            <a:off x="1463087" y="2242420"/>
            <a:ext cx="1902099" cy="435194"/>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r>
              <a:rPr lang="en-GB" sz="1200" b="1" dirty="0">
                <a:solidFill>
                  <a:srgbClr val="FFFFFF"/>
                </a:solidFill>
                <a:latin typeface="Arial" panose="020B0604020202020204"/>
              </a:rPr>
              <a:t>Multi Asset Funds</a:t>
            </a:r>
          </a:p>
        </p:txBody>
      </p:sp>
      <p:grpSp>
        <p:nvGrpSpPr>
          <p:cNvPr id="22" name="Group 21">
            <a:extLst>
              <a:ext uri="{FF2B5EF4-FFF2-40B4-BE49-F238E27FC236}">
                <a16:creationId xmlns:a16="http://schemas.microsoft.com/office/drawing/2014/main" id="{F3FE7695-5CDA-506E-17EC-8CDCFFAC6D14}"/>
              </a:ext>
            </a:extLst>
          </p:cNvPr>
          <p:cNvGrpSpPr/>
          <p:nvPr/>
        </p:nvGrpSpPr>
        <p:grpSpPr>
          <a:xfrm>
            <a:off x="1263101" y="2288222"/>
            <a:ext cx="363851" cy="363851"/>
            <a:chOff x="504826" y="1991835"/>
            <a:chExt cx="390768" cy="390768"/>
          </a:xfrm>
        </p:grpSpPr>
        <p:sp>
          <p:nvSpPr>
            <p:cNvPr id="23" name="Oval 22">
              <a:extLst>
                <a:ext uri="{FF2B5EF4-FFF2-40B4-BE49-F238E27FC236}">
                  <a16:creationId xmlns:a16="http://schemas.microsoft.com/office/drawing/2014/main" id="{98F7239B-7490-200D-798C-CE52CE0FB337}"/>
                </a:ext>
              </a:extLst>
            </p:cNvPr>
            <p:cNvSpPr/>
            <p:nvPr/>
          </p:nvSpPr>
          <p:spPr>
            <a:xfrm>
              <a:off x="504826" y="1991835"/>
              <a:ext cx="390768" cy="390768"/>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srgbClr val="FFFFFF"/>
                </a:solidFill>
                <a:latin typeface="Arial" panose="020B0604020202020204"/>
              </a:endParaRPr>
            </a:p>
          </p:txBody>
        </p:sp>
        <p:pic>
          <p:nvPicPr>
            <p:cNvPr id="37" name="Graphic 36">
              <a:extLst>
                <a:ext uri="{FF2B5EF4-FFF2-40B4-BE49-F238E27FC236}">
                  <a16:creationId xmlns:a16="http://schemas.microsoft.com/office/drawing/2014/main" id="{70794FD1-4C8F-532A-FACA-4F8760BA02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8036" y="2031206"/>
              <a:ext cx="321107" cy="321107"/>
            </a:xfrm>
            <a:prstGeom prst="rect">
              <a:avLst/>
            </a:prstGeom>
          </p:spPr>
        </p:pic>
      </p:grpSp>
      <p:sp>
        <p:nvSpPr>
          <p:cNvPr id="39" name="Rectangle: Rounded Corners 38">
            <a:extLst>
              <a:ext uri="{FF2B5EF4-FFF2-40B4-BE49-F238E27FC236}">
                <a16:creationId xmlns:a16="http://schemas.microsoft.com/office/drawing/2014/main" id="{54F55114-0E2C-47CF-77AE-E10D9E9A9437}"/>
              </a:ext>
            </a:extLst>
          </p:cNvPr>
          <p:cNvSpPr/>
          <p:nvPr/>
        </p:nvSpPr>
        <p:spPr>
          <a:xfrm>
            <a:off x="539073" y="2902813"/>
            <a:ext cx="1175428" cy="571500"/>
          </a:xfrm>
          <a:prstGeom prst="roundRect">
            <a:avLst>
              <a:gd name="adj" fmla="val 23071"/>
            </a:avLst>
          </a:prstGeom>
          <a:solidFill>
            <a:srgbClr val="0598FA"/>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r>
              <a:rPr lang="en-GB" sz="1100" b="1" dirty="0">
                <a:solidFill>
                  <a:srgbClr val="FFFFFF"/>
                </a:solidFill>
                <a:latin typeface="Arial" panose="020B0604020202020204"/>
              </a:rPr>
              <a:t>Summit </a:t>
            </a:r>
            <a:br>
              <a:rPr lang="en-GB" sz="1100" b="1" dirty="0">
                <a:solidFill>
                  <a:srgbClr val="FFFFFF"/>
                </a:solidFill>
                <a:latin typeface="Arial" panose="020B0604020202020204"/>
              </a:rPr>
            </a:br>
            <a:r>
              <a:rPr lang="en-GB" sz="1100" b="1" dirty="0">
                <a:solidFill>
                  <a:srgbClr val="FFFFFF"/>
                </a:solidFill>
                <a:latin typeface="Arial" panose="020B0604020202020204"/>
              </a:rPr>
              <a:t>Growth</a:t>
            </a:r>
          </a:p>
          <a:p>
            <a:pPr algn="ctr" defTabSz="914355">
              <a:defRPr/>
            </a:pPr>
            <a:r>
              <a:rPr lang="en-GB" sz="1100" dirty="0">
                <a:solidFill>
                  <a:srgbClr val="FFFFFF"/>
                </a:solidFill>
                <a:latin typeface="Arial" panose="020B0604020202020204"/>
              </a:rPr>
              <a:t>40bps </a:t>
            </a:r>
          </a:p>
        </p:txBody>
      </p:sp>
      <p:sp>
        <p:nvSpPr>
          <p:cNvPr id="40" name="Rectangle: Rounded Corners 39">
            <a:extLst>
              <a:ext uri="{FF2B5EF4-FFF2-40B4-BE49-F238E27FC236}">
                <a16:creationId xmlns:a16="http://schemas.microsoft.com/office/drawing/2014/main" id="{5500F5A8-4755-0508-B5F9-AB88E300C5B1}"/>
              </a:ext>
            </a:extLst>
          </p:cNvPr>
          <p:cNvSpPr/>
          <p:nvPr/>
        </p:nvSpPr>
        <p:spPr>
          <a:xfrm>
            <a:off x="1774155" y="2902813"/>
            <a:ext cx="1175428" cy="571500"/>
          </a:xfrm>
          <a:prstGeom prst="roundRect">
            <a:avLst>
              <a:gd name="adj" fmla="val 23071"/>
            </a:avLst>
          </a:prstGeom>
          <a:solidFill>
            <a:srgbClr val="0598FA"/>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100" b="1" dirty="0">
              <a:solidFill>
                <a:srgbClr val="FFFFFF"/>
              </a:solidFill>
              <a:latin typeface="Arial" panose="020B0604020202020204"/>
            </a:endParaRPr>
          </a:p>
          <a:p>
            <a:pPr algn="ctr" defTabSz="914355">
              <a:defRPr/>
            </a:pPr>
            <a:r>
              <a:rPr lang="en-GB" sz="1100" b="1" dirty="0">
                <a:solidFill>
                  <a:srgbClr val="FFFFFF"/>
                </a:solidFill>
                <a:latin typeface="Arial" panose="020B0604020202020204"/>
              </a:rPr>
              <a:t>Summit Responsible</a:t>
            </a:r>
          </a:p>
          <a:p>
            <a:pPr algn="ctr" defTabSz="914355">
              <a:defRPr/>
            </a:pPr>
            <a:r>
              <a:rPr lang="en-GB" sz="1100" dirty="0">
                <a:solidFill>
                  <a:srgbClr val="FFFFFF"/>
                </a:solidFill>
                <a:latin typeface="Arial" panose="020B0604020202020204"/>
              </a:rPr>
              <a:t>25bps</a:t>
            </a:r>
          </a:p>
          <a:p>
            <a:pPr algn="ctr" defTabSz="914355">
              <a:defRPr/>
            </a:pPr>
            <a:endParaRPr lang="en-GB" sz="1200" b="1" dirty="0">
              <a:solidFill>
                <a:srgbClr val="FFFFFF"/>
              </a:solidFill>
              <a:latin typeface="Arial" panose="020B0604020202020204"/>
            </a:endParaRPr>
          </a:p>
        </p:txBody>
      </p:sp>
      <p:sp>
        <p:nvSpPr>
          <p:cNvPr id="45" name="Rectangle: Rounded Corners 44">
            <a:extLst>
              <a:ext uri="{FF2B5EF4-FFF2-40B4-BE49-F238E27FC236}">
                <a16:creationId xmlns:a16="http://schemas.microsoft.com/office/drawing/2014/main" id="{0958A34A-20BC-4937-9B5A-473E83972FE6}"/>
              </a:ext>
            </a:extLst>
          </p:cNvPr>
          <p:cNvSpPr/>
          <p:nvPr/>
        </p:nvSpPr>
        <p:spPr>
          <a:xfrm>
            <a:off x="3014553" y="2902813"/>
            <a:ext cx="1175428" cy="571500"/>
          </a:xfrm>
          <a:prstGeom prst="roundRect">
            <a:avLst>
              <a:gd name="adj" fmla="val 23071"/>
            </a:avLst>
          </a:prstGeom>
          <a:solidFill>
            <a:schemeClr val="accent2"/>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100" b="1" dirty="0">
              <a:solidFill>
                <a:srgbClr val="FFFFFF"/>
              </a:solidFill>
              <a:latin typeface="Arial" panose="020B0604020202020204"/>
            </a:endParaRPr>
          </a:p>
          <a:p>
            <a:pPr algn="ctr" defTabSz="914355">
              <a:defRPr/>
            </a:pPr>
            <a:r>
              <a:rPr lang="en-GB" sz="1100" b="1" dirty="0">
                <a:solidFill>
                  <a:srgbClr val="FFFFFF"/>
                </a:solidFill>
                <a:latin typeface="Arial" panose="020B0604020202020204"/>
              </a:rPr>
              <a:t>Summit </a:t>
            </a:r>
          </a:p>
          <a:p>
            <a:pPr algn="ctr" defTabSz="914355">
              <a:defRPr/>
            </a:pPr>
            <a:r>
              <a:rPr lang="en-GB" sz="1100" b="1" dirty="0">
                <a:solidFill>
                  <a:srgbClr val="FFFFFF"/>
                </a:solidFill>
                <a:latin typeface="Arial" panose="020B0604020202020204"/>
              </a:rPr>
              <a:t>Income</a:t>
            </a:r>
          </a:p>
          <a:p>
            <a:pPr algn="ctr" defTabSz="914355">
              <a:defRPr/>
            </a:pPr>
            <a:r>
              <a:rPr lang="en-GB" sz="1100" dirty="0">
                <a:solidFill>
                  <a:srgbClr val="FFFFFF"/>
                </a:solidFill>
                <a:latin typeface="Arial" panose="020B0604020202020204"/>
              </a:rPr>
              <a:t>45bps</a:t>
            </a:r>
          </a:p>
          <a:p>
            <a:pPr algn="ctr" defTabSz="914355">
              <a:defRPr/>
            </a:pPr>
            <a:endParaRPr lang="en-GB" sz="1200" b="1" dirty="0">
              <a:solidFill>
                <a:srgbClr val="FFFFFF"/>
              </a:solidFill>
              <a:latin typeface="Arial" panose="020B0604020202020204"/>
            </a:endParaRPr>
          </a:p>
        </p:txBody>
      </p:sp>
      <p:sp>
        <p:nvSpPr>
          <p:cNvPr id="46" name="Rectangle: Rounded Corners 45">
            <a:extLst>
              <a:ext uri="{FF2B5EF4-FFF2-40B4-BE49-F238E27FC236}">
                <a16:creationId xmlns:a16="http://schemas.microsoft.com/office/drawing/2014/main" id="{EEA19E7C-EA5B-8D1C-27CE-FF783A934603}"/>
              </a:ext>
            </a:extLst>
          </p:cNvPr>
          <p:cNvSpPr/>
          <p:nvPr/>
        </p:nvSpPr>
        <p:spPr>
          <a:xfrm>
            <a:off x="561109" y="3532362"/>
            <a:ext cx="2382443" cy="367090"/>
          </a:xfrm>
          <a:prstGeom prst="roundRect">
            <a:avLst/>
          </a:prstGeom>
          <a:solidFill>
            <a:srgbClr val="5F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GB" sz="1100" b="1" dirty="0">
                <a:solidFill>
                  <a:srgbClr val="000000"/>
                </a:solidFill>
                <a:latin typeface="Arial" panose="020B0604020202020204"/>
              </a:rPr>
              <a:t>Growth</a:t>
            </a:r>
          </a:p>
        </p:txBody>
      </p:sp>
      <p:sp>
        <p:nvSpPr>
          <p:cNvPr id="47" name="Rectangle: Rounded Corners 46">
            <a:extLst>
              <a:ext uri="{FF2B5EF4-FFF2-40B4-BE49-F238E27FC236}">
                <a16:creationId xmlns:a16="http://schemas.microsoft.com/office/drawing/2014/main" id="{8DDCF893-A0D5-CBB8-E7A7-6106348F2E78}"/>
              </a:ext>
            </a:extLst>
          </p:cNvPr>
          <p:cNvSpPr/>
          <p:nvPr/>
        </p:nvSpPr>
        <p:spPr>
          <a:xfrm>
            <a:off x="2991973" y="3523005"/>
            <a:ext cx="1188000" cy="367090"/>
          </a:xfrm>
          <a:prstGeom prst="roundRect">
            <a:avLst/>
          </a:prstGeom>
          <a:solidFill>
            <a:srgbClr val="5F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GB" sz="1100" b="1" dirty="0">
                <a:solidFill>
                  <a:srgbClr val="000000"/>
                </a:solidFill>
                <a:latin typeface="Arial" panose="020B0604020202020204"/>
              </a:rPr>
              <a:t>Income</a:t>
            </a:r>
          </a:p>
        </p:txBody>
      </p:sp>
      <p:cxnSp>
        <p:nvCxnSpPr>
          <p:cNvPr id="48" name="Connector: Elbow 47">
            <a:extLst>
              <a:ext uri="{FF2B5EF4-FFF2-40B4-BE49-F238E27FC236}">
                <a16:creationId xmlns:a16="http://schemas.microsoft.com/office/drawing/2014/main" id="{FF14A0F1-C7CC-B0AF-9B72-B837AC9B02FB}"/>
              </a:ext>
            </a:extLst>
          </p:cNvPr>
          <p:cNvCxnSpPr>
            <a:cxnSpLocks/>
          </p:cNvCxnSpPr>
          <p:nvPr/>
        </p:nvCxnSpPr>
        <p:spPr>
          <a:xfrm rot="16200000" flipV="1">
            <a:off x="7313373" y="2199535"/>
            <a:ext cx="225199" cy="1188000"/>
          </a:xfrm>
          <a:prstGeom prst="bentConnector3">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6880D275-4F1B-34B9-FB3E-AACC1718AFD4}"/>
              </a:ext>
            </a:extLst>
          </p:cNvPr>
          <p:cNvCxnSpPr>
            <a:cxnSpLocks/>
          </p:cNvCxnSpPr>
          <p:nvPr/>
        </p:nvCxnSpPr>
        <p:spPr>
          <a:xfrm rot="16200000" flipH="1">
            <a:off x="6597829" y="2899514"/>
            <a:ext cx="462515" cy="1"/>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0CDFBC37-6AEF-6F5D-71AE-164FA61E973A}"/>
              </a:ext>
            </a:extLst>
          </p:cNvPr>
          <p:cNvSpPr/>
          <p:nvPr/>
        </p:nvSpPr>
        <p:spPr>
          <a:xfrm>
            <a:off x="4928015" y="2893456"/>
            <a:ext cx="1201433" cy="571500"/>
          </a:xfrm>
          <a:prstGeom prst="roundRect">
            <a:avLst>
              <a:gd name="adj" fmla="val 23071"/>
            </a:avLst>
          </a:prstGeom>
          <a:solidFill>
            <a:srgbClr val="0598FA"/>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55">
              <a:defRPr/>
            </a:pPr>
            <a:r>
              <a:rPr lang="en-GB" sz="1100" b="1" dirty="0">
                <a:solidFill>
                  <a:srgbClr val="FFFFFF"/>
                </a:solidFill>
                <a:latin typeface="Arial" panose="020B0604020202020204"/>
              </a:rPr>
              <a:t>Discretionary </a:t>
            </a:r>
            <a:br>
              <a:rPr lang="en-GB" sz="1100" b="1" dirty="0">
                <a:solidFill>
                  <a:srgbClr val="FFFFFF"/>
                </a:solidFill>
                <a:latin typeface="Arial" panose="020B0604020202020204"/>
              </a:rPr>
            </a:br>
            <a:r>
              <a:rPr lang="en-GB" sz="1100" b="1" dirty="0">
                <a:solidFill>
                  <a:srgbClr val="FFFFFF"/>
                </a:solidFill>
                <a:latin typeface="Arial" panose="020B0604020202020204"/>
              </a:rPr>
              <a:t>MPS</a:t>
            </a:r>
          </a:p>
          <a:p>
            <a:pPr algn="ctr" defTabSz="914355">
              <a:defRPr/>
            </a:pPr>
            <a:r>
              <a:rPr lang="en-GB" sz="1100" dirty="0">
                <a:solidFill>
                  <a:srgbClr val="FFFFFF"/>
                </a:solidFill>
                <a:latin typeface="Arial" panose="020B0604020202020204"/>
              </a:rPr>
              <a:t>48-70bps*</a:t>
            </a:r>
          </a:p>
        </p:txBody>
      </p:sp>
      <p:sp>
        <p:nvSpPr>
          <p:cNvPr id="51" name="Rectangle: Rounded Corners 50">
            <a:extLst>
              <a:ext uri="{FF2B5EF4-FFF2-40B4-BE49-F238E27FC236}">
                <a16:creationId xmlns:a16="http://schemas.microsoft.com/office/drawing/2014/main" id="{66005D74-9A89-EF97-EA84-16916E326CCC}"/>
              </a:ext>
            </a:extLst>
          </p:cNvPr>
          <p:cNvSpPr/>
          <p:nvPr/>
        </p:nvSpPr>
        <p:spPr>
          <a:xfrm>
            <a:off x="6189102" y="2893456"/>
            <a:ext cx="1175428" cy="571500"/>
          </a:xfrm>
          <a:prstGeom prst="roundRect">
            <a:avLst>
              <a:gd name="adj" fmla="val 23071"/>
            </a:avLst>
          </a:prstGeom>
          <a:solidFill>
            <a:srgbClr val="0598FA"/>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100" b="1" dirty="0">
              <a:solidFill>
                <a:srgbClr val="FFFFFF"/>
              </a:solidFill>
              <a:latin typeface="Arial" panose="020B0604020202020204"/>
            </a:endParaRPr>
          </a:p>
          <a:p>
            <a:pPr algn="ctr" defTabSz="914355">
              <a:defRPr/>
            </a:pPr>
            <a:endParaRPr lang="en-GB" sz="1200" b="1" dirty="0">
              <a:solidFill>
                <a:srgbClr val="FFFFFF"/>
              </a:solidFill>
              <a:latin typeface="Arial" panose="020B0604020202020204"/>
            </a:endParaRPr>
          </a:p>
        </p:txBody>
      </p:sp>
      <p:sp>
        <p:nvSpPr>
          <p:cNvPr id="52" name="Rectangle: Rounded Corners 51">
            <a:extLst>
              <a:ext uri="{FF2B5EF4-FFF2-40B4-BE49-F238E27FC236}">
                <a16:creationId xmlns:a16="http://schemas.microsoft.com/office/drawing/2014/main" id="{C7764A82-AC46-15C5-DDC2-00660AC2FBE3}"/>
              </a:ext>
            </a:extLst>
          </p:cNvPr>
          <p:cNvSpPr/>
          <p:nvPr/>
        </p:nvSpPr>
        <p:spPr>
          <a:xfrm>
            <a:off x="7429500" y="2893456"/>
            <a:ext cx="1175428" cy="571500"/>
          </a:xfrm>
          <a:prstGeom prst="roundRect">
            <a:avLst>
              <a:gd name="adj" fmla="val 23071"/>
            </a:avLst>
          </a:prstGeom>
          <a:solidFill>
            <a:schemeClr val="accent2"/>
          </a:solid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sz="1100" b="1" dirty="0">
              <a:solidFill>
                <a:srgbClr val="FFFFFF"/>
              </a:solidFill>
              <a:latin typeface="Arial" panose="020B0604020202020204"/>
            </a:endParaRPr>
          </a:p>
          <a:p>
            <a:pPr algn="ctr" defTabSz="914355">
              <a:defRPr/>
            </a:pPr>
            <a:r>
              <a:rPr lang="en-GB" sz="1100" b="1" dirty="0">
                <a:solidFill>
                  <a:schemeClr val="bg1"/>
                </a:solidFill>
                <a:latin typeface="Arial" panose="020B0604020202020204"/>
              </a:rPr>
              <a:t>Retirement </a:t>
            </a:r>
            <a:br>
              <a:rPr lang="en-GB" sz="1100" b="1" dirty="0">
                <a:solidFill>
                  <a:schemeClr val="bg1"/>
                </a:solidFill>
                <a:latin typeface="Arial" panose="020B0604020202020204"/>
              </a:rPr>
            </a:br>
            <a:r>
              <a:rPr lang="en-GB" sz="1100" b="1" dirty="0">
                <a:solidFill>
                  <a:schemeClr val="bg1"/>
                </a:solidFill>
                <a:latin typeface="Arial" panose="020B0604020202020204"/>
              </a:rPr>
              <a:t>MPS</a:t>
            </a:r>
          </a:p>
          <a:p>
            <a:pPr algn="ctr" defTabSz="914355">
              <a:defRPr/>
            </a:pPr>
            <a:r>
              <a:rPr lang="en-GB" sz="1100" dirty="0">
                <a:solidFill>
                  <a:srgbClr val="FFFFFF"/>
                </a:solidFill>
                <a:latin typeface="Arial" panose="020B0604020202020204"/>
              </a:rPr>
              <a:t>59-63bps*</a:t>
            </a:r>
          </a:p>
          <a:p>
            <a:pPr algn="ctr" defTabSz="914355">
              <a:defRPr/>
            </a:pPr>
            <a:endParaRPr lang="en-GB" sz="1200" b="1" dirty="0">
              <a:solidFill>
                <a:srgbClr val="FFFFFF"/>
              </a:solidFill>
              <a:latin typeface="Arial" panose="020B0604020202020204"/>
            </a:endParaRPr>
          </a:p>
        </p:txBody>
      </p:sp>
      <p:sp>
        <p:nvSpPr>
          <p:cNvPr id="53" name="Rectangle: Rounded Corners 52">
            <a:extLst>
              <a:ext uri="{FF2B5EF4-FFF2-40B4-BE49-F238E27FC236}">
                <a16:creationId xmlns:a16="http://schemas.microsoft.com/office/drawing/2014/main" id="{025BAAC1-5CA0-1021-A997-EBA2D1A11DE6}"/>
              </a:ext>
            </a:extLst>
          </p:cNvPr>
          <p:cNvSpPr/>
          <p:nvPr/>
        </p:nvSpPr>
        <p:spPr>
          <a:xfrm>
            <a:off x="4960293" y="3523005"/>
            <a:ext cx="1945004" cy="367090"/>
          </a:xfrm>
          <a:prstGeom prst="roundRect">
            <a:avLst/>
          </a:prstGeom>
          <a:solidFill>
            <a:srgbClr val="5F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GB" sz="1100" b="1" dirty="0">
                <a:solidFill>
                  <a:srgbClr val="000000"/>
                </a:solidFill>
                <a:latin typeface="Arial" panose="020B0604020202020204"/>
              </a:rPr>
              <a:t>Growth</a:t>
            </a:r>
          </a:p>
        </p:txBody>
      </p:sp>
      <p:sp>
        <p:nvSpPr>
          <p:cNvPr id="54" name="Rectangle: Rounded Corners 53">
            <a:extLst>
              <a:ext uri="{FF2B5EF4-FFF2-40B4-BE49-F238E27FC236}">
                <a16:creationId xmlns:a16="http://schemas.microsoft.com/office/drawing/2014/main" id="{A2AA3847-69D0-0256-C13A-F2A330B9C7C2}"/>
              </a:ext>
            </a:extLst>
          </p:cNvPr>
          <p:cNvSpPr/>
          <p:nvPr/>
        </p:nvSpPr>
        <p:spPr>
          <a:xfrm>
            <a:off x="6984124" y="3513648"/>
            <a:ext cx="1610798" cy="367090"/>
          </a:xfrm>
          <a:prstGeom prst="roundRect">
            <a:avLst/>
          </a:prstGeom>
          <a:solidFill>
            <a:srgbClr val="5F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GB" sz="1100" b="1" dirty="0">
                <a:solidFill>
                  <a:srgbClr val="000000"/>
                </a:solidFill>
                <a:latin typeface="Arial" panose="020B0604020202020204"/>
              </a:rPr>
              <a:t>Income</a:t>
            </a:r>
          </a:p>
        </p:txBody>
      </p:sp>
      <p:sp>
        <p:nvSpPr>
          <p:cNvPr id="55" name="TextBox 54">
            <a:extLst>
              <a:ext uri="{FF2B5EF4-FFF2-40B4-BE49-F238E27FC236}">
                <a16:creationId xmlns:a16="http://schemas.microsoft.com/office/drawing/2014/main" id="{34114756-7DFE-8355-8006-E477A4B103B4}"/>
              </a:ext>
            </a:extLst>
          </p:cNvPr>
          <p:cNvSpPr txBox="1"/>
          <p:nvPr/>
        </p:nvSpPr>
        <p:spPr>
          <a:xfrm>
            <a:off x="6049833" y="2865624"/>
            <a:ext cx="1423270" cy="784830"/>
          </a:xfrm>
          <a:prstGeom prst="rect">
            <a:avLst/>
          </a:prstGeom>
          <a:noFill/>
        </p:spPr>
        <p:txBody>
          <a:bodyPr wrap="square">
            <a:spAutoFit/>
          </a:bodyPr>
          <a:lstStyle/>
          <a:p>
            <a:pPr algn="ctr" defTabSz="914355">
              <a:defRPr/>
            </a:pPr>
            <a:r>
              <a:rPr lang="en-GB" sz="1100" b="1" dirty="0">
                <a:solidFill>
                  <a:srgbClr val="FFFFFF"/>
                </a:solidFill>
                <a:latin typeface="Arial" panose="020B0604020202020204"/>
              </a:rPr>
              <a:t>Advisory</a:t>
            </a:r>
          </a:p>
          <a:p>
            <a:pPr algn="ctr" defTabSz="914355">
              <a:defRPr/>
            </a:pPr>
            <a:r>
              <a:rPr lang="en-GB" sz="1100" b="1" dirty="0">
                <a:solidFill>
                  <a:srgbClr val="FFFFFF"/>
                </a:solidFill>
                <a:latin typeface="Arial" panose="020B0604020202020204"/>
              </a:rPr>
              <a:t>MPS</a:t>
            </a:r>
          </a:p>
          <a:p>
            <a:pPr algn="ctr" defTabSz="914355">
              <a:defRPr/>
            </a:pPr>
            <a:r>
              <a:rPr lang="en-GB" sz="1100" dirty="0">
                <a:solidFill>
                  <a:srgbClr val="FFFFFF"/>
                </a:solidFill>
                <a:latin typeface="Arial" panose="020B0604020202020204"/>
              </a:rPr>
              <a:t>37-73bps**</a:t>
            </a:r>
          </a:p>
          <a:p>
            <a:pPr algn="ctr" defTabSz="914355">
              <a:defRPr/>
            </a:pPr>
            <a:endParaRPr lang="en-GB" sz="1200" b="1" dirty="0">
              <a:solidFill>
                <a:srgbClr val="FFFFFF"/>
              </a:solidFill>
              <a:latin typeface="Arial" panose="020B0604020202020204"/>
            </a:endParaRPr>
          </a:p>
        </p:txBody>
      </p:sp>
      <p:sp>
        <p:nvSpPr>
          <p:cNvPr id="8" name="TextBox 7">
            <a:extLst>
              <a:ext uri="{FF2B5EF4-FFF2-40B4-BE49-F238E27FC236}">
                <a16:creationId xmlns:a16="http://schemas.microsoft.com/office/drawing/2014/main" id="{EA2BF806-D354-7791-1C81-F02FDFEB830D}"/>
              </a:ext>
            </a:extLst>
          </p:cNvPr>
          <p:cNvSpPr txBox="1"/>
          <p:nvPr/>
        </p:nvSpPr>
        <p:spPr>
          <a:xfrm>
            <a:off x="8138923" y="4955662"/>
            <a:ext cx="1152857" cy="200055"/>
          </a:xfrm>
          <a:prstGeom prst="rect">
            <a:avLst/>
          </a:prstGeom>
          <a:noFill/>
        </p:spPr>
        <p:txBody>
          <a:bodyPr wrap="square">
            <a:spAutoFit/>
          </a:bodyPr>
          <a:lstStyle/>
          <a:p>
            <a:r>
              <a:rPr lang="en-US" sz="700" dirty="0">
                <a:solidFill>
                  <a:schemeClr val="bg1">
                    <a:lumMod val="75000"/>
                  </a:schemeClr>
                </a:solidFill>
              </a:rPr>
              <a:t>EMEA3902412/2024</a:t>
            </a:r>
            <a:endParaRPr lang="en-GB" sz="700" dirty="0">
              <a:solidFill>
                <a:schemeClr val="bg1">
                  <a:lumMod val="75000"/>
                </a:schemeClr>
              </a:solidFill>
            </a:endParaRPr>
          </a:p>
        </p:txBody>
      </p:sp>
    </p:spTree>
    <p:extLst>
      <p:ext uri="{BB962C8B-B14F-4D97-AF65-F5344CB8AC3E}">
        <p14:creationId xmlns:p14="http://schemas.microsoft.com/office/powerpoint/2010/main" val="213021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343388E-A1AB-1D9E-E3C4-B4D4E0F36D70}"/>
              </a:ext>
            </a:extLst>
          </p:cNvPr>
          <p:cNvSpPr txBox="1"/>
          <p:nvPr/>
        </p:nvSpPr>
        <p:spPr>
          <a:xfrm>
            <a:off x="393700" y="1074678"/>
            <a:ext cx="4499318" cy="2862322"/>
          </a:xfrm>
          <a:prstGeom prst="rect">
            <a:avLst/>
          </a:prstGeom>
          <a:noFill/>
        </p:spPr>
        <p:txBody>
          <a:bodyPr wrap="square">
            <a:spAutoFit/>
          </a:bodyPr>
          <a:lstStyle/>
          <a:p>
            <a:r>
              <a:rPr lang="en-GB" sz="3600" b="0" i="0" dirty="0">
                <a:solidFill>
                  <a:schemeClr val="bg1"/>
                </a:solidFill>
                <a:effectLst/>
                <a:latin typeface="+mj-lt"/>
              </a:rPr>
              <a:t>“</a:t>
            </a:r>
            <a:r>
              <a:rPr lang="en-GB" sz="3600" dirty="0">
                <a:solidFill>
                  <a:schemeClr val="bg1"/>
                </a:solidFill>
                <a:latin typeface="+mj-lt"/>
              </a:rPr>
              <a:t>Everyone has a plan until they get punched in the face</a:t>
            </a:r>
            <a:r>
              <a:rPr lang="en-GB" sz="3600" b="0" i="0" dirty="0">
                <a:solidFill>
                  <a:schemeClr val="bg1"/>
                </a:solidFill>
                <a:effectLst/>
                <a:latin typeface="+mj-lt"/>
              </a:rPr>
              <a:t>”.</a:t>
            </a:r>
          </a:p>
          <a:p>
            <a:endParaRPr lang="en-GB" sz="3600" dirty="0">
              <a:solidFill>
                <a:schemeClr val="bg1"/>
              </a:solidFill>
              <a:latin typeface="+mj-lt"/>
            </a:endParaRPr>
          </a:p>
          <a:p>
            <a:r>
              <a:rPr lang="en-GB" sz="3600" b="1" dirty="0">
                <a:solidFill>
                  <a:schemeClr val="bg1"/>
                </a:solidFill>
                <a:latin typeface="+mj-lt"/>
              </a:rPr>
              <a:t>Mike Tyson </a:t>
            </a:r>
          </a:p>
        </p:txBody>
      </p:sp>
      <p:pic>
        <p:nvPicPr>
          <p:cNvPr id="12" name="Picture 11" descr="A person wearing boxing gloves&#10;&#10;Description automatically generated">
            <a:extLst>
              <a:ext uri="{FF2B5EF4-FFF2-40B4-BE49-F238E27FC236}">
                <a16:creationId xmlns:a16="http://schemas.microsoft.com/office/drawing/2014/main" id="{C71F9328-02BA-88A5-EA8E-A1F4D072E17D}"/>
              </a:ext>
            </a:extLst>
          </p:cNvPr>
          <p:cNvPicPr>
            <a:picLocks noChangeAspect="1"/>
          </p:cNvPicPr>
          <p:nvPr/>
        </p:nvPicPr>
        <p:blipFill rotWithShape="1">
          <a:blip r:embed="rId3">
            <a:extLst>
              <a:ext uri="{28A0092B-C50C-407E-A947-70E740481C1C}">
                <a14:useLocalDpi xmlns:a14="http://schemas.microsoft.com/office/drawing/2010/main" val="0"/>
              </a:ext>
            </a:extLst>
          </a:blip>
          <a:srcRect l="13847" t="6120" r="29605" b="43197"/>
          <a:stretch/>
        </p:blipFill>
        <p:spPr>
          <a:xfrm>
            <a:off x="5059241" y="-1"/>
            <a:ext cx="4084759" cy="5143501"/>
          </a:xfrm>
          <a:prstGeom prst="rect">
            <a:avLst/>
          </a:prstGeom>
        </p:spPr>
      </p:pic>
      <p:sp>
        <p:nvSpPr>
          <p:cNvPr id="13" name="Rectangle 12">
            <a:extLst>
              <a:ext uri="{FF2B5EF4-FFF2-40B4-BE49-F238E27FC236}">
                <a16:creationId xmlns:a16="http://schemas.microsoft.com/office/drawing/2014/main" id="{463AC678-EE45-0621-24AC-6A97F0A3506A}"/>
              </a:ext>
            </a:extLst>
          </p:cNvPr>
          <p:cNvSpPr/>
          <p:nvPr/>
        </p:nvSpPr>
        <p:spPr>
          <a:xfrm>
            <a:off x="5029200" y="0"/>
            <a:ext cx="3246120" cy="5143500"/>
          </a:xfrm>
          <a:prstGeom prst="rect">
            <a:avLst/>
          </a:prstGeom>
          <a:gradFill flip="none" rotWithShape="1">
            <a:gsLst>
              <a:gs pos="16000">
                <a:schemeClr val="tx1"/>
              </a:gs>
              <a:gs pos="59000">
                <a:schemeClr val="tx1">
                  <a:alpha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5B1A1B6-50B3-B62F-0AF0-376D0522B8A5}"/>
              </a:ext>
            </a:extLst>
          </p:cNvPr>
          <p:cNvSpPr txBox="1"/>
          <p:nvPr/>
        </p:nvSpPr>
        <p:spPr>
          <a:xfrm>
            <a:off x="427038" y="4381869"/>
            <a:ext cx="6240859" cy="215444"/>
          </a:xfrm>
          <a:prstGeom prst="rect">
            <a:avLst/>
          </a:prstGeom>
          <a:noFill/>
        </p:spPr>
        <p:txBody>
          <a:bodyPr wrap="square">
            <a:spAutoFit/>
          </a:bodyPr>
          <a:lstStyle/>
          <a:p>
            <a:r>
              <a:rPr lang="en-US" sz="800" dirty="0">
                <a:solidFill>
                  <a:schemeClr val="bg1">
                    <a:lumMod val="50000"/>
                  </a:schemeClr>
                </a:solidFill>
              </a:rPr>
              <a:t>Issued under attribution-</a:t>
            </a:r>
            <a:r>
              <a:rPr lang="en-US" sz="800" dirty="0" err="1">
                <a:solidFill>
                  <a:schemeClr val="bg1">
                    <a:lumMod val="50000"/>
                  </a:schemeClr>
                </a:solidFill>
              </a:rPr>
              <a:t>NonCommercial</a:t>
            </a:r>
            <a:r>
              <a:rPr lang="en-US" sz="800" dirty="0">
                <a:solidFill>
                  <a:schemeClr val="bg1">
                    <a:lumMod val="50000"/>
                  </a:schemeClr>
                </a:solidFill>
              </a:rPr>
              <a:t>-</a:t>
            </a:r>
            <a:r>
              <a:rPr lang="en-US" sz="800" dirty="0" err="1">
                <a:solidFill>
                  <a:schemeClr val="bg1">
                    <a:lumMod val="50000"/>
                  </a:schemeClr>
                </a:solidFill>
              </a:rPr>
              <a:t>ShareAlike</a:t>
            </a:r>
            <a:r>
              <a:rPr lang="en-US" sz="800" dirty="0">
                <a:solidFill>
                  <a:schemeClr val="bg1">
                    <a:lumMod val="50000"/>
                  </a:schemeClr>
                </a:solidFill>
              </a:rPr>
              <a:t> 2.0 </a:t>
            </a:r>
            <a:r>
              <a:rPr lang="en-US" sz="800" dirty="0">
                <a:solidFill>
                  <a:schemeClr val="bg1">
                    <a:lumMod val="50000"/>
                  </a:schemeClr>
                </a:solidFill>
                <a:hlinkClick r:id="rId4">
                  <a:extLst>
                    <a:ext uri="{A12FA001-AC4F-418D-AE19-62706E023703}">
                      <ahyp:hlinkClr xmlns:ahyp="http://schemas.microsoft.com/office/drawing/2018/hyperlinkcolor" val="tx"/>
                    </a:ext>
                  </a:extLst>
                </a:hlinkClick>
              </a:rPr>
              <a:t>www.flickr.com/photos/markgregory/8015296149</a:t>
            </a:r>
            <a:r>
              <a:rPr lang="en-US" sz="800" dirty="0">
                <a:solidFill>
                  <a:schemeClr val="bg1">
                    <a:lumMod val="50000"/>
                  </a:schemeClr>
                </a:solidFill>
              </a:rPr>
              <a:t>. Modified.</a:t>
            </a:r>
            <a:endParaRPr lang="en-GB" sz="800" dirty="0">
              <a:solidFill>
                <a:schemeClr val="bg1">
                  <a:lumMod val="50000"/>
                </a:schemeClr>
              </a:solidFill>
            </a:endParaRPr>
          </a:p>
        </p:txBody>
      </p:sp>
    </p:spTree>
    <p:extLst>
      <p:ext uri="{BB962C8B-B14F-4D97-AF65-F5344CB8AC3E}">
        <p14:creationId xmlns:p14="http://schemas.microsoft.com/office/powerpoint/2010/main" val="1600395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pic>
        <p:nvPicPr>
          <p:cNvPr id="10" name="ivz_logo">
            <a:extLst>
              <a:ext uri="{FF2B5EF4-FFF2-40B4-BE49-F238E27FC236}">
                <a16:creationId xmlns:a16="http://schemas.microsoft.com/office/drawing/2014/main" id="{4A88A718-2C11-F7C6-C50D-C4AF61B6760D}"/>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6" y="4845250"/>
            <a:ext cx="640735" cy="112206"/>
          </a:xfrm>
          <a:prstGeom prst="rect">
            <a:avLst/>
          </a:prstGeom>
        </p:spPr>
      </p:pic>
      <p:sp>
        <p:nvSpPr>
          <p:cNvPr id="2" name="Title 3">
            <a:extLst>
              <a:ext uri="{FF2B5EF4-FFF2-40B4-BE49-F238E27FC236}">
                <a16:creationId xmlns:a16="http://schemas.microsoft.com/office/drawing/2014/main" id="{2D90BD5A-5B06-41FA-20BE-ED2D50C5CB03}"/>
              </a:ext>
            </a:extLst>
          </p:cNvPr>
          <p:cNvSpPr txBox="1">
            <a:spLocks/>
          </p:cNvSpPr>
          <p:nvPr/>
        </p:nvSpPr>
        <p:spPr>
          <a:xfrm>
            <a:off x="292100" y="261729"/>
            <a:ext cx="8565729" cy="786837"/>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r>
              <a:rPr lang="en-US" dirty="0">
                <a:solidFill>
                  <a:schemeClr val="bg1"/>
                </a:solidFill>
                <a:latin typeface="+mn-lt"/>
                <a:ea typeface="+mn-ea"/>
              </a:rPr>
              <a:t>Key attributes for a winning Multi-Asset retirement solution </a:t>
            </a:r>
          </a:p>
        </p:txBody>
      </p:sp>
      <p:pic>
        <p:nvPicPr>
          <p:cNvPr id="30" name="Picture 29" descr="A person in shorts and boxing gloves&#10;&#10;Description automatically generated">
            <a:extLst>
              <a:ext uri="{FF2B5EF4-FFF2-40B4-BE49-F238E27FC236}">
                <a16:creationId xmlns:a16="http://schemas.microsoft.com/office/drawing/2014/main" id="{BC93C655-299E-6C7A-E3CA-27A614073F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696" y="2539895"/>
            <a:ext cx="748436" cy="1886792"/>
          </a:xfrm>
          <a:prstGeom prst="rect">
            <a:avLst/>
          </a:prstGeom>
        </p:spPr>
      </p:pic>
      <p:pic>
        <p:nvPicPr>
          <p:cNvPr id="32" name="Picture 31" descr="A person pointing at himself&#10;&#10;Description automatically generated">
            <a:extLst>
              <a:ext uri="{FF2B5EF4-FFF2-40B4-BE49-F238E27FC236}">
                <a16:creationId xmlns:a16="http://schemas.microsoft.com/office/drawing/2014/main" id="{660A5A22-6FA7-1DAF-1F16-2AF8689D0C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086" y="1579177"/>
            <a:ext cx="614954" cy="873235"/>
          </a:xfrm>
          <a:prstGeom prst="rect">
            <a:avLst/>
          </a:prstGeom>
        </p:spPr>
      </p:pic>
      <p:pic>
        <p:nvPicPr>
          <p:cNvPr id="1026" name="Picture 2" descr="Katie Taylor">
            <a:extLst>
              <a:ext uri="{FF2B5EF4-FFF2-40B4-BE49-F238E27FC236}">
                <a16:creationId xmlns:a16="http://schemas.microsoft.com/office/drawing/2014/main" id="{5E84A9AF-AEA8-97A9-0C57-27415BB381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0925" y="1581000"/>
            <a:ext cx="1210706" cy="12107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pointing at something&#10;&#10;Description automatically generated">
            <a:extLst>
              <a:ext uri="{FF2B5EF4-FFF2-40B4-BE49-F238E27FC236}">
                <a16:creationId xmlns:a16="http://schemas.microsoft.com/office/drawing/2014/main" id="{5F5562B7-F140-6E8C-FDCD-1CA9E6F25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538" y="1107901"/>
            <a:ext cx="2551096" cy="3047482"/>
          </a:xfrm>
          <a:prstGeom prst="rect">
            <a:avLst/>
          </a:prstGeom>
        </p:spPr>
      </p:pic>
      <p:pic>
        <p:nvPicPr>
          <p:cNvPr id="11" name="Picture 10" descr="A person wearing boxing gloves&#10;&#10;Description automatically generated">
            <a:extLst>
              <a:ext uri="{FF2B5EF4-FFF2-40B4-BE49-F238E27FC236}">
                <a16:creationId xmlns:a16="http://schemas.microsoft.com/office/drawing/2014/main" id="{DDCCA679-73BC-EE36-4945-9E1ABFE5C2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6519" y="1090433"/>
            <a:ext cx="2551096" cy="3047483"/>
          </a:xfrm>
          <a:prstGeom prst="rect">
            <a:avLst/>
          </a:prstGeom>
        </p:spPr>
      </p:pic>
      <p:pic>
        <p:nvPicPr>
          <p:cNvPr id="12" name="Picture 11" descr="A person holding a belt&#10;&#10;Description automatically generated">
            <a:extLst>
              <a:ext uri="{FF2B5EF4-FFF2-40B4-BE49-F238E27FC236}">
                <a16:creationId xmlns:a16="http://schemas.microsoft.com/office/drawing/2014/main" id="{68DB557E-E475-2A87-9415-19E6C041C2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2918" y="1090433"/>
            <a:ext cx="2568982" cy="3068849"/>
          </a:xfrm>
          <a:prstGeom prst="rect">
            <a:avLst/>
          </a:prstGeom>
        </p:spPr>
      </p:pic>
      <p:sp>
        <p:nvSpPr>
          <p:cNvPr id="14" name="Rectangle 13">
            <a:extLst>
              <a:ext uri="{FF2B5EF4-FFF2-40B4-BE49-F238E27FC236}">
                <a16:creationId xmlns:a16="http://schemas.microsoft.com/office/drawing/2014/main" id="{3196DCC6-4051-7FE3-FC67-7FBC497E9DA2}"/>
              </a:ext>
            </a:extLst>
          </p:cNvPr>
          <p:cNvSpPr/>
          <p:nvPr/>
        </p:nvSpPr>
        <p:spPr>
          <a:xfrm>
            <a:off x="490538" y="1086759"/>
            <a:ext cx="2840824" cy="3068849"/>
          </a:xfrm>
          <a:prstGeom prst="rect">
            <a:avLst/>
          </a:prstGeom>
          <a:gradFill flip="none" rotWithShape="1">
            <a:gsLst>
              <a:gs pos="0">
                <a:schemeClr val="tx1"/>
              </a:gs>
              <a:gs pos="39000">
                <a:schemeClr val="tx1">
                  <a:alpha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75870D2-EA8C-8539-44C2-88EDCFCB8B68}"/>
              </a:ext>
            </a:extLst>
          </p:cNvPr>
          <p:cNvSpPr/>
          <p:nvPr/>
        </p:nvSpPr>
        <p:spPr>
          <a:xfrm>
            <a:off x="3318634" y="1086759"/>
            <a:ext cx="2840824" cy="3068849"/>
          </a:xfrm>
          <a:prstGeom prst="rect">
            <a:avLst/>
          </a:prstGeom>
          <a:gradFill flip="none" rotWithShape="1">
            <a:gsLst>
              <a:gs pos="0">
                <a:schemeClr val="tx1"/>
              </a:gs>
              <a:gs pos="39000">
                <a:schemeClr val="tx1">
                  <a:alpha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AE2D4AC-0689-736E-0ECC-020234DA9BBC}"/>
              </a:ext>
            </a:extLst>
          </p:cNvPr>
          <p:cNvSpPr/>
          <p:nvPr/>
        </p:nvSpPr>
        <p:spPr>
          <a:xfrm>
            <a:off x="6263463" y="1086759"/>
            <a:ext cx="2840824" cy="3068849"/>
          </a:xfrm>
          <a:prstGeom prst="rect">
            <a:avLst/>
          </a:prstGeom>
          <a:gradFill flip="none" rotWithShape="1">
            <a:gsLst>
              <a:gs pos="0">
                <a:schemeClr val="tx1"/>
              </a:gs>
              <a:gs pos="39000">
                <a:schemeClr val="tx1">
                  <a:alpha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9D31495-E5CF-61AF-3BEC-7C269F6FF414}"/>
              </a:ext>
            </a:extLst>
          </p:cNvPr>
          <p:cNvSpPr/>
          <p:nvPr/>
        </p:nvSpPr>
        <p:spPr>
          <a:xfrm rot="16200000" flipV="1">
            <a:off x="4655404" y="-137649"/>
            <a:ext cx="536401" cy="8361364"/>
          </a:xfrm>
          <a:prstGeom prst="rect">
            <a:avLst/>
          </a:prstGeom>
          <a:gradFill flip="none" rotWithShape="1">
            <a:gsLst>
              <a:gs pos="18000">
                <a:schemeClr val="tx1"/>
              </a:gs>
              <a:gs pos="100000">
                <a:schemeClr val="tx1">
                  <a:alpha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894F4B2-1E03-8274-4040-7F5E8F06A0D6}"/>
              </a:ext>
            </a:extLst>
          </p:cNvPr>
          <p:cNvSpPr/>
          <p:nvPr/>
        </p:nvSpPr>
        <p:spPr>
          <a:xfrm rot="16200000" flipV="1">
            <a:off x="4394076" y="-2949755"/>
            <a:ext cx="536401" cy="8361364"/>
          </a:xfrm>
          <a:prstGeom prst="rect">
            <a:avLst/>
          </a:prstGeom>
          <a:gradFill flip="none" rotWithShape="1">
            <a:gsLst>
              <a:gs pos="49000">
                <a:schemeClr val="tx1"/>
              </a:gs>
              <a:gs pos="100000">
                <a:schemeClr val="tx1">
                  <a:alpha val="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E932D01-D58C-FFCC-3BF6-FEFA0E9587DB}"/>
              </a:ext>
            </a:extLst>
          </p:cNvPr>
          <p:cNvSpPr txBox="1"/>
          <p:nvPr/>
        </p:nvSpPr>
        <p:spPr>
          <a:xfrm>
            <a:off x="471489" y="1055957"/>
            <a:ext cx="2767012" cy="523220"/>
          </a:xfrm>
          <a:prstGeom prst="rect">
            <a:avLst/>
          </a:prstGeom>
          <a:noFill/>
        </p:spPr>
        <p:txBody>
          <a:bodyPr wrap="square">
            <a:spAutoFit/>
          </a:bodyPr>
          <a:lstStyle/>
          <a:p>
            <a:r>
              <a:rPr lang="en-GB" sz="1400" b="1" dirty="0">
                <a:solidFill>
                  <a:schemeClr val="bg1"/>
                </a:solidFill>
                <a:latin typeface="+mn-lt"/>
                <a:ea typeface="+mn-ea"/>
              </a:rPr>
              <a:t>Defensiveness:</a:t>
            </a:r>
            <a:r>
              <a:rPr lang="en-GB" sz="1400" dirty="0">
                <a:solidFill>
                  <a:schemeClr val="bg1"/>
                </a:solidFill>
                <a:latin typeface="+mn-lt"/>
                <a:ea typeface="+mn-ea"/>
              </a:rPr>
              <a:t> mitigate downside risk</a:t>
            </a:r>
          </a:p>
        </p:txBody>
      </p:sp>
      <p:sp>
        <p:nvSpPr>
          <p:cNvPr id="24" name="TextBox 23">
            <a:extLst>
              <a:ext uri="{FF2B5EF4-FFF2-40B4-BE49-F238E27FC236}">
                <a16:creationId xmlns:a16="http://schemas.microsoft.com/office/drawing/2014/main" id="{41F7D7A1-C1CF-B7C1-259E-8E3F3223B502}"/>
              </a:ext>
            </a:extLst>
          </p:cNvPr>
          <p:cNvSpPr txBox="1"/>
          <p:nvPr/>
        </p:nvSpPr>
        <p:spPr>
          <a:xfrm>
            <a:off x="3238501" y="1063573"/>
            <a:ext cx="2666999" cy="523220"/>
          </a:xfrm>
          <a:prstGeom prst="rect">
            <a:avLst/>
          </a:prstGeom>
          <a:noFill/>
        </p:spPr>
        <p:txBody>
          <a:bodyPr wrap="square">
            <a:spAutoFit/>
          </a:bodyPr>
          <a:lstStyle/>
          <a:p>
            <a:r>
              <a:rPr lang="en-GB" sz="1400" b="1" dirty="0">
                <a:solidFill>
                  <a:schemeClr val="bg1"/>
                </a:solidFill>
                <a:latin typeface="+mn-lt"/>
                <a:ea typeface="+mn-ea"/>
              </a:rPr>
              <a:t>Endurance:</a:t>
            </a:r>
            <a:r>
              <a:rPr lang="en-GB" sz="1400" dirty="0">
                <a:solidFill>
                  <a:schemeClr val="bg1"/>
                </a:solidFill>
                <a:latin typeface="+mn-lt"/>
                <a:ea typeface="+mn-ea"/>
              </a:rPr>
              <a:t> income sustainability</a:t>
            </a:r>
          </a:p>
        </p:txBody>
      </p:sp>
      <p:sp>
        <p:nvSpPr>
          <p:cNvPr id="25" name="TextBox 24">
            <a:extLst>
              <a:ext uri="{FF2B5EF4-FFF2-40B4-BE49-F238E27FC236}">
                <a16:creationId xmlns:a16="http://schemas.microsoft.com/office/drawing/2014/main" id="{752D0C4B-ED99-378D-FCF1-B657694D7953}"/>
              </a:ext>
            </a:extLst>
          </p:cNvPr>
          <p:cNvSpPr txBox="1"/>
          <p:nvPr/>
        </p:nvSpPr>
        <p:spPr>
          <a:xfrm>
            <a:off x="6184900" y="1066201"/>
            <a:ext cx="2882900" cy="523220"/>
          </a:xfrm>
          <a:prstGeom prst="rect">
            <a:avLst/>
          </a:prstGeom>
          <a:noFill/>
        </p:spPr>
        <p:txBody>
          <a:bodyPr wrap="square">
            <a:spAutoFit/>
          </a:bodyPr>
          <a:lstStyle/>
          <a:p>
            <a:r>
              <a:rPr lang="en-GB" sz="1400" b="1" dirty="0">
                <a:solidFill>
                  <a:schemeClr val="bg1"/>
                </a:solidFill>
                <a:latin typeface="+mn-lt"/>
                <a:ea typeface="+mn-ea"/>
              </a:rPr>
              <a:t>Versatility:</a:t>
            </a:r>
            <a:r>
              <a:rPr lang="en-GB" sz="1400" dirty="0">
                <a:solidFill>
                  <a:schemeClr val="bg1"/>
                </a:solidFill>
                <a:latin typeface="+mn-lt"/>
                <a:ea typeface="+mn-ea"/>
              </a:rPr>
              <a:t> diversify across asset classes </a:t>
            </a:r>
          </a:p>
        </p:txBody>
      </p:sp>
      <p:sp>
        <p:nvSpPr>
          <p:cNvPr id="22" name="Text Placeholder 7">
            <a:extLst>
              <a:ext uri="{FF2B5EF4-FFF2-40B4-BE49-F238E27FC236}">
                <a16:creationId xmlns:a16="http://schemas.microsoft.com/office/drawing/2014/main" id="{8D548379-14DD-92BF-2A69-BF7358694A62}"/>
              </a:ext>
            </a:extLst>
          </p:cNvPr>
          <p:cNvSpPr txBox="1">
            <a:spLocks/>
          </p:cNvSpPr>
          <p:nvPr/>
        </p:nvSpPr>
        <p:spPr>
          <a:xfrm>
            <a:off x="292100" y="4090988"/>
            <a:ext cx="8564957" cy="481013"/>
          </a:xfrm>
          <a:prstGeom prst="rect">
            <a:avLst/>
          </a:prstGeom>
        </p:spPr>
        <p:txBody>
          <a:bodyPr lIns="0" tIns="0" rIns="0" bIns="0" anchor="b"/>
          <a:lst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800" b="0" i="0" dirty="0">
                <a:solidFill>
                  <a:schemeClr val="bg1">
                    <a:lumMod val="50000"/>
                  </a:schemeClr>
                </a:solidFill>
                <a:effectLst/>
                <a:latin typeface="Arial" panose="020B0604020202020204" pitchFamily="34" charset="0"/>
              </a:rPr>
              <a:t>Floyd Mayweather made available under the </a:t>
            </a:r>
            <a:r>
              <a:rPr lang="en-US" sz="800" b="0" i="0" u="none" strike="noStrike" dirty="0">
                <a:solidFill>
                  <a:schemeClr val="bg1">
                    <a:lumMod val="50000"/>
                  </a:schemeClr>
                </a:solidFill>
                <a:effectLst/>
                <a:latin typeface="Arial" panose="020B0604020202020204" pitchFamily="34" charset="0"/>
              </a:rPr>
              <a:t>Creative Commons</a:t>
            </a:r>
            <a:r>
              <a:rPr lang="en-US" sz="800" b="0" i="0" dirty="0">
                <a:solidFill>
                  <a:schemeClr val="bg1">
                    <a:lumMod val="50000"/>
                  </a:schemeClr>
                </a:solidFill>
                <a:effectLst/>
                <a:latin typeface="Arial" panose="020B0604020202020204" pitchFamily="34" charset="0"/>
              </a:rPr>
              <a:t> </a:t>
            </a:r>
            <a:r>
              <a:rPr lang="en-US" sz="800" b="0" i="0" u="none" strike="noStrike" dirty="0">
                <a:solidFill>
                  <a:schemeClr val="bg1">
                    <a:lumMod val="50000"/>
                  </a:schemeClr>
                </a:solidFill>
                <a:effectLst/>
                <a:latin typeface="Arial" panose="020B0604020202020204" pitchFamily="34" charset="0"/>
              </a:rPr>
              <a:t>CC0 1.0 Universal Public Domain Dedication pixabay.com/</a:t>
            </a:r>
            <a:r>
              <a:rPr lang="en-US" sz="800" b="0" i="0" u="none" strike="noStrike" dirty="0" err="1">
                <a:solidFill>
                  <a:schemeClr val="bg1">
                    <a:lumMod val="50000"/>
                  </a:schemeClr>
                </a:solidFill>
                <a:effectLst/>
                <a:latin typeface="Arial" panose="020B0604020202020204" pitchFamily="34" charset="0"/>
              </a:rPr>
              <a:t>en</a:t>
            </a:r>
            <a:r>
              <a:rPr lang="en-US" sz="800" b="0" i="0" u="none" strike="noStrike" dirty="0">
                <a:solidFill>
                  <a:schemeClr val="bg1">
                    <a:lumMod val="50000"/>
                  </a:schemeClr>
                </a:solidFill>
                <a:effectLst/>
                <a:latin typeface="Arial" panose="020B0604020202020204" pitchFamily="34" charset="0"/>
              </a:rPr>
              <a:t>/floyd-mayweather-jr-boxer-boxing-1212550. Modified. Rocky Marciano image by </a:t>
            </a:r>
            <a:r>
              <a:rPr lang="en-US" sz="800" b="0" i="0" u="none" strike="noStrike" dirty="0" err="1">
                <a:solidFill>
                  <a:schemeClr val="bg1">
                    <a:lumMod val="50000"/>
                  </a:schemeClr>
                </a:solidFill>
                <a:effectLst/>
                <a:latin typeface="Arial" panose="020B0604020202020204" pitchFamily="34" charset="0"/>
              </a:rPr>
              <a:t>artwriterphotog</a:t>
            </a:r>
            <a:r>
              <a:rPr lang="en-US" sz="800" b="0" i="0" u="none" strike="noStrike" dirty="0">
                <a:solidFill>
                  <a:schemeClr val="bg1">
                    <a:lumMod val="50000"/>
                  </a:schemeClr>
                </a:solidFill>
                <a:effectLst/>
                <a:latin typeface="Arial" panose="020B0604020202020204" pitchFamily="34" charset="0"/>
              </a:rPr>
              <a:t>, Flickr. Issued under Attribution-</a:t>
            </a:r>
            <a:r>
              <a:rPr lang="en-US" sz="800" b="0" i="0" u="none" strike="noStrike" dirty="0" err="1">
                <a:solidFill>
                  <a:schemeClr val="bg1">
                    <a:lumMod val="50000"/>
                  </a:schemeClr>
                </a:solidFill>
                <a:effectLst/>
                <a:latin typeface="Arial" panose="020B0604020202020204" pitchFamily="34" charset="0"/>
              </a:rPr>
              <a:t>NonCommercial</a:t>
            </a:r>
            <a:r>
              <a:rPr lang="en-US" sz="800" b="0" i="0" u="none" strike="noStrike" dirty="0">
                <a:solidFill>
                  <a:schemeClr val="bg1">
                    <a:lumMod val="50000"/>
                  </a:schemeClr>
                </a:solidFill>
                <a:effectLst/>
                <a:latin typeface="Arial" panose="020B0604020202020204" pitchFamily="34" charset="0"/>
              </a:rPr>
              <a:t>-</a:t>
            </a:r>
            <a:r>
              <a:rPr lang="en-US" sz="800" b="0" i="0" u="none" strike="noStrike" dirty="0" err="1">
                <a:solidFill>
                  <a:schemeClr val="bg1">
                    <a:lumMod val="50000"/>
                  </a:schemeClr>
                </a:solidFill>
                <a:effectLst/>
                <a:latin typeface="Arial" panose="020B0604020202020204" pitchFamily="34" charset="0"/>
              </a:rPr>
              <a:t>ShareAlike</a:t>
            </a:r>
            <a:r>
              <a:rPr lang="en-US" sz="800" b="0" i="0" u="none" strike="noStrike" dirty="0">
                <a:solidFill>
                  <a:schemeClr val="bg1">
                    <a:lumMod val="50000"/>
                  </a:schemeClr>
                </a:solidFill>
                <a:effectLst/>
                <a:latin typeface="Arial" panose="020B0604020202020204" pitchFamily="34" charset="0"/>
              </a:rPr>
              <a:t> 2.0. Katie Taylor made available under Creative Commons Attribution-</a:t>
            </a:r>
            <a:r>
              <a:rPr lang="en-US" sz="800" b="0" i="0" u="none" strike="noStrike" dirty="0" err="1">
                <a:solidFill>
                  <a:schemeClr val="bg1">
                    <a:lumMod val="50000"/>
                  </a:schemeClr>
                </a:solidFill>
                <a:effectLst/>
                <a:latin typeface="Arial" panose="020B0604020202020204" pitchFamily="34" charset="0"/>
              </a:rPr>
              <a:t>ShareAlike</a:t>
            </a:r>
            <a:r>
              <a:rPr lang="en-US" sz="800" b="0" i="0" u="none" strike="noStrike" dirty="0">
                <a:solidFill>
                  <a:schemeClr val="bg1">
                    <a:lumMod val="50000"/>
                  </a:schemeClr>
                </a:solidFill>
                <a:effectLst/>
                <a:latin typeface="Arial" panose="020B0604020202020204" pitchFamily="34" charset="0"/>
              </a:rPr>
              <a:t> 3.0 License.</a:t>
            </a:r>
          </a:p>
        </p:txBody>
      </p:sp>
    </p:spTree>
    <p:extLst>
      <p:ext uri="{BB962C8B-B14F-4D97-AF65-F5344CB8AC3E}">
        <p14:creationId xmlns:p14="http://schemas.microsoft.com/office/powerpoint/2010/main" val="127707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C83146D-A943-5165-35D3-838574CD94E6}"/>
              </a:ext>
            </a:extLst>
          </p:cNvPr>
          <p:cNvSpPr/>
          <p:nvPr/>
        </p:nvSpPr>
        <p:spPr>
          <a:xfrm>
            <a:off x="0" y="1054099"/>
            <a:ext cx="9143250" cy="4089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8374C141-EF62-26F0-1485-6AEE28D1AC79}"/>
              </a:ext>
            </a:extLst>
          </p:cNvPr>
          <p:cNvSpPr txBox="1">
            <a:spLocks/>
          </p:cNvSpPr>
          <p:nvPr/>
        </p:nvSpPr>
        <p:spPr>
          <a:xfrm>
            <a:off x="288900" y="261729"/>
            <a:ext cx="8568929"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pPr marL="0" marR="0" lvl="0" indent="0" algn="l" defTabSz="17144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a:ln>
                  <a:noFill/>
                </a:ln>
                <a:solidFill>
                  <a:srgbClr val="000AD2"/>
                </a:solidFill>
                <a:effectLst/>
                <a:uLnTx/>
                <a:uFillTx/>
                <a:latin typeface="Arial" panose="020B0604020202020204"/>
                <a:ea typeface="+mj-ea"/>
                <a:cs typeface="+mj-cs"/>
              </a:rPr>
              <a:t>Dedicated retirement content for advisers</a:t>
            </a:r>
          </a:p>
          <a:p>
            <a:pPr marL="0" marR="0" lvl="0" indent="0" algn="l" defTabSz="17144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a:ln>
                <a:noFill/>
              </a:ln>
              <a:solidFill>
                <a:srgbClr val="000AD2"/>
              </a:solidFill>
              <a:effectLst/>
              <a:uLnTx/>
              <a:uFillTx/>
              <a:latin typeface="Arial" panose="020B0604020202020204"/>
              <a:ea typeface="+mj-ea"/>
              <a:cs typeface="+mj-cs"/>
            </a:endParaRPr>
          </a:p>
        </p:txBody>
      </p:sp>
      <p:pic>
        <p:nvPicPr>
          <p:cNvPr id="3" name="Picture 2">
            <a:extLst>
              <a:ext uri="{FF2B5EF4-FFF2-40B4-BE49-F238E27FC236}">
                <a16:creationId xmlns:a16="http://schemas.microsoft.com/office/drawing/2014/main" id="{2870B5F6-97D4-EE58-23DD-65441E577BB1}"/>
              </a:ext>
            </a:extLst>
          </p:cNvPr>
          <p:cNvPicPr>
            <a:picLocks noChangeAspect="1"/>
          </p:cNvPicPr>
          <p:nvPr/>
        </p:nvPicPr>
        <p:blipFill>
          <a:blip r:embed="rId4"/>
          <a:stretch>
            <a:fillRect/>
          </a:stretch>
        </p:blipFill>
        <p:spPr>
          <a:xfrm>
            <a:off x="292100" y="1427555"/>
            <a:ext cx="1333021" cy="1739142"/>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09F677F-8B18-F49B-035F-2FB6C0ED05AC}"/>
              </a:ext>
            </a:extLst>
          </p:cNvPr>
          <p:cNvPicPr>
            <a:picLocks noChangeAspect="1"/>
          </p:cNvPicPr>
          <p:nvPr/>
        </p:nvPicPr>
        <p:blipFill>
          <a:blip r:embed="rId5"/>
          <a:stretch>
            <a:fillRect/>
          </a:stretch>
        </p:blipFill>
        <p:spPr>
          <a:xfrm>
            <a:off x="1628664" y="3163996"/>
            <a:ext cx="1346670" cy="1739181"/>
          </a:xfrm>
          <a:prstGeom prst="rect">
            <a:avLst/>
          </a:prstGeom>
          <a:ln>
            <a:solidFill>
              <a:schemeClr val="bg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52BB197-3F0A-28DA-9EB7-F515D5130BAC}"/>
              </a:ext>
            </a:extLst>
          </p:cNvPr>
          <p:cNvPicPr>
            <a:picLocks noChangeAspect="1"/>
          </p:cNvPicPr>
          <p:nvPr/>
        </p:nvPicPr>
        <p:blipFill>
          <a:blip r:embed="rId6"/>
          <a:stretch>
            <a:fillRect/>
          </a:stretch>
        </p:blipFill>
        <p:spPr>
          <a:xfrm>
            <a:off x="2979886" y="1427517"/>
            <a:ext cx="1366925" cy="1739180"/>
          </a:xfrm>
          <a:prstGeom prst="rect">
            <a:avLst/>
          </a:prstGeom>
          <a:ln>
            <a:solidFill>
              <a:schemeClr val="bg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F78249D-9E35-A0F9-4A56-9D801B4B1446}"/>
              </a:ext>
            </a:extLst>
          </p:cNvPr>
          <p:cNvPicPr>
            <a:picLocks noChangeAspect="1"/>
          </p:cNvPicPr>
          <p:nvPr/>
        </p:nvPicPr>
        <p:blipFill>
          <a:blip r:embed="rId7"/>
          <a:stretch>
            <a:fillRect/>
          </a:stretch>
        </p:blipFill>
        <p:spPr>
          <a:xfrm>
            <a:off x="4344139" y="3164002"/>
            <a:ext cx="1371838" cy="1739419"/>
          </a:xfrm>
          <a:prstGeom prst="rect">
            <a:avLst/>
          </a:prstGeom>
          <a:ln>
            <a:solidFill>
              <a:schemeClr val="bg1"/>
            </a:solidFill>
          </a:ln>
          <a:effectLst>
            <a:outerShdw blurRad="50800" dist="38100" dir="2700000" algn="tl" rotWithShape="0">
              <a:prstClr val="black">
                <a:alpha val="40000"/>
              </a:prstClr>
            </a:outerShdw>
          </a:effectLst>
        </p:spPr>
      </p:pic>
      <p:pic>
        <p:nvPicPr>
          <p:cNvPr id="4" name="ivz_logo">
            <a:extLst>
              <a:ext uri="{FF2B5EF4-FFF2-40B4-BE49-F238E27FC236}">
                <a16:creationId xmlns:a16="http://schemas.microsoft.com/office/drawing/2014/main" id="{6B5383A4-A542-07C6-DF94-F591523F79BB}"/>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8896" y="4845250"/>
            <a:ext cx="640735" cy="112206"/>
          </a:xfrm>
          <a:prstGeom prst="rect">
            <a:avLst/>
          </a:prstGeom>
        </p:spPr>
      </p:pic>
      <p:pic>
        <p:nvPicPr>
          <p:cNvPr id="2" name="Picture 1" descr="A person holding a baby&#10;&#10;Description automatically generated">
            <a:extLst>
              <a:ext uri="{FF2B5EF4-FFF2-40B4-BE49-F238E27FC236}">
                <a16:creationId xmlns:a16="http://schemas.microsoft.com/office/drawing/2014/main" id="{56A2D62D-1E5F-5AA7-6AF6-551D6A3D9DA5}"/>
              </a:ext>
            </a:extLst>
          </p:cNvPr>
          <p:cNvPicPr>
            <a:picLocks noChangeAspect="1"/>
          </p:cNvPicPr>
          <p:nvPr/>
        </p:nvPicPr>
        <p:blipFill>
          <a:blip r:embed="rId10"/>
          <a:stretch>
            <a:fillRect/>
          </a:stretch>
        </p:blipFill>
        <p:spPr>
          <a:xfrm>
            <a:off x="7087925" y="3165231"/>
            <a:ext cx="1364554" cy="1736481"/>
          </a:xfrm>
          <a:prstGeom prst="rect">
            <a:avLst/>
          </a:prstGeom>
        </p:spPr>
      </p:pic>
      <p:pic>
        <p:nvPicPr>
          <p:cNvPr id="7" name="Picture 6" descr="A person looking to the side&#10;&#10;Description automatically generated">
            <a:extLst>
              <a:ext uri="{FF2B5EF4-FFF2-40B4-BE49-F238E27FC236}">
                <a16:creationId xmlns:a16="http://schemas.microsoft.com/office/drawing/2014/main" id="{185690EA-6EF3-1381-A14E-6A93109AE8B4}"/>
              </a:ext>
            </a:extLst>
          </p:cNvPr>
          <p:cNvPicPr>
            <a:picLocks noChangeAspect="1"/>
          </p:cNvPicPr>
          <p:nvPr/>
        </p:nvPicPr>
        <p:blipFill>
          <a:blip r:embed="rId11"/>
          <a:stretch>
            <a:fillRect/>
          </a:stretch>
        </p:blipFill>
        <p:spPr>
          <a:xfrm>
            <a:off x="5715108" y="1436076"/>
            <a:ext cx="1369920" cy="1714502"/>
          </a:xfrm>
          <a:prstGeom prst="rect">
            <a:avLst/>
          </a:prstGeom>
        </p:spPr>
      </p:pic>
    </p:spTree>
    <p:extLst>
      <p:ext uri="{BB962C8B-B14F-4D97-AF65-F5344CB8AC3E}">
        <p14:creationId xmlns:p14="http://schemas.microsoft.com/office/powerpoint/2010/main" val="171276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FFFCD0-0607-4D1F-B824-4DCD966DF4C6}"/>
              </a:ext>
            </a:extLst>
          </p:cNvPr>
          <p:cNvSpPr>
            <a:spLocks noGrp="1"/>
          </p:cNvSpPr>
          <p:nvPr>
            <p:ph idx="1"/>
          </p:nvPr>
        </p:nvSpPr>
        <p:spPr bwMode="gray">
          <a:xfrm>
            <a:off x="288900" y="1052193"/>
            <a:ext cx="8568927" cy="3260727"/>
          </a:xfrm>
        </p:spPr>
        <p:txBody>
          <a:bodyPr/>
          <a:lstStyle/>
          <a:p>
            <a:r>
              <a:rPr lang="en-GB" sz="1000" b="0" dirty="0">
                <a:latin typeface="Arial" panose="020B0604020202020204" pitchFamily="34" charset="0"/>
                <a:ea typeface="Verdana"/>
                <a:cs typeface="Arial" panose="020B0604020202020204" pitchFamily="34" charset="0"/>
              </a:rPr>
              <a:t>The value of investments and any income will fluctuate (this may partly be the result of exchange-rate fluctuations) and investors may not get back the full amount invested. </a:t>
            </a:r>
          </a:p>
          <a:p>
            <a:r>
              <a:rPr lang="en-GB" sz="1000" b="1" dirty="0">
                <a:latin typeface="Arial" panose="020B0604020202020204" pitchFamily="34" charset="0"/>
                <a:ea typeface="Verdana"/>
                <a:cs typeface="Arial" panose="020B0604020202020204" pitchFamily="34" charset="0"/>
              </a:rPr>
              <a:t>Invesco Summit Responsible Fund (UK)</a:t>
            </a:r>
          </a:p>
          <a:p>
            <a:pPr>
              <a:spcBef>
                <a:spcPts val="600"/>
              </a:spcBef>
            </a:pPr>
            <a:r>
              <a:rPr lang="en-US" sz="1000" b="0" dirty="0">
                <a:latin typeface="Arial" panose="020B0604020202020204" pitchFamily="34" charset="0"/>
                <a:ea typeface="Verdana"/>
                <a:cs typeface="Arial" panose="020B0604020202020204" pitchFamily="34" charset="0"/>
              </a:rPr>
              <a:t>The use of ESG criteria may affect the Fund’s investment performance and therefore may perform differently compared to similar products that do not screen investment opportunities against ESG criteria.</a:t>
            </a:r>
          </a:p>
          <a:p>
            <a:r>
              <a:rPr lang="en-US" sz="1000" b="1" dirty="0">
                <a:latin typeface="Arial" panose="020B0604020202020204" pitchFamily="34" charset="0"/>
                <a:ea typeface="Verdana"/>
                <a:cs typeface="Arial" panose="020B0604020202020204" pitchFamily="34" charset="0"/>
              </a:rPr>
              <a:t>Invesco Summit Income Fund (UK)</a:t>
            </a:r>
          </a:p>
          <a:p>
            <a:pPr algn="l"/>
            <a:r>
              <a:rPr lang="en-US" sz="1000" dirty="0">
                <a:latin typeface="+mj-lt"/>
              </a:rPr>
              <a:t>As one of the key objectives of the Fund is to provide income, the ongoing charge is taken from capital rather than income. This can erode capital and reduce the potential for capital growth.</a:t>
            </a:r>
          </a:p>
          <a:p>
            <a:r>
              <a:rPr lang="en-GB" sz="1000" b="1" dirty="0">
                <a:latin typeface="Arial" panose="020B0604020202020204" pitchFamily="34" charset="0"/>
                <a:ea typeface="Verdana"/>
                <a:cs typeface="Arial" panose="020B0604020202020204" pitchFamily="34" charset="0"/>
              </a:rPr>
              <a:t>Invesco Summit Growth Fund (UK), Invesco Summit Responsible Fund (UK) and Invesco Summit Income Fund (UK)</a:t>
            </a:r>
            <a:r>
              <a:rPr lang="en-GB" sz="1000" b="0" dirty="0">
                <a:latin typeface="Arial" panose="020B0604020202020204" pitchFamily="34" charset="0"/>
                <a:ea typeface="Verdana"/>
                <a:cs typeface="Arial" panose="020B0604020202020204" pitchFamily="34" charset="0"/>
              </a:rPr>
              <a:t>
</a:t>
            </a:r>
            <a:r>
              <a:rPr lang="en-US" sz="1000" b="0" dirty="0">
                <a:latin typeface="Arial" panose="020B0604020202020204" pitchFamily="34" charset="0"/>
                <a:ea typeface="Verdana"/>
                <a:cs typeface="Arial" panose="020B0604020202020204" pitchFamily="34" charset="0"/>
              </a:rPr>
              <a:t>The issuers of the debt securities to which the product is exposed may not always make interest and other payments due to financial difficulties or insolvency. The value of the debt securities may fall due to poor market conditions, such as a decrease in market liquidity,  and/or variations in interest rates. These risks increase where the product invests in high yield, or lower credit quality, bonds.</a:t>
            </a:r>
          </a:p>
          <a:p>
            <a:r>
              <a:rPr lang="en-US" sz="1000" b="0" dirty="0">
                <a:latin typeface="Arial" panose="020B0604020202020204" pitchFamily="34" charset="0"/>
                <a:ea typeface="Verdana"/>
                <a:cs typeface="Arial" panose="020B0604020202020204" pitchFamily="34" charset="0"/>
              </a:rPr>
              <a:t>The product may be exposed to securities of emerging and developing markets, where difficulties in relation to market liquidity, dealing, settlement and custody problems could arise which could result in losses.</a:t>
            </a:r>
          </a:p>
          <a:p>
            <a:r>
              <a:rPr lang="en-US" sz="1000" b="0" dirty="0">
                <a:latin typeface="Arial" panose="020B0604020202020204" pitchFamily="34" charset="0"/>
                <a:ea typeface="Verdana"/>
                <a:cs typeface="Arial" panose="020B0604020202020204" pitchFamily="34" charset="0"/>
              </a:rPr>
              <a:t>The product's use of financial derivatives may result in the product being leveraged, that is, the economic exposure created by using a derivative may be greater than the amount invested. The product, therefore, has the potential to lose more than it paid. If a counterparty becomes insolvent this will also result in a loss. The use of certain derivatives may also impair the product’s liquidity which may mean the product has to close positions at an unfavourable price.</a:t>
            </a:r>
          </a:p>
          <a:p>
            <a:pPr>
              <a:spcBef>
                <a:spcPts val="600"/>
              </a:spcBef>
            </a:pPr>
            <a:r>
              <a:rPr lang="en-US" sz="1000" dirty="0"/>
              <a:t>The issuers of the debt securities to which the product is exposed may not always make interest and other payments due to financial difficulties or insolvency. The value of the debt securities may fall due to poor market conditions, such as a decrease in market liquidity,  and/or variations in interest rates. These risks increase where the product invests in high yield, or lower credit quality, bonds.</a:t>
            </a:r>
          </a:p>
          <a:p>
            <a:endParaRPr lang="en-GB" sz="1000" dirty="0">
              <a:latin typeface="+mj-lt"/>
            </a:endParaRPr>
          </a:p>
        </p:txBody>
      </p:sp>
      <p:sp>
        <p:nvSpPr>
          <p:cNvPr id="2" name="Title 1">
            <a:extLst>
              <a:ext uri="{FF2B5EF4-FFF2-40B4-BE49-F238E27FC236}">
                <a16:creationId xmlns:a16="http://schemas.microsoft.com/office/drawing/2014/main" id="{845D29DC-39EA-4DD3-A1DE-DED51F351972}"/>
              </a:ext>
            </a:extLst>
          </p:cNvPr>
          <p:cNvSpPr>
            <a:spLocks noGrp="1"/>
          </p:cNvSpPr>
          <p:nvPr>
            <p:ph type="title"/>
          </p:nvPr>
        </p:nvSpPr>
        <p:spPr bwMode="gray">
          <a:xfrm>
            <a:off x="288900" y="261729"/>
            <a:ext cx="8568929" cy="571499"/>
          </a:xfrm>
        </p:spPr>
        <p:txBody>
          <a:bodyPr lIns="0" tIns="0" rIns="0" bIns="0"/>
          <a:lstStyle/>
          <a:p>
            <a:r>
              <a:rPr lang="en-GB" dirty="0"/>
              <a:t>Investment risks</a:t>
            </a:r>
          </a:p>
        </p:txBody>
      </p:sp>
      <p:sp>
        <p:nvSpPr>
          <p:cNvPr id="8" name="Slide Number Placeholder 7">
            <a:extLst>
              <a:ext uri="{FF2B5EF4-FFF2-40B4-BE49-F238E27FC236}">
                <a16:creationId xmlns:a16="http://schemas.microsoft.com/office/drawing/2014/main" id="{9599779C-9A2F-45CE-96C9-260902A6E7DB}"/>
              </a:ext>
            </a:extLst>
          </p:cNvPr>
          <p:cNvSpPr>
            <a:spLocks noGrp="1"/>
          </p:cNvSpPr>
          <p:nvPr>
            <p:ph type="sldNum" sz="quarter" idx="20"/>
          </p:nvPr>
        </p:nvSpPr>
        <p:spPr/>
        <p:txBody>
          <a:bodyPr/>
          <a:lstStyle/>
          <a:p>
            <a:fld id="{81BE2405-78D3-4B0D-BDC2-9BB94153C6F7}" type="slidenum">
              <a:rPr lang="en-GB" smtClean="0"/>
              <a:pPr/>
              <a:t>32</a:t>
            </a:fld>
            <a:endParaRPr lang="en-GB"/>
          </a:p>
        </p:txBody>
      </p:sp>
    </p:spTree>
    <p:extLst>
      <p:ext uri="{BB962C8B-B14F-4D97-AF65-F5344CB8AC3E}">
        <p14:creationId xmlns:p14="http://schemas.microsoft.com/office/powerpoint/2010/main" val="1649157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8612B83-E599-407B-8AB5-5A35C0C5B716}"/>
              </a:ext>
            </a:extLst>
          </p:cNvPr>
          <p:cNvSpPr>
            <a:spLocks noGrp="1"/>
          </p:cNvSpPr>
          <p:nvPr>
            <p:ph idx="1"/>
          </p:nvPr>
        </p:nvSpPr>
        <p:spPr bwMode="gray">
          <a:xfrm>
            <a:off x="288900" y="1052193"/>
            <a:ext cx="8568927" cy="3635921"/>
          </a:xfrm>
        </p:spPr>
        <p:txBody>
          <a:bodyPr/>
          <a:lstStyle/>
          <a:p>
            <a:r>
              <a:rPr lang="en-GB" sz="1000" b="1" dirty="0">
                <a:latin typeface="Arial" panose="020B0604020202020204" pitchFamily="34" charset="0"/>
                <a:ea typeface="Verdana"/>
                <a:cs typeface="Arial" panose="020B0604020202020204" pitchFamily="34" charset="0"/>
              </a:rPr>
              <a:t>This marketing communication is for Professional Clients only and is not for consumer use.</a:t>
            </a:r>
          </a:p>
          <a:p>
            <a:r>
              <a:rPr lang="en-GB" sz="1000" dirty="0">
                <a:latin typeface="Arial" panose="020B0604020202020204" pitchFamily="34" charset="0"/>
                <a:ea typeface="Verdana"/>
                <a:cs typeface="Arial" panose="020B0604020202020204" pitchFamily="34" charset="0"/>
              </a:rPr>
              <a:t>Data is as at 30/06/2023 and sourced from Invesco unless otherwise stated.</a:t>
            </a:r>
          </a:p>
          <a:p>
            <a:r>
              <a:rPr lang="en-GB" sz="1000" dirty="0">
                <a:latin typeface="Arial" panose="020B0604020202020204" pitchFamily="34" charset="0"/>
                <a:ea typeface="Verdana"/>
                <a:cs typeface="Arial" panose="020B0604020202020204" pitchFamily="34" charset="0"/>
              </a:rPr>
              <a:t>This is marketing material and not financial advice. It is not intended as a recommendation to buy or sell any particular asset class, security or strategy. Regulatory requirements that require impartiality of investment/investment strategy recommendations are therefore not applicable nor are any prohibitions to trade before publication.</a:t>
            </a:r>
          </a:p>
          <a:p>
            <a:r>
              <a:rPr lang="en-GB" sz="1000" dirty="0">
                <a:latin typeface="Arial" panose="020B0604020202020204" pitchFamily="34" charset="0"/>
                <a:ea typeface="Verdana"/>
                <a:cs typeface="Arial" panose="020B0604020202020204" pitchFamily="34" charset="0"/>
              </a:rPr>
              <a:t>Views and opinions are based on current market conditions and are subject to change.</a:t>
            </a:r>
          </a:p>
          <a:p>
            <a:r>
              <a:rPr lang="en-GB" sz="1000" dirty="0">
                <a:latin typeface="Arial" panose="020B0604020202020204" pitchFamily="34" charset="0"/>
                <a:ea typeface="Verdana"/>
                <a:cs typeface="Arial" panose="020B0604020202020204" pitchFamily="34" charset="0"/>
              </a:rPr>
              <a:t>For the most up to date information on our funds, please refer to the relevant fund and share class-specific Key Information Documents, the Supplementary Information Document, the financial reports and the Prospectus, which are available using the contact details shown.</a:t>
            </a:r>
          </a:p>
          <a:p>
            <a:r>
              <a:rPr lang="en-GB" sz="1000" dirty="0">
                <a:latin typeface="Arial" panose="020B0604020202020204" pitchFamily="34" charset="0"/>
                <a:ea typeface="Verdana"/>
                <a:cs typeface="Arial" panose="020B0604020202020204" pitchFamily="34" charset="0"/>
              </a:rPr>
              <a:t>Issued by Invesco Fund Managers Limited and Invesco Asset Management Limited, Perpetual Park, Perpetual Park Drive, Henley-on-Thames, Oxfordshire RG9 1HH, UK. Authorised and regulated by the Financial Conduct Authority.</a:t>
            </a:r>
          </a:p>
          <a:p>
            <a:r>
              <a:rPr lang="en-GB" sz="1000" dirty="0">
                <a:latin typeface="Arial" panose="020B0604020202020204" pitchFamily="34" charset="0"/>
                <a:ea typeface="Verdana"/>
                <a:cs typeface="Arial" panose="020B0604020202020204" pitchFamily="34" charset="0"/>
              </a:rPr>
              <a:t>EMEA3824169/2024</a:t>
            </a:r>
            <a:endParaRPr lang="en-GB" sz="1000" dirty="0"/>
          </a:p>
        </p:txBody>
      </p:sp>
      <p:sp>
        <p:nvSpPr>
          <p:cNvPr id="2" name="Title 1">
            <a:extLst>
              <a:ext uri="{FF2B5EF4-FFF2-40B4-BE49-F238E27FC236}">
                <a16:creationId xmlns:a16="http://schemas.microsoft.com/office/drawing/2014/main" id="{E6FE3C98-D615-4DA7-A981-C1597D24B800}"/>
              </a:ext>
            </a:extLst>
          </p:cNvPr>
          <p:cNvSpPr>
            <a:spLocks noGrp="1"/>
          </p:cNvSpPr>
          <p:nvPr>
            <p:ph type="title"/>
          </p:nvPr>
        </p:nvSpPr>
        <p:spPr bwMode="gray">
          <a:xfrm>
            <a:off x="288900" y="261729"/>
            <a:ext cx="8568929" cy="571499"/>
          </a:xfrm>
        </p:spPr>
        <p:txBody>
          <a:bodyPr lIns="0" tIns="0" rIns="0" bIns="0"/>
          <a:lstStyle/>
          <a:p>
            <a:r>
              <a:rPr lang="en-GB" dirty="0"/>
              <a:t>Important information</a:t>
            </a:r>
          </a:p>
        </p:txBody>
      </p:sp>
      <p:sp>
        <p:nvSpPr>
          <p:cNvPr id="7" name="Slide Number Placeholder 6">
            <a:extLst>
              <a:ext uri="{FF2B5EF4-FFF2-40B4-BE49-F238E27FC236}">
                <a16:creationId xmlns:a16="http://schemas.microsoft.com/office/drawing/2014/main" id="{BA229BAD-CFCC-4C6E-AB55-4AC59611B0F2}"/>
              </a:ext>
            </a:extLst>
          </p:cNvPr>
          <p:cNvSpPr>
            <a:spLocks noGrp="1"/>
          </p:cNvSpPr>
          <p:nvPr>
            <p:ph type="sldNum" sz="quarter" idx="20"/>
          </p:nvPr>
        </p:nvSpPr>
        <p:spPr/>
        <p:txBody>
          <a:bodyPr/>
          <a:lstStyle/>
          <a:p>
            <a:fld id="{81BE2405-78D3-4B0D-BDC2-9BB94153C6F7}" type="slidenum">
              <a:rPr lang="en-GB" smtClean="0"/>
              <a:pPr/>
              <a:t>33</a:t>
            </a:fld>
            <a:endParaRPr lang="en-GB"/>
          </a:p>
        </p:txBody>
      </p:sp>
    </p:spTree>
    <p:extLst>
      <p:ext uri="{BB962C8B-B14F-4D97-AF65-F5344CB8AC3E}">
        <p14:creationId xmlns:p14="http://schemas.microsoft.com/office/powerpoint/2010/main" val="204457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87" name="ivz_logo">
            <a:extLst>
              <a:ext uri="{FF2B5EF4-FFF2-40B4-BE49-F238E27FC236}">
                <a16:creationId xmlns:a16="http://schemas.microsoft.com/office/drawing/2014/main" id="{07DF23FF-D062-23AC-5E41-F02BCD10D578}"/>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6" y="4845250"/>
            <a:ext cx="640735" cy="112206"/>
          </a:xfrm>
          <a:prstGeom prst="rect">
            <a:avLst/>
          </a:prstGeom>
        </p:spPr>
      </p:pic>
      <p:pic>
        <p:nvPicPr>
          <p:cNvPr id="6" name="Picture 5">
            <a:extLst>
              <a:ext uri="{FF2B5EF4-FFF2-40B4-BE49-F238E27FC236}">
                <a16:creationId xmlns:a16="http://schemas.microsoft.com/office/drawing/2014/main" id="{9EB13CC0-D96F-B279-38E6-AC6A68BE3729}"/>
              </a:ext>
            </a:extLst>
          </p:cNvPr>
          <p:cNvPicPr>
            <a:picLocks noChangeAspect="1"/>
          </p:cNvPicPr>
          <p:nvPr/>
        </p:nvPicPr>
        <p:blipFill>
          <a:blip r:embed="rId6"/>
          <a:stretch>
            <a:fillRect/>
          </a:stretch>
        </p:blipFill>
        <p:spPr>
          <a:xfrm>
            <a:off x="0" y="547478"/>
            <a:ext cx="9144000" cy="4596022"/>
          </a:xfrm>
          <a:prstGeom prst="rect">
            <a:avLst/>
          </a:prstGeom>
        </p:spPr>
      </p:pic>
      <p:sp>
        <p:nvSpPr>
          <p:cNvPr id="24" name="Title 3">
            <a:extLst>
              <a:ext uri="{FF2B5EF4-FFF2-40B4-BE49-F238E27FC236}">
                <a16:creationId xmlns:a16="http://schemas.microsoft.com/office/drawing/2014/main" id="{54A56860-F7B6-9054-F531-2ECEC3671D57}"/>
              </a:ext>
            </a:extLst>
          </p:cNvPr>
          <p:cNvSpPr txBox="1">
            <a:spLocks/>
          </p:cNvSpPr>
          <p:nvPr/>
        </p:nvSpPr>
        <p:spPr>
          <a:xfrm>
            <a:off x="288900" y="261729"/>
            <a:ext cx="8568929"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r>
              <a:rPr lang="en-GB" dirty="0">
                <a:latin typeface="+mn-lt"/>
                <a:ea typeface="+mn-ea"/>
              </a:rPr>
              <a:t>The retirement advice market is at a critical cross-road  </a:t>
            </a:r>
          </a:p>
          <a:p>
            <a:endParaRPr lang="en-US" dirty="0">
              <a:latin typeface="+mn-lt"/>
              <a:ea typeface="+mn-ea"/>
            </a:endParaRPr>
          </a:p>
        </p:txBody>
      </p:sp>
      <p:pic>
        <p:nvPicPr>
          <p:cNvPr id="25" name="Picture 24" descr="An aerial view of a crosswalk&#10;&#10;Description automatically generated">
            <a:extLst>
              <a:ext uri="{FF2B5EF4-FFF2-40B4-BE49-F238E27FC236}">
                <a16:creationId xmlns:a16="http://schemas.microsoft.com/office/drawing/2014/main" id="{27BEB87D-F22B-4000-5AD9-9262B05AD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47478"/>
            <a:ext cx="9143999" cy="4594527"/>
          </a:xfrm>
          <a:prstGeom prst="rect">
            <a:avLst/>
          </a:prstGeom>
        </p:spPr>
      </p:pic>
      <p:grpSp>
        <p:nvGrpSpPr>
          <p:cNvPr id="10" name="Group 9">
            <a:extLst>
              <a:ext uri="{FF2B5EF4-FFF2-40B4-BE49-F238E27FC236}">
                <a16:creationId xmlns:a16="http://schemas.microsoft.com/office/drawing/2014/main" id="{A07E45F3-0D9C-8BF7-C38A-69FD1F7B60D3}"/>
              </a:ext>
            </a:extLst>
          </p:cNvPr>
          <p:cNvGrpSpPr/>
          <p:nvPr/>
        </p:nvGrpSpPr>
        <p:grpSpPr>
          <a:xfrm rot="666002">
            <a:off x="9841545" y="736552"/>
            <a:ext cx="3699346" cy="1095839"/>
            <a:chOff x="6500456" y="2492772"/>
            <a:chExt cx="3699346" cy="1095839"/>
          </a:xfrm>
        </p:grpSpPr>
        <p:pic>
          <p:nvPicPr>
            <p:cNvPr id="30" name="Picture 29" descr="A white truck with a white trailer&#10;&#10;Description automatically generated with medium confidence">
              <a:extLst>
                <a:ext uri="{FF2B5EF4-FFF2-40B4-BE49-F238E27FC236}">
                  <a16:creationId xmlns:a16="http://schemas.microsoft.com/office/drawing/2014/main" id="{475CBAE2-8BDF-9312-9C6B-058D640FAD8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414" b="91596" l="83096" r="98173">
                          <a14:foregroundMark x1="84278" y1="92283" x2="92851" y2="92444"/>
                          <a14:foregroundMark x1="92851" y1="92444" x2="97313" y2="78667"/>
                          <a14:foregroundMark x1="97313" y1="78667" x2="97098" y2="64646"/>
                          <a14:foregroundMark x1="97098" y1="64646" x2="86482" y2="66263"/>
                          <a14:foregroundMark x1="86482" y1="66263" x2="85058" y2="91636"/>
                          <a14:foregroundMark x1="83929" y1="69010" x2="83660" y2="42303"/>
                          <a14:foregroundMark x1="83660" y1="42303" x2="98065" y2="34303"/>
                          <a14:foregroundMark x1="98141" y1="62928" x2="97420" y2="34869"/>
                          <a14:foregroundMark x1="98198" y1="65146" x2="98186" y2="64689"/>
                          <a14:foregroundMark x1="98173" y1="64162" x2="98178" y2="64374"/>
                          <a14:foregroundMark x1="97420" y1="34869" x2="97501" y2="34626"/>
                          <a14:foregroundMark x1="84225" y1="42101" x2="83714" y2="29374"/>
                          <a14:foregroundMark x1="83714" y1="29374" x2="89949" y2="20485"/>
                          <a14:foregroundMark x1="89949" y1="20485" x2="98119" y2="23879"/>
                          <a14:foregroundMark x1="98119" y1="23879" x2="94168" y2="37818"/>
                          <a14:foregroundMark x1="94168" y1="37818" x2="85837" y2="43152"/>
                          <a14:foregroundMark x1="85837" y1="43152" x2="85542" y2="43111"/>
                          <a14:foregroundMark x1="84225" y1="13172" x2="91857" y2="5414"/>
                          <a14:foregroundMark x1="91857" y1="5414" x2="85891" y2="15434"/>
                          <a14:foregroundMark x1="85891" y1="15434" x2="84682" y2="13293"/>
                          <a14:backgroundMark x1="98334" y1="64202" x2="98764" y2="59798"/>
                          <a14:backgroundMark x1="98280" y1="64768" x2="98522" y2="58343"/>
                          <a14:backgroundMark x1="98280" y1="65131" x2="98280" y2="58828"/>
                          <a14:backgroundMark x1="98388" y1="65212" x2="98253" y2="59515"/>
                          <a14:backgroundMark x1="98441" y1="65455" x2="98468" y2="64364"/>
                          <a14:backgroundMark x1="98468" y1="65212" x2="98576" y2="64444"/>
                          <a14:backgroundMark x1="98361" y1="23879" x2="98495" y2="23717"/>
                        </a14:backgroundRemoval>
                      </a14:imgEffect>
                    </a14:imgLayer>
                  </a14:imgProps>
                </a:ext>
                <a:ext uri="{28A0092B-C50C-407E-A947-70E740481C1C}">
                  <a14:useLocalDpi xmlns:a14="http://schemas.microsoft.com/office/drawing/2010/main" val="0"/>
                </a:ext>
              </a:extLst>
            </a:blip>
            <a:srcRect l="81223" t="1" b="4728"/>
            <a:stretch/>
          </p:blipFill>
          <p:spPr>
            <a:xfrm rot="6691836">
              <a:off x="7802209" y="1191019"/>
              <a:ext cx="1095839" cy="3699346"/>
            </a:xfrm>
            <a:prstGeom prst="rect">
              <a:avLst/>
            </a:prstGeom>
          </p:spPr>
        </p:pic>
        <p:sp>
          <p:nvSpPr>
            <p:cNvPr id="34" name="TextBox 33">
              <a:extLst>
                <a:ext uri="{FF2B5EF4-FFF2-40B4-BE49-F238E27FC236}">
                  <a16:creationId xmlns:a16="http://schemas.microsoft.com/office/drawing/2014/main" id="{E5736152-795D-8298-C1D1-688B324FFEC2}"/>
                </a:ext>
              </a:extLst>
            </p:cNvPr>
            <p:cNvSpPr txBox="1"/>
            <p:nvPr/>
          </p:nvSpPr>
          <p:spPr>
            <a:xfrm rot="1291836">
              <a:off x="7199340" y="2560770"/>
              <a:ext cx="1569339" cy="738664"/>
            </a:xfrm>
            <a:prstGeom prst="rect">
              <a:avLst/>
            </a:prstGeom>
            <a:noFill/>
          </p:spPr>
          <p:txBody>
            <a:bodyPr wrap="none" lIns="0" tIns="0" rIns="0" bIns="0" rtlCol="0">
              <a:spAutoFit/>
            </a:bodyPr>
            <a:lstStyle/>
            <a:p>
              <a:pPr algn="ctr"/>
              <a:r>
                <a:rPr lang="en-US" sz="2400" b="1" dirty="0">
                  <a:solidFill>
                    <a:schemeClr val="accent2"/>
                  </a:solidFill>
                </a:rPr>
                <a:t>Ageing </a:t>
              </a:r>
              <a:br>
                <a:rPr lang="en-US" sz="2400" b="1" dirty="0">
                  <a:solidFill>
                    <a:schemeClr val="accent2"/>
                  </a:solidFill>
                </a:rPr>
              </a:br>
              <a:r>
                <a:rPr lang="en-US" sz="2400" b="1" dirty="0">
                  <a:solidFill>
                    <a:schemeClr val="accent2"/>
                  </a:solidFill>
                </a:rPr>
                <a:t>population</a:t>
              </a:r>
            </a:p>
          </p:txBody>
        </p:sp>
      </p:grpSp>
      <p:grpSp>
        <p:nvGrpSpPr>
          <p:cNvPr id="3" name="Group 2">
            <a:extLst>
              <a:ext uri="{FF2B5EF4-FFF2-40B4-BE49-F238E27FC236}">
                <a16:creationId xmlns:a16="http://schemas.microsoft.com/office/drawing/2014/main" id="{758ACCEA-79F3-ED00-21D5-678A17FC82F7}"/>
              </a:ext>
            </a:extLst>
          </p:cNvPr>
          <p:cNvGrpSpPr/>
          <p:nvPr/>
        </p:nvGrpSpPr>
        <p:grpSpPr>
          <a:xfrm>
            <a:off x="14190904" y="-1456939"/>
            <a:ext cx="1095839" cy="3699346"/>
            <a:chOff x="10050812" y="-441875"/>
            <a:chExt cx="1095839" cy="3699346"/>
          </a:xfrm>
        </p:grpSpPr>
        <p:pic>
          <p:nvPicPr>
            <p:cNvPr id="2" name="Picture 1" descr="A white truck with a white trailer&#10;&#10;Description automatically generated with medium confidence">
              <a:extLst>
                <a:ext uri="{FF2B5EF4-FFF2-40B4-BE49-F238E27FC236}">
                  <a16:creationId xmlns:a16="http://schemas.microsoft.com/office/drawing/2014/main" id="{14551F3C-AD55-CB6E-8A69-E05C12C02E5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414" b="91596" l="83096" r="98173">
                          <a14:foregroundMark x1="84278" y1="92283" x2="92851" y2="92444"/>
                          <a14:foregroundMark x1="92851" y1="92444" x2="97313" y2="78667"/>
                          <a14:foregroundMark x1="97313" y1="78667" x2="97098" y2="64646"/>
                          <a14:foregroundMark x1="97098" y1="64646" x2="86482" y2="66263"/>
                          <a14:foregroundMark x1="86482" y1="66263" x2="85058" y2="91636"/>
                          <a14:foregroundMark x1="83929" y1="69010" x2="83660" y2="42303"/>
                          <a14:foregroundMark x1="83660" y1="42303" x2="98065" y2="34303"/>
                          <a14:foregroundMark x1="98141" y1="62928" x2="97420" y2="34869"/>
                          <a14:foregroundMark x1="98198" y1="65146" x2="98186" y2="64689"/>
                          <a14:foregroundMark x1="98173" y1="64162" x2="98178" y2="64374"/>
                          <a14:foregroundMark x1="97420" y1="34869" x2="97501" y2="34626"/>
                          <a14:foregroundMark x1="84225" y1="42101" x2="83714" y2="29374"/>
                          <a14:foregroundMark x1="83714" y1="29374" x2="89949" y2="20485"/>
                          <a14:foregroundMark x1="89949" y1="20485" x2="98119" y2="23879"/>
                          <a14:foregroundMark x1="98119" y1="23879" x2="94168" y2="37818"/>
                          <a14:foregroundMark x1="94168" y1="37818" x2="85837" y2="43152"/>
                          <a14:foregroundMark x1="85837" y1="43152" x2="85542" y2="43111"/>
                          <a14:foregroundMark x1="84225" y1="13172" x2="91857" y2="5414"/>
                          <a14:foregroundMark x1="91857" y1="5414" x2="85891" y2="15434"/>
                          <a14:foregroundMark x1="85891" y1="15434" x2="84682" y2="13293"/>
                          <a14:backgroundMark x1="98334" y1="64202" x2="98764" y2="59798"/>
                          <a14:backgroundMark x1="98280" y1="64768" x2="98522" y2="58343"/>
                          <a14:backgroundMark x1="98280" y1="65131" x2="98280" y2="58828"/>
                          <a14:backgroundMark x1="98388" y1="65212" x2="98253" y2="59515"/>
                          <a14:backgroundMark x1="98441" y1="65455" x2="98468" y2="64364"/>
                          <a14:backgroundMark x1="98468" y1="65212" x2="98576" y2="64444"/>
                          <a14:backgroundMark x1="98361" y1="23879" x2="98495" y2="23717"/>
                        </a14:backgroundRemoval>
                      </a14:imgEffect>
                    </a14:imgLayer>
                  </a14:imgProps>
                </a:ext>
                <a:ext uri="{28A0092B-C50C-407E-A947-70E740481C1C}">
                  <a14:useLocalDpi xmlns:a14="http://schemas.microsoft.com/office/drawing/2010/main" val="0"/>
                </a:ext>
              </a:extLst>
            </a:blip>
            <a:srcRect l="81223" t="1" b="4728"/>
            <a:stretch/>
          </p:blipFill>
          <p:spPr>
            <a:xfrm rot="12981839">
              <a:off x="10050812" y="-441875"/>
              <a:ext cx="1095839" cy="3699346"/>
            </a:xfrm>
            <a:prstGeom prst="rect">
              <a:avLst/>
            </a:prstGeom>
          </p:spPr>
        </p:pic>
        <p:sp>
          <p:nvSpPr>
            <p:cNvPr id="35" name="TextBox 34">
              <a:extLst>
                <a:ext uri="{FF2B5EF4-FFF2-40B4-BE49-F238E27FC236}">
                  <a16:creationId xmlns:a16="http://schemas.microsoft.com/office/drawing/2014/main" id="{5FC9C07A-9DA9-82C0-9EB1-CBF25483F26D}"/>
                </a:ext>
              </a:extLst>
            </p:cNvPr>
            <p:cNvSpPr txBox="1"/>
            <p:nvPr/>
          </p:nvSpPr>
          <p:spPr>
            <a:xfrm rot="18342504">
              <a:off x="9569367" y="869179"/>
              <a:ext cx="2460610" cy="369332"/>
            </a:xfrm>
            <a:prstGeom prst="rect">
              <a:avLst/>
            </a:prstGeom>
            <a:noFill/>
          </p:spPr>
          <p:txBody>
            <a:bodyPr wrap="none" lIns="0" tIns="0" rIns="0" bIns="0" rtlCol="0">
              <a:spAutoFit/>
            </a:bodyPr>
            <a:lstStyle/>
            <a:p>
              <a:r>
                <a:rPr lang="en-US" sz="2400" b="1" dirty="0">
                  <a:solidFill>
                    <a:schemeClr val="accent2"/>
                  </a:solidFill>
                </a:rPr>
                <a:t>Living standards</a:t>
              </a:r>
              <a:endParaRPr lang="en-GB" sz="2400" b="1" dirty="0">
                <a:solidFill>
                  <a:schemeClr val="accent2"/>
                </a:solidFill>
              </a:endParaRPr>
            </a:p>
          </p:txBody>
        </p:sp>
      </p:grpSp>
      <p:grpSp>
        <p:nvGrpSpPr>
          <p:cNvPr id="5" name="Group 4">
            <a:extLst>
              <a:ext uri="{FF2B5EF4-FFF2-40B4-BE49-F238E27FC236}">
                <a16:creationId xmlns:a16="http://schemas.microsoft.com/office/drawing/2014/main" id="{A5254F4D-E006-8E8C-C87E-EB9733D46F90}"/>
              </a:ext>
            </a:extLst>
          </p:cNvPr>
          <p:cNvGrpSpPr/>
          <p:nvPr/>
        </p:nvGrpSpPr>
        <p:grpSpPr>
          <a:xfrm>
            <a:off x="13659165" y="2595160"/>
            <a:ext cx="3699346" cy="1095839"/>
            <a:chOff x="6500456" y="5898785"/>
            <a:chExt cx="3699346" cy="1095839"/>
          </a:xfrm>
        </p:grpSpPr>
        <p:pic>
          <p:nvPicPr>
            <p:cNvPr id="4" name="Picture 3" descr="A white truck with a white trailer&#10;&#10;Description automatically generated with medium confidence">
              <a:extLst>
                <a:ext uri="{FF2B5EF4-FFF2-40B4-BE49-F238E27FC236}">
                  <a16:creationId xmlns:a16="http://schemas.microsoft.com/office/drawing/2014/main" id="{E8058AD1-C9DF-2D4C-7296-42E9A72B608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414" b="91596" l="83096" r="98173">
                          <a14:foregroundMark x1="84278" y1="92283" x2="92851" y2="92444"/>
                          <a14:foregroundMark x1="92851" y1="92444" x2="97313" y2="78667"/>
                          <a14:foregroundMark x1="97313" y1="78667" x2="97098" y2="64646"/>
                          <a14:foregroundMark x1="97098" y1="64646" x2="86482" y2="66263"/>
                          <a14:foregroundMark x1="86482" y1="66263" x2="85058" y2="91636"/>
                          <a14:foregroundMark x1="83929" y1="69010" x2="83660" y2="42303"/>
                          <a14:foregroundMark x1="83660" y1="42303" x2="98065" y2="34303"/>
                          <a14:foregroundMark x1="98141" y1="62928" x2="97420" y2="34869"/>
                          <a14:foregroundMark x1="98198" y1="65146" x2="98186" y2="64689"/>
                          <a14:foregroundMark x1="98173" y1="64162" x2="98178" y2="64374"/>
                          <a14:foregroundMark x1="97420" y1="34869" x2="97501" y2="34626"/>
                          <a14:foregroundMark x1="84225" y1="42101" x2="83714" y2="29374"/>
                          <a14:foregroundMark x1="83714" y1="29374" x2="89949" y2="20485"/>
                          <a14:foregroundMark x1="89949" y1="20485" x2="98119" y2="23879"/>
                          <a14:foregroundMark x1="98119" y1="23879" x2="94168" y2="37818"/>
                          <a14:foregroundMark x1="94168" y1="37818" x2="85837" y2="43152"/>
                          <a14:foregroundMark x1="85837" y1="43152" x2="85542" y2="43111"/>
                          <a14:foregroundMark x1="84225" y1="13172" x2="91857" y2="5414"/>
                          <a14:foregroundMark x1="91857" y1="5414" x2="85891" y2="15434"/>
                          <a14:foregroundMark x1="85891" y1="15434" x2="84682" y2="13293"/>
                          <a14:backgroundMark x1="98334" y1="64202" x2="98764" y2="59798"/>
                          <a14:backgroundMark x1="98280" y1="64768" x2="98522" y2="58343"/>
                          <a14:backgroundMark x1="98280" y1="65131" x2="98280" y2="58828"/>
                          <a14:backgroundMark x1="98388" y1="65212" x2="98253" y2="59515"/>
                          <a14:backgroundMark x1="98441" y1="65455" x2="98468" y2="64364"/>
                          <a14:backgroundMark x1="98468" y1="65212" x2="98576" y2="64444"/>
                          <a14:backgroundMark x1="98361" y1="23879" x2="98495" y2="23717"/>
                        </a14:backgroundRemoval>
                      </a14:imgEffect>
                    </a14:imgLayer>
                  </a14:imgProps>
                </a:ext>
                <a:ext uri="{28A0092B-C50C-407E-A947-70E740481C1C}">
                  <a14:useLocalDpi xmlns:a14="http://schemas.microsoft.com/office/drawing/2010/main" val="0"/>
                </a:ext>
              </a:extLst>
            </a:blip>
            <a:srcRect l="81223" t="1" b="4728"/>
            <a:stretch/>
          </p:blipFill>
          <p:spPr>
            <a:xfrm rot="17777877">
              <a:off x="7802209" y="4597032"/>
              <a:ext cx="1095839" cy="3699346"/>
            </a:xfrm>
            <a:prstGeom prst="rect">
              <a:avLst/>
            </a:prstGeom>
          </p:spPr>
        </p:pic>
        <p:sp>
          <p:nvSpPr>
            <p:cNvPr id="33" name="TextBox 32">
              <a:extLst>
                <a:ext uri="{FF2B5EF4-FFF2-40B4-BE49-F238E27FC236}">
                  <a16:creationId xmlns:a16="http://schemas.microsoft.com/office/drawing/2014/main" id="{934DFC4F-D250-3FF0-877B-929A56D8E758}"/>
                </a:ext>
              </a:extLst>
            </p:cNvPr>
            <p:cNvSpPr txBox="1"/>
            <p:nvPr/>
          </p:nvSpPr>
          <p:spPr>
            <a:xfrm rot="1595698">
              <a:off x="7453928" y="6198690"/>
              <a:ext cx="2481450" cy="738664"/>
            </a:xfrm>
            <a:prstGeom prst="rect">
              <a:avLst/>
            </a:prstGeom>
            <a:noFill/>
          </p:spPr>
          <p:txBody>
            <a:bodyPr wrap="none" lIns="0" tIns="0" rIns="0" bIns="0" rtlCol="0">
              <a:spAutoFit/>
            </a:bodyPr>
            <a:lstStyle/>
            <a:p>
              <a:pPr algn="ctr"/>
              <a:r>
                <a:rPr lang="en-US" sz="2400" b="1" dirty="0">
                  <a:solidFill>
                    <a:schemeClr val="accent2"/>
                  </a:solidFill>
                </a:rPr>
                <a:t>Evolving </a:t>
              </a:r>
              <a:br>
                <a:rPr lang="en-US" sz="2400" b="1" dirty="0">
                  <a:solidFill>
                    <a:schemeClr val="accent2"/>
                  </a:solidFill>
                </a:rPr>
              </a:br>
              <a:r>
                <a:rPr lang="en-US" sz="2400" b="1" dirty="0">
                  <a:solidFill>
                    <a:schemeClr val="accent2"/>
                  </a:solidFill>
                </a:rPr>
                <a:t>retirement needs</a:t>
              </a:r>
              <a:endParaRPr lang="en-GB" sz="2400" b="1" dirty="0">
                <a:solidFill>
                  <a:schemeClr val="accent2"/>
                </a:solidFill>
              </a:endParaRPr>
            </a:p>
          </p:txBody>
        </p:sp>
      </p:grpSp>
      <p:grpSp>
        <p:nvGrpSpPr>
          <p:cNvPr id="9" name="Group 8">
            <a:extLst>
              <a:ext uri="{FF2B5EF4-FFF2-40B4-BE49-F238E27FC236}">
                <a16:creationId xmlns:a16="http://schemas.microsoft.com/office/drawing/2014/main" id="{6FB3EECA-6AF3-33E9-EF64-2D6AF9998A92}"/>
              </a:ext>
            </a:extLst>
          </p:cNvPr>
          <p:cNvGrpSpPr/>
          <p:nvPr/>
        </p:nvGrpSpPr>
        <p:grpSpPr>
          <a:xfrm rot="17949569">
            <a:off x="10667220" y="3706531"/>
            <a:ext cx="3699346" cy="1095839"/>
            <a:chOff x="3490262" y="6683846"/>
            <a:chExt cx="3699346" cy="1095839"/>
          </a:xfrm>
        </p:grpSpPr>
        <p:pic>
          <p:nvPicPr>
            <p:cNvPr id="7" name="Picture 6" descr="A white truck with a white trailer&#10;&#10;Description automatically generated with medium confidence">
              <a:extLst>
                <a:ext uri="{FF2B5EF4-FFF2-40B4-BE49-F238E27FC236}">
                  <a16:creationId xmlns:a16="http://schemas.microsoft.com/office/drawing/2014/main" id="{4C8C4A36-2B73-4BD8-8CB3-204F357B524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414" b="91596" l="83096" r="98173">
                          <a14:foregroundMark x1="84278" y1="92283" x2="92851" y2="92444"/>
                          <a14:foregroundMark x1="92851" y1="92444" x2="97313" y2="78667"/>
                          <a14:foregroundMark x1="97313" y1="78667" x2="97098" y2="64646"/>
                          <a14:foregroundMark x1="97098" y1="64646" x2="86482" y2="66263"/>
                          <a14:foregroundMark x1="86482" y1="66263" x2="85058" y2="91636"/>
                          <a14:foregroundMark x1="83929" y1="69010" x2="83660" y2="42303"/>
                          <a14:foregroundMark x1="83660" y1="42303" x2="98065" y2="34303"/>
                          <a14:foregroundMark x1="98141" y1="62928" x2="97420" y2="34869"/>
                          <a14:foregroundMark x1="98198" y1="65146" x2="98186" y2="64689"/>
                          <a14:foregroundMark x1="98173" y1="64162" x2="98178" y2="64374"/>
                          <a14:foregroundMark x1="97420" y1="34869" x2="97501" y2="34626"/>
                          <a14:foregroundMark x1="84225" y1="42101" x2="83714" y2="29374"/>
                          <a14:foregroundMark x1="83714" y1="29374" x2="89949" y2="20485"/>
                          <a14:foregroundMark x1="89949" y1="20485" x2="98119" y2="23879"/>
                          <a14:foregroundMark x1="98119" y1="23879" x2="94168" y2="37818"/>
                          <a14:foregroundMark x1="94168" y1="37818" x2="85837" y2="43152"/>
                          <a14:foregroundMark x1="85837" y1="43152" x2="85542" y2="43111"/>
                          <a14:foregroundMark x1="84225" y1="13172" x2="91857" y2="5414"/>
                          <a14:foregroundMark x1="91857" y1="5414" x2="85891" y2="15434"/>
                          <a14:foregroundMark x1="85891" y1="15434" x2="84682" y2="13293"/>
                          <a14:backgroundMark x1="98334" y1="64202" x2="98764" y2="59798"/>
                          <a14:backgroundMark x1="98280" y1="64768" x2="98522" y2="58343"/>
                          <a14:backgroundMark x1="98280" y1="65131" x2="98280" y2="58828"/>
                          <a14:backgroundMark x1="98388" y1="65212" x2="98253" y2="59515"/>
                          <a14:backgroundMark x1="98441" y1="65455" x2="98468" y2="64364"/>
                          <a14:backgroundMark x1="98468" y1="65212" x2="98576" y2="64444"/>
                          <a14:backgroundMark x1="98361" y1="23879" x2="98495" y2="23717"/>
                        </a14:backgroundRemoval>
                      </a14:imgEffect>
                    </a14:imgLayer>
                  </a14:imgProps>
                </a:ext>
                <a:ext uri="{28A0092B-C50C-407E-A947-70E740481C1C}">
                  <a14:useLocalDpi xmlns:a14="http://schemas.microsoft.com/office/drawing/2010/main" val="0"/>
                </a:ext>
              </a:extLst>
            </a:blip>
            <a:srcRect l="81223" t="1" b="4728"/>
            <a:stretch/>
          </p:blipFill>
          <p:spPr>
            <a:xfrm rot="5400000">
              <a:off x="4792015" y="5382093"/>
              <a:ext cx="1095839" cy="3699346"/>
            </a:xfrm>
            <a:prstGeom prst="rect">
              <a:avLst/>
            </a:prstGeom>
          </p:spPr>
        </p:pic>
        <p:sp>
          <p:nvSpPr>
            <p:cNvPr id="32" name="TextBox 31">
              <a:extLst>
                <a:ext uri="{FF2B5EF4-FFF2-40B4-BE49-F238E27FC236}">
                  <a16:creationId xmlns:a16="http://schemas.microsoft.com/office/drawing/2014/main" id="{BDB8777C-6026-8F5A-DDE9-D2C2584BCF2C}"/>
                </a:ext>
              </a:extLst>
            </p:cNvPr>
            <p:cNvSpPr txBox="1"/>
            <p:nvPr/>
          </p:nvSpPr>
          <p:spPr>
            <a:xfrm>
              <a:off x="3737814" y="7057126"/>
              <a:ext cx="2513509" cy="369332"/>
            </a:xfrm>
            <a:prstGeom prst="rect">
              <a:avLst/>
            </a:prstGeom>
            <a:noFill/>
          </p:spPr>
          <p:txBody>
            <a:bodyPr wrap="none" lIns="0" tIns="0" rIns="0" bIns="0" rtlCol="0">
              <a:spAutoFit/>
            </a:bodyPr>
            <a:lstStyle/>
            <a:p>
              <a:r>
                <a:rPr lang="en-US" sz="2400" b="1" dirty="0">
                  <a:solidFill>
                    <a:schemeClr val="accent2"/>
                  </a:solidFill>
                </a:rPr>
                <a:t>Regulatory shifts</a:t>
              </a:r>
              <a:endParaRPr lang="en-GB" sz="2400" b="1" dirty="0">
                <a:solidFill>
                  <a:schemeClr val="accent2"/>
                </a:solidFill>
              </a:endParaRPr>
            </a:p>
          </p:txBody>
        </p:sp>
      </p:grpSp>
      <p:sp>
        <p:nvSpPr>
          <p:cNvPr id="16" name="Rectangle 15">
            <a:extLst>
              <a:ext uri="{FF2B5EF4-FFF2-40B4-BE49-F238E27FC236}">
                <a16:creationId xmlns:a16="http://schemas.microsoft.com/office/drawing/2014/main" id="{4BD01382-6EC2-9E21-131E-22E8DE172BEA}"/>
              </a:ext>
            </a:extLst>
          </p:cNvPr>
          <p:cNvSpPr/>
          <p:nvPr/>
        </p:nvSpPr>
        <p:spPr>
          <a:xfrm>
            <a:off x="0" y="547478"/>
            <a:ext cx="9156082" cy="459602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7E410D1-0CC8-4CB0-A8D6-A4E2E711B178}"/>
              </a:ext>
            </a:extLst>
          </p:cNvPr>
          <p:cNvPicPr>
            <a:picLocks noChangeAspect="1"/>
          </p:cNvPicPr>
          <p:nvPr/>
        </p:nvPicPr>
        <p:blipFill>
          <a:blip r:embed="rId10"/>
          <a:stretch>
            <a:fillRect/>
          </a:stretch>
        </p:blipFill>
        <p:spPr>
          <a:xfrm rot="20958360">
            <a:off x="1423137" y="1161566"/>
            <a:ext cx="2462342" cy="1940761"/>
          </a:xfrm>
          <a:prstGeom prst="rect">
            <a:avLst/>
          </a:prstGeom>
        </p:spPr>
      </p:pic>
      <p:pic>
        <p:nvPicPr>
          <p:cNvPr id="12" name="Picture 11">
            <a:extLst>
              <a:ext uri="{FF2B5EF4-FFF2-40B4-BE49-F238E27FC236}">
                <a16:creationId xmlns:a16="http://schemas.microsoft.com/office/drawing/2014/main" id="{31A93030-7F21-D179-7BBC-FB3A3ABD11C5}"/>
              </a:ext>
            </a:extLst>
          </p:cNvPr>
          <p:cNvPicPr>
            <a:picLocks noChangeAspect="1"/>
          </p:cNvPicPr>
          <p:nvPr/>
        </p:nvPicPr>
        <p:blipFill>
          <a:blip r:embed="rId11"/>
          <a:stretch>
            <a:fillRect/>
          </a:stretch>
        </p:blipFill>
        <p:spPr>
          <a:xfrm rot="20923536">
            <a:off x="3896768" y="648848"/>
            <a:ext cx="1947256" cy="2297454"/>
          </a:xfrm>
          <a:prstGeom prst="rect">
            <a:avLst/>
          </a:prstGeom>
        </p:spPr>
      </p:pic>
      <p:pic>
        <p:nvPicPr>
          <p:cNvPr id="13" name="Picture 12">
            <a:extLst>
              <a:ext uri="{FF2B5EF4-FFF2-40B4-BE49-F238E27FC236}">
                <a16:creationId xmlns:a16="http://schemas.microsoft.com/office/drawing/2014/main" id="{CB907C84-24A7-70C8-80E3-BF4C59AC3F47}"/>
              </a:ext>
            </a:extLst>
          </p:cNvPr>
          <p:cNvPicPr>
            <a:picLocks noChangeAspect="1"/>
          </p:cNvPicPr>
          <p:nvPr/>
        </p:nvPicPr>
        <p:blipFill>
          <a:blip r:embed="rId12"/>
          <a:stretch>
            <a:fillRect/>
          </a:stretch>
        </p:blipFill>
        <p:spPr>
          <a:xfrm>
            <a:off x="2766550" y="2659688"/>
            <a:ext cx="1824678" cy="2483812"/>
          </a:xfrm>
          <a:prstGeom prst="rect">
            <a:avLst/>
          </a:prstGeom>
        </p:spPr>
      </p:pic>
      <p:pic>
        <p:nvPicPr>
          <p:cNvPr id="14" name="Picture 13">
            <a:extLst>
              <a:ext uri="{FF2B5EF4-FFF2-40B4-BE49-F238E27FC236}">
                <a16:creationId xmlns:a16="http://schemas.microsoft.com/office/drawing/2014/main" id="{D4636375-2047-32B5-199A-528E8E102101}"/>
              </a:ext>
            </a:extLst>
          </p:cNvPr>
          <p:cNvPicPr>
            <a:picLocks noChangeAspect="1"/>
          </p:cNvPicPr>
          <p:nvPr/>
        </p:nvPicPr>
        <p:blipFill>
          <a:blip r:embed="rId13"/>
          <a:stretch>
            <a:fillRect/>
          </a:stretch>
        </p:blipFill>
        <p:spPr>
          <a:xfrm rot="21372313">
            <a:off x="5161765" y="2216064"/>
            <a:ext cx="2601465" cy="1796846"/>
          </a:xfrm>
          <a:prstGeom prst="rect">
            <a:avLst/>
          </a:prstGeom>
        </p:spPr>
      </p:pic>
    </p:spTree>
    <p:extLst>
      <p:ext uri="{BB962C8B-B14F-4D97-AF65-F5344CB8AC3E}">
        <p14:creationId xmlns:p14="http://schemas.microsoft.com/office/powerpoint/2010/main" val="22113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9F7D40-985D-115D-82B4-458B2FBE8461}"/>
              </a:ext>
            </a:extLst>
          </p:cNvPr>
          <p:cNvSpPr/>
          <p:nvPr/>
        </p:nvSpPr>
        <p:spPr>
          <a:xfrm>
            <a:off x="0" y="1016000"/>
            <a:ext cx="4572000" cy="4127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574CB26-340E-6109-D11A-FB9429A21C0D}"/>
              </a:ext>
            </a:extLst>
          </p:cNvPr>
          <p:cNvSpPr/>
          <p:nvPr/>
        </p:nvSpPr>
        <p:spPr>
          <a:xfrm>
            <a:off x="4572000" y="1016000"/>
            <a:ext cx="4572000" cy="412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C92DBB67-CAE8-4B1C-C7A7-760121966F14}"/>
              </a:ext>
            </a:extLst>
          </p:cNvPr>
          <p:cNvSpPr txBox="1"/>
          <p:nvPr/>
        </p:nvSpPr>
        <p:spPr>
          <a:xfrm>
            <a:off x="11062961" y="3831466"/>
            <a:ext cx="3094954" cy="13926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Arial" panose="020B0604020202020204"/>
                <a:ea typeface="+mn-ea"/>
                <a:cs typeface="+mn-cs"/>
              </a:rPr>
              <a:t>Proportion of Britain’s population aged 65+ is expected to continue to increase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A4A49"/>
                </a:solidFill>
                <a:effectLst/>
                <a:highlight>
                  <a:srgbClr val="FFFFFF"/>
                </a:highlight>
                <a:uLnTx/>
                <a:uFillTx/>
                <a:latin typeface="Arial" panose="020B0604020202020204"/>
                <a:ea typeface="+mn-ea"/>
                <a:cs typeface="+mn-cs"/>
              </a:rPr>
              <a:t>2012: 9m people (XX%)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A4A49"/>
                </a:solidFill>
                <a:effectLst/>
                <a:highlight>
                  <a:srgbClr val="FFFFFF"/>
                </a:highlight>
                <a:uLnTx/>
                <a:uFillTx/>
                <a:latin typeface="Arial" panose="020B0604020202020204"/>
                <a:ea typeface="+mn-ea"/>
                <a:cs typeface="+mn-cs"/>
              </a:rPr>
              <a:t>Today: 11m people (19%)</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A4A49"/>
                </a:solidFill>
                <a:effectLst/>
                <a:highlight>
                  <a:srgbClr val="FFFFFF"/>
                </a:highlight>
                <a:uLnTx/>
                <a:uFillTx/>
                <a:latin typeface="Arial" panose="020B0604020202020204"/>
                <a:ea typeface="+mn-ea"/>
                <a:cs typeface="+mn-cs"/>
              </a:rPr>
              <a:t>2024: 13m people (22%)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A4A49"/>
                </a:solidFill>
                <a:effectLst/>
                <a:highlight>
                  <a:srgbClr val="FFFFFF"/>
                </a:highlight>
                <a:uLnTx/>
                <a:uFillTx/>
                <a:latin typeface="Arial" panose="020B0604020202020204"/>
                <a:ea typeface="+mn-ea"/>
                <a:cs typeface="+mn-cs"/>
              </a:rPr>
              <a:t>2042: </a:t>
            </a:r>
            <a:r>
              <a:rPr kumimoji="0" lang="en-US" sz="1300" b="0" i="0" u="none" strike="noStrike" kern="1200" cap="none" spc="0" normalizeH="0" baseline="0" noProof="0" dirty="0" err="1">
                <a:ln>
                  <a:noFill/>
                </a:ln>
                <a:solidFill>
                  <a:srgbClr val="4A4A49"/>
                </a:solidFill>
                <a:effectLst/>
                <a:highlight>
                  <a:srgbClr val="FFFFFF"/>
                </a:highlight>
                <a:uLnTx/>
                <a:uFillTx/>
                <a:latin typeface="Arial" panose="020B0604020202020204"/>
                <a:ea typeface="+mn-ea"/>
                <a:cs typeface="+mn-cs"/>
              </a:rPr>
              <a:t>XXm</a:t>
            </a:r>
            <a:r>
              <a:rPr kumimoji="0" lang="en-US" sz="1300" b="0" i="0" u="none" strike="noStrike" kern="1200" cap="none" spc="0" normalizeH="0" baseline="0" noProof="0" dirty="0">
                <a:ln>
                  <a:noFill/>
                </a:ln>
                <a:solidFill>
                  <a:srgbClr val="4A4A49"/>
                </a:solidFill>
                <a:effectLst/>
                <a:highlight>
                  <a:srgbClr val="FFFFFF"/>
                </a:highlight>
                <a:uLnTx/>
                <a:uFillTx/>
                <a:latin typeface="Arial" panose="020B0604020202020204"/>
                <a:ea typeface="+mn-ea"/>
                <a:cs typeface="+mn-cs"/>
              </a:rPr>
              <a:t> people 24% </a:t>
            </a:r>
          </a:p>
        </p:txBody>
      </p:sp>
      <p:sp>
        <p:nvSpPr>
          <p:cNvPr id="10" name="Title 3">
            <a:extLst>
              <a:ext uri="{FF2B5EF4-FFF2-40B4-BE49-F238E27FC236}">
                <a16:creationId xmlns:a16="http://schemas.microsoft.com/office/drawing/2014/main" id="{82E87720-EFA2-412C-F831-B5BA83A5B3DE}"/>
              </a:ext>
            </a:extLst>
          </p:cNvPr>
          <p:cNvSpPr txBox="1">
            <a:spLocks/>
          </p:cNvSpPr>
          <p:nvPr/>
        </p:nvSpPr>
        <p:spPr>
          <a:xfrm>
            <a:off x="288900" y="261729"/>
            <a:ext cx="8568929"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pPr marL="0" marR="0" lvl="0" indent="0" algn="l" defTabSz="17144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AD2"/>
                </a:solidFill>
                <a:effectLst/>
                <a:uLnTx/>
                <a:uFillTx/>
                <a:latin typeface="Arial" panose="020B0604020202020204"/>
                <a:ea typeface="+mj-ea"/>
                <a:cs typeface="+mj-cs"/>
              </a:rPr>
              <a:t>Ageing population</a:t>
            </a:r>
          </a:p>
          <a:p>
            <a:pPr marL="0" marR="0" lvl="0" indent="0" algn="l" defTabSz="17144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AD2"/>
                </a:solidFill>
                <a:effectLst/>
                <a:uLnTx/>
                <a:uFillTx/>
                <a:latin typeface="Arial" panose="020B0604020202020204"/>
                <a:ea typeface="+mj-ea"/>
                <a:cs typeface="+mj-cs"/>
              </a:rPr>
              <a:t>The share of client assets geared towards retirement will continue to grow  </a:t>
            </a:r>
          </a:p>
        </p:txBody>
      </p:sp>
      <p:sp>
        <p:nvSpPr>
          <p:cNvPr id="5" name="TextBox 4">
            <a:extLst>
              <a:ext uri="{FF2B5EF4-FFF2-40B4-BE49-F238E27FC236}">
                <a16:creationId xmlns:a16="http://schemas.microsoft.com/office/drawing/2014/main" id="{5A84CA0E-0BFC-8CB4-DC7C-DCC2C31DA163}"/>
              </a:ext>
            </a:extLst>
          </p:cNvPr>
          <p:cNvSpPr txBox="1"/>
          <p:nvPr/>
        </p:nvSpPr>
        <p:spPr>
          <a:xfrm>
            <a:off x="4715470" y="2844167"/>
            <a:ext cx="4285059"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44% </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of UK advisers’ clients </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are aged between </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46</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to </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60,</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while</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33%</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are over </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60</a:t>
            </a:r>
            <a:endPar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B863773A-281F-7063-3749-E1B6D8F9E14F}"/>
              </a:ext>
            </a:extLst>
          </p:cNvPr>
          <p:cNvSpPr txBox="1"/>
          <p:nvPr/>
        </p:nvSpPr>
        <p:spPr>
          <a:xfrm>
            <a:off x="-72032" y="5317934"/>
            <a:ext cx="643530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Next wealth report: Financial advisers tell us that about half of their client assets are for clients receiving retirement advice, and they expect that share to grow. </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27" name="Picture 326" descr="A person in a suit smiling&#10;&#10;Description automatically generated">
            <a:extLst>
              <a:ext uri="{FF2B5EF4-FFF2-40B4-BE49-F238E27FC236}">
                <a16:creationId xmlns:a16="http://schemas.microsoft.com/office/drawing/2014/main" id="{10424912-D881-9C3D-FDB6-36FAED593918}"/>
              </a:ext>
            </a:extLst>
          </p:cNvPr>
          <p:cNvPicPr>
            <a:picLocks noChangeAspect="1"/>
          </p:cNvPicPr>
          <p:nvPr/>
        </p:nvPicPr>
        <p:blipFill rotWithShape="1">
          <a:blip r:embed="rId3">
            <a:extLst>
              <a:ext uri="{28A0092B-C50C-407E-A947-70E740481C1C}">
                <a14:useLocalDpi xmlns:a14="http://schemas.microsoft.com/office/drawing/2010/main" val="0"/>
              </a:ext>
            </a:extLst>
          </a:blip>
          <a:srcRect t="-494" b="494"/>
          <a:stretch/>
        </p:blipFill>
        <p:spPr>
          <a:xfrm>
            <a:off x="6067134" y="1265229"/>
            <a:ext cx="1487552" cy="1487552"/>
          </a:xfrm>
          <a:prstGeom prst="ellipse">
            <a:avLst/>
          </a:prstGeom>
        </p:spPr>
      </p:pic>
      <p:sp>
        <p:nvSpPr>
          <p:cNvPr id="11" name="TextBox 10">
            <a:extLst>
              <a:ext uri="{FF2B5EF4-FFF2-40B4-BE49-F238E27FC236}">
                <a16:creationId xmlns:a16="http://schemas.microsoft.com/office/drawing/2014/main" id="{3EF8BFBF-C936-7794-532E-369B273D63B1}"/>
              </a:ext>
            </a:extLst>
          </p:cNvPr>
          <p:cNvSpPr txBox="1"/>
          <p:nvPr/>
        </p:nvSpPr>
        <p:spPr>
          <a:xfrm>
            <a:off x="208720" y="1174914"/>
            <a:ext cx="395478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By 2050, over </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25%</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of the UK population is expected to be over </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65.</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14" name="TextBox 13">
            <a:extLst>
              <a:ext uri="{FF2B5EF4-FFF2-40B4-BE49-F238E27FC236}">
                <a16:creationId xmlns:a16="http://schemas.microsoft.com/office/drawing/2014/main" id="{9A7CEF55-630F-3147-903E-AB7D3488C7BE}"/>
              </a:ext>
            </a:extLst>
          </p:cNvPr>
          <p:cNvSpPr txBox="1"/>
          <p:nvPr/>
        </p:nvSpPr>
        <p:spPr>
          <a:xfrm>
            <a:off x="-4450415" y="2816599"/>
            <a:ext cx="3954780" cy="19697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By 2050, over </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25%</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of the UK population is expected to be over </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65</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while the figure for those over </a:t>
            </a: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85</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 is set to double to </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5%</a:t>
            </a:r>
            <a:endPar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descr="A person with grey hair&#10;&#10;Description automatically generated">
            <a:extLst>
              <a:ext uri="{FF2B5EF4-FFF2-40B4-BE49-F238E27FC236}">
                <a16:creationId xmlns:a16="http://schemas.microsoft.com/office/drawing/2014/main" id="{8388FFD5-20AA-AFE4-0BC9-971867F38C17}"/>
              </a:ext>
            </a:extLst>
          </p:cNvPr>
          <p:cNvPicPr>
            <a:picLocks noChangeAspect="1"/>
          </p:cNvPicPr>
          <p:nvPr/>
        </p:nvPicPr>
        <p:blipFill rotWithShape="1">
          <a:blip r:embed="rId4">
            <a:extLst>
              <a:ext uri="{28A0092B-C50C-407E-A947-70E740481C1C}">
                <a14:useLocalDpi xmlns:a14="http://schemas.microsoft.com/office/drawing/2010/main" val="0"/>
              </a:ext>
            </a:extLst>
          </a:blip>
          <a:srcRect l="16734" r="17385"/>
          <a:stretch/>
        </p:blipFill>
        <p:spPr>
          <a:xfrm>
            <a:off x="1398013" y="2512802"/>
            <a:ext cx="1486800" cy="1486800"/>
          </a:xfrm>
          <a:prstGeom prst="ellipse">
            <a:avLst/>
          </a:prstGeom>
        </p:spPr>
      </p:pic>
      <p:sp>
        <p:nvSpPr>
          <p:cNvPr id="3" name="Text Placeholder 6">
            <a:extLst>
              <a:ext uri="{FF2B5EF4-FFF2-40B4-BE49-F238E27FC236}">
                <a16:creationId xmlns:a16="http://schemas.microsoft.com/office/drawing/2014/main" id="{DCE10FAF-4CE0-C685-8E61-476555C46011}"/>
              </a:ext>
            </a:extLst>
          </p:cNvPr>
          <p:cNvSpPr txBox="1">
            <a:spLocks/>
          </p:cNvSpPr>
          <p:nvPr/>
        </p:nvSpPr>
        <p:spPr>
          <a:xfrm>
            <a:off x="288130" y="4090988"/>
            <a:ext cx="8568927" cy="481013"/>
          </a:xfrm>
          <a:prstGeom prst="rect">
            <a:avLst/>
          </a:prstGeom>
        </p:spPr>
        <p:txBody>
          <a:bodyPr lIns="0" tIns="0" rIns="0" bIns="0" anchor="b"/>
          <a:lstStyle>
            <a:lvl1pPr marL="0" indent="0" algn="l" defTabSz="171440" rtl="0" eaLnBrk="1" latinLnBrk="0" hangingPunct="1">
              <a:spcBef>
                <a:spcPts val="1200"/>
              </a:spcBef>
              <a:buFont typeface="Verdana" pitchFamily="34" charset="0"/>
              <a:buNone/>
              <a:defRPr sz="1400" b="0" kern="1200" spc="0" baseline="0">
                <a:solidFill>
                  <a:schemeClr val="tx1"/>
                </a:solidFill>
                <a:latin typeface="+mn-lt"/>
                <a:ea typeface="+mn-ea"/>
                <a:cs typeface="+mn-cs"/>
              </a:defRPr>
            </a:lvl1pPr>
            <a:lvl2pPr marL="177800" indent="-177800" algn="l" defTabSz="171440" rtl="0" eaLnBrk="1" latinLnBrk="0" hangingPunct="1">
              <a:spcBef>
                <a:spcPts val="600"/>
              </a:spcBef>
              <a:buFont typeface="Arial" panose="020B0604020202020204" pitchFamily="34" charset="0"/>
              <a:buChar char="•"/>
              <a:defRPr sz="1400" kern="1200" spc="0" baseline="0">
                <a:solidFill>
                  <a:schemeClr val="tx1"/>
                </a:solidFill>
                <a:latin typeface="+mn-lt"/>
                <a:ea typeface="+mn-ea"/>
                <a:cs typeface="+mn-cs"/>
              </a:defRPr>
            </a:lvl2pPr>
            <a:lvl3pPr marL="3556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3pPr>
            <a:lvl4pPr marL="508000" indent="-152400" algn="l" defTabSz="171440" rtl="0" eaLnBrk="1" latinLnBrk="0" hangingPunct="1">
              <a:spcBef>
                <a:spcPts val="600"/>
              </a:spcBef>
              <a:buSzPct val="100000"/>
              <a:buFont typeface="Arial" panose="020B0604020202020204" pitchFamily="34" charset="0"/>
              <a:buChar char="◦"/>
              <a:defRPr sz="1200" kern="1200" spc="0" baseline="0">
                <a:solidFill>
                  <a:schemeClr val="tx1"/>
                </a:solidFill>
                <a:latin typeface="+mn-lt"/>
                <a:ea typeface="+mn-ea"/>
                <a:cs typeface="+mn-cs"/>
              </a:defRPr>
            </a:lvl4pPr>
            <a:lvl5pPr marL="660400" indent="-152400" algn="l" defTabSz="171440" rtl="0" eaLnBrk="1" latinLnBrk="0" hangingPunct="1">
              <a:spcBef>
                <a:spcPts val="600"/>
              </a:spcBef>
              <a:buFont typeface="Arial" panose="020B0604020202020204" pitchFamily="34" charset="0"/>
              <a:buChar char="◦"/>
              <a:defRPr sz="1200" kern="1200" spc="0" baseline="0">
                <a:solidFill>
                  <a:schemeClr val="tx1"/>
                </a:solidFill>
                <a:latin typeface="+mn-lt"/>
                <a:ea typeface="+mn-ea"/>
                <a:cs typeface="+mn-cs"/>
              </a:defRPr>
            </a:lvl5pPr>
            <a:lvl6pPr marL="1885832"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11"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90"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9" indent="-171440" algn="l" defTabSz="68575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GB" sz="800" dirty="0">
                <a:solidFill>
                  <a:schemeClr val="bg1"/>
                </a:solidFill>
              </a:rPr>
              <a:t>Source: LHS: Office for National Statistics. June 2022.</a:t>
            </a:r>
          </a:p>
        </p:txBody>
      </p:sp>
    </p:spTree>
    <p:extLst>
      <p:ext uri="{BB962C8B-B14F-4D97-AF65-F5344CB8AC3E}">
        <p14:creationId xmlns:p14="http://schemas.microsoft.com/office/powerpoint/2010/main" val="184906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9AB15A2-21AC-79A9-97E4-7C2290191046}"/>
              </a:ext>
            </a:extLst>
          </p:cNvPr>
          <p:cNvSpPr/>
          <p:nvPr/>
        </p:nvSpPr>
        <p:spPr>
          <a:xfrm>
            <a:off x="2804159" y="0"/>
            <a:ext cx="3203593"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F922E4C1-D2F5-CAFF-6559-9CE2D61EC64A}"/>
              </a:ext>
            </a:extLst>
          </p:cNvPr>
          <p:cNvSpPr/>
          <p:nvPr/>
        </p:nvSpPr>
        <p:spPr>
          <a:xfrm>
            <a:off x="6007753" y="0"/>
            <a:ext cx="3147060"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BB9D172B-65CB-8D6C-285C-07DAE799287F}"/>
              </a:ext>
            </a:extLst>
          </p:cNvPr>
          <p:cNvSpPr/>
          <p:nvPr/>
        </p:nvSpPr>
        <p:spPr>
          <a:xfrm>
            <a:off x="0" y="0"/>
            <a:ext cx="280416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25265909-0993-88B6-6721-D3FA6ABC7544}"/>
              </a:ext>
            </a:extLst>
          </p:cNvPr>
          <p:cNvSpPr>
            <a:spLocks noGrp="1"/>
          </p:cNvSpPr>
          <p:nvPr>
            <p:ph type="body" sz="quarter" idx="18"/>
          </p:nvPr>
        </p:nvSpPr>
        <p:spPr>
          <a:xfrm>
            <a:off x="2961592" y="4570445"/>
            <a:ext cx="6020285" cy="481013"/>
          </a:xfrm>
        </p:spPr>
        <p:txBody>
          <a:bodyPr/>
          <a:lstStyle/>
          <a:p>
            <a:r>
              <a:rPr lang="en-US" sz="800" dirty="0">
                <a:latin typeface="Arial "/>
              </a:rPr>
              <a:t>Source: LHS is based on </a:t>
            </a:r>
            <a:r>
              <a:rPr lang="en-US" sz="800" dirty="0">
                <a:hlinkClick r:id="rId4">
                  <a:extLst>
                    <a:ext uri="{A12FA001-AC4F-418D-AE19-62706E023703}">
                      <ahyp:hlinkClr xmlns:ahyp="http://schemas.microsoft.com/office/drawing/2018/hyperlinkcolor" val="tx"/>
                    </a:ext>
                  </a:extLst>
                </a:hlinkClick>
              </a:rPr>
              <a:t>Home - PLSA - Retirement Living Standards</a:t>
            </a:r>
            <a:r>
              <a:rPr lang="en-US" sz="800" dirty="0">
                <a:latin typeface="Arial "/>
              </a:rPr>
              <a:t>  </a:t>
            </a:r>
            <a:r>
              <a:rPr lang="en-US" dirty="0">
                <a:latin typeface="Arial "/>
              </a:rPr>
              <a:t>RHS </a:t>
            </a:r>
            <a:r>
              <a:rPr lang="en-US" sz="800" dirty="0">
                <a:latin typeface="Arial "/>
              </a:rPr>
              <a:t>is based estimates from Quilter - </a:t>
            </a:r>
            <a:r>
              <a:rPr lang="en-US" sz="800" dirty="0">
                <a:hlinkClick r:id="rId5">
                  <a:extLst>
                    <a:ext uri="{A12FA001-AC4F-418D-AE19-62706E023703}">
                      <ahyp:hlinkClr xmlns:ahyp="http://schemas.microsoft.com/office/drawing/2018/hyperlinkcolor" val="tx"/>
                    </a:ext>
                  </a:extLst>
                </a:hlinkClick>
              </a:rPr>
              <a:t>Pension pot of £738,000 needed to achieve comfortable retirement | Quilter Media Centre</a:t>
            </a:r>
            <a:r>
              <a:rPr lang="en-US" sz="800" dirty="0"/>
              <a:t> </a:t>
            </a:r>
            <a:r>
              <a:rPr lang="en-US" sz="800" dirty="0">
                <a:latin typeface="Arial "/>
              </a:rPr>
              <a:t>which assume </a:t>
            </a:r>
            <a:r>
              <a:rPr lang="en-US" sz="800" b="0" dirty="0">
                <a:effectLst/>
                <a:latin typeface="Arial "/>
              </a:rPr>
              <a:t>an escalating income of 3% based on someone who is aged 66 (which is the current age to receive state pension). All pots rounded to the nearest thousand.  For the singles an annuity rate of 5.34% was used. Average UK pension pot size is sourced from </a:t>
            </a:r>
            <a:r>
              <a:rPr lang="en-US" sz="800" dirty="0">
                <a:hlinkClick r:id="rId6">
                  <a:extLst>
                    <a:ext uri="{A12FA001-AC4F-418D-AE19-62706E023703}">
                      <ahyp:hlinkClr xmlns:ahyp="http://schemas.microsoft.com/office/drawing/2018/hyperlinkcolor" val="tx"/>
                    </a:ext>
                  </a:extLst>
                </a:hlinkClick>
              </a:rPr>
              <a:t>Pension statistics: What is the average pension pot in the UK? (finder.com)</a:t>
            </a:r>
            <a:endParaRPr lang="en-GB" sz="800" dirty="0">
              <a:latin typeface="Arial "/>
            </a:endParaRPr>
          </a:p>
        </p:txBody>
      </p:sp>
      <p:sp>
        <p:nvSpPr>
          <p:cNvPr id="3" name="Title 2">
            <a:extLst>
              <a:ext uri="{FF2B5EF4-FFF2-40B4-BE49-F238E27FC236}">
                <a16:creationId xmlns:a16="http://schemas.microsoft.com/office/drawing/2014/main" id="{559E65D4-AD17-C78B-4F22-8C77BFBA686C}"/>
              </a:ext>
            </a:extLst>
          </p:cNvPr>
          <p:cNvSpPr>
            <a:spLocks noGrp="1"/>
          </p:cNvSpPr>
          <p:nvPr>
            <p:ph type="title"/>
          </p:nvPr>
        </p:nvSpPr>
        <p:spPr>
          <a:xfrm>
            <a:off x="322384" y="989089"/>
            <a:ext cx="2272796" cy="3019951"/>
          </a:xfrm>
        </p:spPr>
        <p:txBody>
          <a:bodyPr/>
          <a:lstStyle/>
          <a:p>
            <a:r>
              <a:rPr lang="en-GB" sz="3600" dirty="0">
                <a:solidFill>
                  <a:schemeClr val="bg1"/>
                </a:solidFill>
                <a:latin typeface="Arial headings"/>
              </a:rPr>
              <a:t>Living standards</a:t>
            </a:r>
            <a:br>
              <a:rPr lang="en-GB" sz="2000" dirty="0">
                <a:solidFill>
                  <a:schemeClr val="bg1"/>
                </a:solidFill>
                <a:latin typeface="Arial headings"/>
              </a:rPr>
            </a:br>
            <a:r>
              <a:rPr lang="en-US" sz="2000" b="0" dirty="0">
                <a:solidFill>
                  <a:schemeClr val="bg1"/>
                </a:solidFill>
                <a:latin typeface="Arial headings"/>
              </a:rPr>
              <a:t>The rising cost of living has ramped up the amount people need to fund retirement</a:t>
            </a:r>
            <a:r>
              <a:rPr lang="en-GB" sz="2000" b="0" dirty="0">
                <a:solidFill>
                  <a:schemeClr val="bg1"/>
                </a:solidFill>
                <a:latin typeface="Arial headings"/>
              </a:rPr>
              <a:t> </a:t>
            </a:r>
            <a:br>
              <a:rPr lang="en-US" sz="2000" b="0" dirty="0">
                <a:solidFill>
                  <a:schemeClr val="bg1"/>
                </a:solidFill>
                <a:latin typeface="Arial headings"/>
              </a:rPr>
            </a:br>
            <a:endParaRPr lang="en-GB" sz="2000" dirty="0">
              <a:solidFill>
                <a:schemeClr val="bg1"/>
              </a:solidFill>
            </a:endParaRPr>
          </a:p>
        </p:txBody>
      </p:sp>
      <p:graphicFrame>
        <p:nvGraphicFramePr>
          <p:cNvPr id="9" name="Chart 8">
            <a:extLst>
              <a:ext uri="{FF2B5EF4-FFF2-40B4-BE49-F238E27FC236}">
                <a16:creationId xmlns:a16="http://schemas.microsoft.com/office/drawing/2014/main" id="{48A38E05-BC29-1EEC-11D2-BD1370A1A725}"/>
              </a:ext>
            </a:extLst>
          </p:cNvPr>
          <p:cNvGraphicFramePr/>
          <p:nvPr>
            <p:extLst>
              <p:ext uri="{D42A27DB-BD31-4B8C-83A1-F6EECF244321}">
                <p14:modId xmlns:p14="http://schemas.microsoft.com/office/powerpoint/2010/main" val="2038741080"/>
              </p:ext>
            </p:extLst>
          </p:nvPr>
        </p:nvGraphicFramePr>
        <p:xfrm>
          <a:off x="2917564" y="587884"/>
          <a:ext cx="6064313" cy="3822363"/>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a:extLst>
              <a:ext uri="{FF2B5EF4-FFF2-40B4-BE49-F238E27FC236}">
                <a16:creationId xmlns:a16="http://schemas.microsoft.com/office/drawing/2014/main" id="{7DB04AA6-2675-677C-2CF5-DB9857112299}"/>
              </a:ext>
            </a:extLst>
          </p:cNvPr>
          <p:cNvSpPr txBox="1"/>
          <p:nvPr/>
        </p:nvSpPr>
        <p:spPr>
          <a:xfrm>
            <a:off x="3192134" y="126219"/>
            <a:ext cx="22892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Estimated pension pot size </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(one person, £000)</a:t>
            </a:r>
          </a:p>
        </p:txBody>
      </p:sp>
      <p:pic>
        <p:nvPicPr>
          <p:cNvPr id="13" name="ivz_logo">
            <a:extLst>
              <a:ext uri="{FF2B5EF4-FFF2-40B4-BE49-F238E27FC236}">
                <a16:creationId xmlns:a16="http://schemas.microsoft.com/office/drawing/2014/main" id="{F2BB2B44-1EE8-253C-5789-48E9D4DDBEA4}"/>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8896" y="4845250"/>
            <a:ext cx="640735" cy="112206"/>
          </a:xfrm>
          <a:prstGeom prst="rect">
            <a:avLst/>
          </a:prstGeom>
        </p:spPr>
      </p:pic>
      <p:grpSp>
        <p:nvGrpSpPr>
          <p:cNvPr id="4" name="Group 3">
            <a:extLst>
              <a:ext uri="{FF2B5EF4-FFF2-40B4-BE49-F238E27FC236}">
                <a16:creationId xmlns:a16="http://schemas.microsoft.com/office/drawing/2014/main" id="{C2658D65-5B99-2D4B-D64C-556226909892}"/>
              </a:ext>
            </a:extLst>
          </p:cNvPr>
          <p:cNvGrpSpPr/>
          <p:nvPr/>
        </p:nvGrpSpPr>
        <p:grpSpPr>
          <a:xfrm>
            <a:off x="3857163" y="527424"/>
            <a:ext cx="4724900" cy="2985806"/>
            <a:chOff x="3857163" y="527424"/>
            <a:chExt cx="4724900" cy="2985806"/>
          </a:xfrm>
        </p:grpSpPr>
        <p:sp>
          <p:nvSpPr>
            <p:cNvPr id="18" name="TextBox 17">
              <a:extLst>
                <a:ext uri="{FF2B5EF4-FFF2-40B4-BE49-F238E27FC236}">
                  <a16:creationId xmlns:a16="http://schemas.microsoft.com/office/drawing/2014/main" id="{421F7C8C-4698-58FC-B608-4024AB5EEE4A}"/>
                </a:ext>
              </a:extLst>
            </p:cNvPr>
            <p:cNvSpPr txBox="1"/>
            <p:nvPr/>
          </p:nvSpPr>
          <p:spPr>
            <a:xfrm>
              <a:off x="3857163" y="3051565"/>
              <a:ext cx="131843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+43.2%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+£19,000</a:t>
              </a:r>
            </a:p>
          </p:txBody>
        </p:sp>
        <p:sp>
          <p:nvSpPr>
            <p:cNvPr id="19" name="TextBox 18">
              <a:extLst>
                <a:ext uri="{FF2B5EF4-FFF2-40B4-BE49-F238E27FC236}">
                  <a16:creationId xmlns:a16="http://schemas.microsoft.com/office/drawing/2014/main" id="{2E2E1A52-8B44-A9C7-8036-1E3090570D1F}"/>
                </a:ext>
              </a:extLst>
            </p:cNvPr>
            <p:cNvSpPr txBox="1"/>
            <p:nvPr/>
          </p:nvSpPr>
          <p:spPr>
            <a:xfrm>
              <a:off x="5481404" y="1588892"/>
              <a:ext cx="131843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+52.5%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+£158,000</a:t>
              </a:r>
            </a:p>
          </p:txBody>
        </p:sp>
        <p:sp>
          <p:nvSpPr>
            <p:cNvPr id="20" name="TextBox 19">
              <a:extLst>
                <a:ext uri="{FF2B5EF4-FFF2-40B4-BE49-F238E27FC236}">
                  <a16:creationId xmlns:a16="http://schemas.microsoft.com/office/drawing/2014/main" id="{67A02AA3-EEBC-CC31-D64A-4297D7CDCC64}"/>
                </a:ext>
              </a:extLst>
            </p:cNvPr>
            <p:cNvSpPr txBox="1"/>
            <p:nvPr/>
          </p:nvSpPr>
          <p:spPr>
            <a:xfrm>
              <a:off x="7263627" y="527424"/>
              <a:ext cx="131843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+14.4%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+£93,000</a:t>
              </a:r>
            </a:p>
          </p:txBody>
        </p:sp>
      </p:grpSp>
    </p:spTree>
    <p:extLst>
      <p:ext uri="{BB962C8B-B14F-4D97-AF65-F5344CB8AC3E}">
        <p14:creationId xmlns:p14="http://schemas.microsoft.com/office/powerpoint/2010/main" val="199835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chart seriesIdx="0" categoryIdx="-4" bldStep="series"/>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graphicEl>
                                              <a:chart seriesIdx="2"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series"/>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8374C141-EF62-26F0-1485-6AEE28D1AC79}"/>
              </a:ext>
            </a:extLst>
          </p:cNvPr>
          <p:cNvSpPr txBox="1">
            <a:spLocks/>
          </p:cNvSpPr>
          <p:nvPr/>
        </p:nvSpPr>
        <p:spPr>
          <a:xfrm>
            <a:off x="288896" y="261729"/>
            <a:ext cx="8568933"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r>
              <a:rPr lang="en-GB" dirty="0">
                <a:latin typeface="+mn-lt"/>
                <a:ea typeface="+mn-ea"/>
              </a:rPr>
              <a:t>Evolving retirement needs  </a:t>
            </a:r>
          </a:p>
          <a:p>
            <a:r>
              <a:rPr lang="en-GB" b="0" dirty="0">
                <a:latin typeface="+mn-lt"/>
                <a:ea typeface="+mn-ea"/>
              </a:rPr>
              <a:t>Unique challenges and needs </a:t>
            </a:r>
            <a:r>
              <a:rPr lang="en-US" b="0" dirty="0">
                <a:latin typeface="+mn-lt"/>
                <a:ea typeface="+mn-ea"/>
              </a:rPr>
              <a:t>present a golden opportunity for advisers</a:t>
            </a:r>
            <a:endParaRPr lang="en-GB" b="0" dirty="0">
              <a:latin typeface="+mn-lt"/>
              <a:ea typeface="+mn-ea"/>
            </a:endParaRPr>
          </a:p>
        </p:txBody>
      </p:sp>
      <p:sp>
        <p:nvSpPr>
          <p:cNvPr id="3" name="Slide Number Placeholder 1">
            <a:extLst>
              <a:ext uri="{FF2B5EF4-FFF2-40B4-BE49-F238E27FC236}">
                <a16:creationId xmlns:a16="http://schemas.microsoft.com/office/drawing/2014/main" id="{EF269D48-AEDC-C0C9-DED0-1F22F915D09F}"/>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4F395370-0CD9-796C-5E78-F8EC2E7E4519}"/>
              </a:ext>
            </a:extLst>
          </p:cNvPr>
          <p:cNvSpPr/>
          <p:nvPr/>
        </p:nvSpPr>
        <p:spPr>
          <a:xfrm>
            <a:off x="2606952" y="1016000"/>
            <a:ext cx="6537048" cy="4127500"/>
          </a:xfrm>
          <a:prstGeom prst="rect">
            <a:avLst/>
          </a:prstGeom>
          <a:solidFill>
            <a:srgbClr val="CF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00D211F-5363-9E24-AB1C-A843731629AE}"/>
              </a:ext>
            </a:extLst>
          </p:cNvPr>
          <p:cNvSpPr/>
          <p:nvPr/>
        </p:nvSpPr>
        <p:spPr>
          <a:xfrm>
            <a:off x="-11880" y="1016000"/>
            <a:ext cx="2816040" cy="4127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91E8AA8-732D-D11E-8C93-867046D2F557}"/>
              </a:ext>
            </a:extLst>
          </p:cNvPr>
          <p:cNvSpPr/>
          <p:nvPr/>
        </p:nvSpPr>
        <p:spPr>
          <a:xfrm>
            <a:off x="0" y="1719120"/>
            <a:ext cx="2804160" cy="670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Retirement Savings</a:t>
            </a:r>
          </a:p>
        </p:txBody>
      </p:sp>
      <p:sp>
        <p:nvSpPr>
          <p:cNvPr id="31" name="Rectangle 30">
            <a:extLst>
              <a:ext uri="{FF2B5EF4-FFF2-40B4-BE49-F238E27FC236}">
                <a16:creationId xmlns:a16="http://schemas.microsoft.com/office/drawing/2014/main" id="{1F329B6E-497B-1477-8388-44826F904061}"/>
              </a:ext>
            </a:extLst>
          </p:cNvPr>
          <p:cNvSpPr/>
          <p:nvPr/>
        </p:nvSpPr>
        <p:spPr>
          <a:xfrm>
            <a:off x="0" y="2450615"/>
            <a:ext cx="2804160" cy="670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State pension </a:t>
            </a:r>
          </a:p>
          <a:p>
            <a:pPr algn="ctr"/>
            <a:r>
              <a:rPr lang="en-GB" b="1" dirty="0"/>
              <a:t>age </a:t>
            </a:r>
          </a:p>
        </p:txBody>
      </p:sp>
      <p:sp>
        <p:nvSpPr>
          <p:cNvPr id="32" name="Rectangle 31">
            <a:extLst>
              <a:ext uri="{FF2B5EF4-FFF2-40B4-BE49-F238E27FC236}">
                <a16:creationId xmlns:a16="http://schemas.microsoft.com/office/drawing/2014/main" id="{05FBE04A-49B7-D2B8-AA2B-A801167B6971}"/>
              </a:ext>
            </a:extLst>
          </p:cNvPr>
          <p:cNvSpPr/>
          <p:nvPr/>
        </p:nvSpPr>
        <p:spPr>
          <a:xfrm>
            <a:off x="0" y="3182110"/>
            <a:ext cx="2804160" cy="670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Family Commitments</a:t>
            </a:r>
          </a:p>
        </p:txBody>
      </p:sp>
      <p:sp>
        <p:nvSpPr>
          <p:cNvPr id="33" name="Rectangle 32">
            <a:extLst>
              <a:ext uri="{FF2B5EF4-FFF2-40B4-BE49-F238E27FC236}">
                <a16:creationId xmlns:a16="http://schemas.microsoft.com/office/drawing/2014/main" id="{5C50CFD1-3F45-BDF4-C1D7-48C7BBB42987}"/>
              </a:ext>
            </a:extLst>
          </p:cNvPr>
          <p:cNvSpPr/>
          <p:nvPr/>
        </p:nvSpPr>
        <p:spPr>
          <a:xfrm>
            <a:off x="0" y="3913606"/>
            <a:ext cx="2804160" cy="670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Family Structures </a:t>
            </a:r>
          </a:p>
        </p:txBody>
      </p:sp>
      <p:sp>
        <p:nvSpPr>
          <p:cNvPr id="34" name="Rectangle 33">
            <a:extLst>
              <a:ext uri="{FF2B5EF4-FFF2-40B4-BE49-F238E27FC236}">
                <a16:creationId xmlns:a16="http://schemas.microsoft.com/office/drawing/2014/main" id="{2CFA3F62-1A41-BC19-E234-47C62BF4F41B}"/>
              </a:ext>
            </a:extLst>
          </p:cNvPr>
          <p:cNvSpPr/>
          <p:nvPr/>
        </p:nvSpPr>
        <p:spPr>
          <a:xfrm>
            <a:off x="2864111" y="1719120"/>
            <a:ext cx="2976903" cy="67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2"/>
                </a:solidFill>
              </a:rPr>
              <a:t>DB plans</a:t>
            </a:r>
          </a:p>
          <a:p>
            <a:pPr marL="285750" indent="-285750">
              <a:buFont typeface="Arial" panose="020B0604020202020204" pitchFamily="34" charset="0"/>
              <a:buChar char="•"/>
            </a:pPr>
            <a:r>
              <a:rPr lang="en-GB" sz="1600" dirty="0">
                <a:solidFill>
                  <a:schemeClr val="tx2"/>
                </a:solidFill>
              </a:rPr>
              <a:t>Annuities were the default prior to 2015 </a:t>
            </a:r>
          </a:p>
        </p:txBody>
      </p:sp>
      <p:sp>
        <p:nvSpPr>
          <p:cNvPr id="35" name="Rectangle 34">
            <a:extLst>
              <a:ext uri="{FF2B5EF4-FFF2-40B4-BE49-F238E27FC236}">
                <a16:creationId xmlns:a16="http://schemas.microsoft.com/office/drawing/2014/main" id="{CF8A355D-1ED2-95C9-902E-E7B188291CE5}"/>
              </a:ext>
            </a:extLst>
          </p:cNvPr>
          <p:cNvSpPr/>
          <p:nvPr/>
        </p:nvSpPr>
        <p:spPr>
          <a:xfrm>
            <a:off x="2859142" y="2450615"/>
            <a:ext cx="2976903" cy="67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2"/>
                </a:solidFill>
              </a:rPr>
              <a:t>65 years men / 60 years women</a:t>
            </a:r>
          </a:p>
        </p:txBody>
      </p:sp>
      <p:sp>
        <p:nvSpPr>
          <p:cNvPr id="36" name="Rectangle 35">
            <a:extLst>
              <a:ext uri="{FF2B5EF4-FFF2-40B4-BE49-F238E27FC236}">
                <a16:creationId xmlns:a16="http://schemas.microsoft.com/office/drawing/2014/main" id="{196427EF-550A-938A-5FC1-A4B13392C5DE}"/>
              </a:ext>
            </a:extLst>
          </p:cNvPr>
          <p:cNvSpPr/>
          <p:nvPr/>
        </p:nvSpPr>
        <p:spPr>
          <a:xfrm>
            <a:off x="2854172" y="3182110"/>
            <a:ext cx="2976903" cy="67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2"/>
                </a:solidFill>
              </a:rPr>
              <a:t>Less</a:t>
            </a:r>
          </a:p>
        </p:txBody>
      </p:sp>
      <p:sp>
        <p:nvSpPr>
          <p:cNvPr id="37" name="Rectangle 36">
            <a:extLst>
              <a:ext uri="{FF2B5EF4-FFF2-40B4-BE49-F238E27FC236}">
                <a16:creationId xmlns:a16="http://schemas.microsoft.com/office/drawing/2014/main" id="{B3095153-78EE-6507-3EAC-C616D0639833}"/>
              </a:ext>
            </a:extLst>
          </p:cNvPr>
          <p:cNvSpPr/>
          <p:nvPr/>
        </p:nvSpPr>
        <p:spPr>
          <a:xfrm>
            <a:off x="2849202" y="3913606"/>
            <a:ext cx="2976903" cy="67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2"/>
                </a:solidFill>
              </a:rPr>
              <a:t>Less fluid</a:t>
            </a:r>
          </a:p>
        </p:txBody>
      </p:sp>
      <p:sp>
        <p:nvSpPr>
          <p:cNvPr id="38" name="Rectangle 37">
            <a:extLst>
              <a:ext uri="{FF2B5EF4-FFF2-40B4-BE49-F238E27FC236}">
                <a16:creationId xmlns:a16="http://schemas.microsoft.com/office/drawing/2014/main" id="{41802C04-8D2B-6B2A-836C-59EF2075F332}"/>
              </a:ext>
            </a:extLst>
          </p:cNvPr>
          <p:cNvSpPr/>
          <p:nvPr/>
        </p:nvSpPr>
        <p:spPr>
          <a:xfrm>
            <a:off x="6007100" y="1719120"/>
            <a:ext cx="2980753" cy="67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2"/>
                </a:solidFill>
              </a:rPr>
              <a:t>DC plans </a:t>
            </a:r>
          </a:p>
          <a:p>
            <a:pPr marL="285750" indent="-285750">
              <a:buFont typeface="Arial" panose="020B0604020202020204" pitchFamily="34" charset="0"/>
              <a:buChar char="•"/>
            </a:pPr>
            <a:r>
              <a:rPr lang="en-GB" sz="1600" dirty="0">
                <a:solidFill>
                  <a:schemeClr val="tx2"/>
                </a:solidFill>
              </a:rPr>
              <a:t>More choice post 2015 Pension Freedom Act</a:t>
            </a:r>
          </a:p>
        </p:txBody>
      </p:sp>
      <p:sp>
        <p:nvSpPr>
          <p:cNvPr id="39" name="Rectangle 38">
            <a:extLst>
              <a:ext uri="{FF2B5EF4-FFF2-40B4-BE49-F238E27FC236}">
                <a16:creationId xmlns:a16="http://schemas.microsoft.com/office/drawing/2014/main" id="{74DF565A-179B-75CB-CC7E-40391451879D}"/>
              </a:ext>
            </a:extLst>
          </p:cNvPr>
          <p:cNvSpPr/>
          <p:nvPr/>
        </p:nvSpPr>
        <p:spPr>
          <a:xfrm>
            <a:off x="6002131" y="2450615"/>
            <a:ext cx="2980753" cy="67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2"/>
                </a:solidFill>
              </a:rPr>
              <a:t>66 years for men &amp; women and expected to rise</a:t>
            </a:r>
          </a:p>
        </p:txBody>
      </p:sp>
      <p:sp>
        <p:nvSpPr>
          <p:cNvPr id="40" name="Rectangle 39">
            <a:extLst>
              <a:ext uri="{FF2B5EF4-FFF2-40B4-BE49-F238E27FC236}">
                <a16:creationId xmlns:a16="http://schemas.microsoft.com/office/drawing/2014/main" id="{279B5A13-DA3B-A107-E68B-36301E1851FF}"/>
              </a:ext>
            </a:extLst>
          </p:cNvPr>
          <p:cNvSpPr/>
          <p:nvPr/>
        </p:nvSpPr>
        <p:spPr>
          <a:xfrm>
            <a:off x="5997161" y="3182110"/>
            <a:ext cx="2980753" cy="67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2"/>
                </a:solidFill>
              </a:rPr>
              <a:t>More</a:t>
            </a:r>
          </a:p>
        </p:txBody>
      </p:sp>
      <p:sp>
        <p:nvSpPr>
          <p:cNvPr id="41" name="Rectangle 40">
            <a:extLst>
              <a:ext uri="{FF2B5EF4-FFF2-40B4-BE49-F238E27FC236}">
                <a16:creationId xmlns:a16="http://schemas.microsoft.com/office/drawing/2014/main" id="{081BC6E8-1036-AED6-2774-406C14CEE80A}"/>
              </a:ext>
            </a:extLst>
          </p:cNvPr>
          <p:cNvSpPr/>
          <p:nvPr/>
        </p:nvSpPr>
        <p:spPr>
          <a:xfrm>
            <a:off x="5992191" y="3913606"/>
            <a:ext cx="2980753" cy="67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2"/>
                </a:solidFill>
              </a:rPr>
              <a:t>More fluid</a:t>
            </a:r>
          </a:p>
        </p:txBody>
      </p:sp>
      <p:pic>
        <p:nvPicPr>
          <p:cNvPr id="5" name="ivz_logo">
            <a:extLst>
              <a:ext uri="{FF2B5EF4-FFF2-40B4-BE49-F238E27FC236}">
                <a16:creationId xmlns:a16="http://schemas.microsoft.com/office/drawing/2014/main" id="{9E31EC21-6957-4F25-686E-C8591E656069}"/>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896" y="4845250"/>
            <a:ext cx="640735" cy="112206"/>
          </a:xfrm>
          <a:prstGeom prst="rect">
            <a:avLst/>
          </a:prstGeom>
        </p:spPr>
      </p:pic>
      <p:sp>
        <p:nvSpPr>
          <p:cNvPr id="49" name="TextBox 48">
            <a:extLst>
              <a:ext uri="{FF2B5EF4-FFF2-40B4-BE49-F238E27FC236}">
                <a16:creationId xmlns:a16="http://schemas.microsoft.com/office/drawing/2014/main" id="{0E9FD6F9-A562-DA8C-61C7-3B8118711B59}"/>
              </a:ext>
            </a:extLst>
          </p:cNvPr>
          <p:cNvSpPr txBox="1"/>
          <p:nvPr/>
        </p:nvSpPr>
        <p:spPr>
          <a:xfrm>
            <a:off x="2975849" y="1083191"/>
            <a:ext cx="2537554" cy="430887"/>
          </a:xfrm>
          <a:prstGeom prst="rect">
            <a:avLst/>
          </a:prstGeom>
          <a:noFill/>
        </p:spPr>
        <p:txBody>
          <a:bodyPr wrap="none" lIns="0" tIns="0" rIns="0" bIns="0" rtlCol="0">
            <a:spAutoFit/>
          </a:bodyPr>
          <a:lstStyle/>
          <a:p>
            <a:r>
              <a:rPr lang="en-US" sz="2800" b="1" dirty="0">
                <a:solidFill>
                  <a:schemeClr val="tx2"/>
                </a:solidFill>
              </a:rPr>
              <a:t>Baby Boomers</a:t>
            </a:r>
            <a:endParaRPr lang="en-GB" sz="2800" b="1" dirty="0">
              <a:solidFill>
                <a:schemeClr val="tx2"/>
              </a:solidFill>
            </a:endParaRPr>
          </a:p>
        </p:txBody>
      </p:sp>
      <p:sp>
        <p:nvSpPr>
          <p:cNvPr id="50" name="TextBox 49">
            <a:extLst>
              <a:ext uri="{FF2B5EF4-FFF2-40B4-BE49-F238E27FC236}">
                <a16:creationId xmlns:a16="http://schemas.microsoft.com/office/drawing/2014/main" id="{674F6D67-DB93-EA85-F4AF-17D113AA61BC}"/>
              </a:ext>
            </a:extLst>
          </p:cNvPr>
          <p:cNvSpPr txBox="1"/>
          <p:nvPr/>
        </p:nvSpPr>
        <p:spPr>
          <a:xfrm>
            <a:off x="6076691" y="1083191"/>
            <a:ext cx="1037143" cy="430887"/>
          </a:xfrm>
          <a:prstGeom prst="rect">
            <a:avLst/>
          </a:prstGeom>
          <a:noFill/>
        </p:spPr>
        <p:txBody>
          <a:bodyPr wrap="none" lIns="0" tIns="0" rIns="0" bIns="0" rtlCol="0">
            <a:spAutoFit/>
          </a:bodyPr>
          <a:lstStyle/>
          <a:p>
            <a:r>
              <a:rPr lang="en-US" sz="2800" b="1" dirty="0">
                <a:solidFill>
                  <a:schemeClr val="tx2"/>
                </a:solidFill>
              </a:rPr>
              <a:t>Gen X</a:t>
            </a:r>
            <a:endParaRPr lang="en-GB" sz="2800" b="1" dirty="0">
              <a:solidFill>
                <a:schemeClr val="tx2"/>
              </a:solidFill>
            </a:endParaRPr>
          </a:p>
        </p:txBody>
      </p:sp>
      <p:grpSp>
        <p:nvGrpSpPr>
          <p:cNvPr id="76" name="Group 75">
            <a:extLst>
              <a:ext uri="{FF2B5EF4-FFF2-40B4-BE49-F238E27FC236}">
                <a16:creationId xmlns:a16="http://schemas.microsoft.com/office/drawing/2014/main" id="{2BAF9CAF-B0C6-CF56-1C18-FE92DA75DFA9}"/>
              </a:ext>
            </a:extLst>
          </p:cNvPr>
          <p:cNvGrpSpPr/>
          <p:nvPr/>
        </p:nvGrpSpPr>
        <p:grpSpPr>
          <a:xfrm>
            <a:off x="-11880" y="2408330"/>
            <a:ext cx="8994764" cy="1466850"/>
            <a:chOff x="321578" y="2408330"/>
            <a:chExt cx="8661306" cy="1466850"/>
          </a:xfrm>
        </p:grpSpPr>
        <p:cxnSp>
          <p:nvCxnSpPr>
            <p:cNvPr id="73" name="Straight Connector 72">
              <a:extLst>
                <a:ext uri="{FF2B5EF4-FFF2-40B4-BE49-F238E27FC236}">
                  <a16:creationId xmlns:a16="http://schemas.microsoft.com/office/drawing/2014/main" id="{2A4780F7-A7EA-7E14-30EE-FC43AA2AF10D}"/>
                </a:ext>
              </a:extLst>
            </p:cNvPr>
            <p:cNvCxnSpPr/>
            <p:nvPr/>
          </p:nvCxnSpPr>
          <p:spPr>
            <a:xfrm>
              <a:off x="321578" y="2408330"/>
              <a:ext cx="866130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5C23BC1-5537-17F2-E902-BC1CA0A18B25}"/>
                </a:ext>
              </a:extLst>
            </p:cNvPr>
            <p:cNvCxnSpPr/>
            <p:nvPr/>
          </p:nvCxnSpPr>
          <p:spPr>
            <a:xfrm>
              <a:off x="321578" y="3154455"/>
              <a:ext cx="866130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B59E270-8368-A94D-BD5B-06946C447383}"/>
                </a:ext>
              </a:extLst>
            </p:cNvPr>
            <p:cNvCxnSpPr/>
            <p:nvPr/>
          </p:nvCxnSpPr>
          <p:spPr>
            <a:xfrm>
              <a:off x="321578" y="3875180"/>
              <a:ext cx="866130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1420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8374C141-EF62-26F0-1485-6AEE28D1AC79}"/>
              </a:ext>
            </a:extLst>
          </p:cNvPr>
          <p:cNvSpPr txBox="1">
            <a:spLocks/>
          </p:cNvSpPr>
          <p:nvPr/>
        </p:nvSpPr>
        <p:spPr>
          <a:xfrm>
            <a:off x="288901" y="261729"/>
            <a:ext cx="3935560"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r>
              <a:rPr lang="en-GB" dirty="0">
                <a:latin typeface="+mn-lt"/>
                <a:ea typeface="+mn-ea"/>
              </a:rPr>
              <a:t>Regulatory shifts </a:t>
            </a:r>
          </a:p>
          <a:p>
            <a:r>
              <a:rPr lang="en-GB" b="0" dirty="0">
                <a:latin typeface="+mn-lt"/>
                <a:ea typeface="+mn-ea"/>
              </a:rPr>
              <a:t>Embracing change will be key</a:t>
            </a:r>
          </a:p>
        </p:txBody>
      </p:sp>
      <p:sp>
        <p:nvSpPr>
          <p:cNvPr id="2" name="Rectangle 1">
            <a:extLst>
              <a:ext uri="{FF2B5EF4-FFF2-40B4-BE49-F238E27FC236}">
                <a16:creationId xmlns:a16="http://schemas.microsoft.com/office/drawing/2014/main" id="{F1125C8A-396F-5D28-029F-4277DCDBE599}"/>
              </a:ext>
            </a:extLst>
          </p:cNvPr>
          <p:cNvSpPr/>
          <p:nvPr/>
        </p:nvSpPr>
        <p:spPr>
          <a:xfrm>
            <a:off x="5600700" y="0"/>
            <a:ext cx="35433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61974E1-0E62-8360-A2BF-A20358425FDB}"/>
              </a:ext>
            </a:extLst>
          </p:cNvPr>
          <p:cNvSpPr txBox="1"/>
          <p:nvPr/>
        </p:nvSpPr>
        <p:spPr>
          <a:xfrm>
            <a:off x="190845" y="1424264"/>
            <a:ext cx="4652738" cy="338554"/>
          </a:xfrm>
          <a:prstGeom prst="rect">
            <a:avLst/>
          </a:prstGeom>
          <a:noFill/>
        </p:spPr>
        <p:txBody>
          <a:bodyPr wrap="square">
            <a:spAutoFit/>
          </a:bodyPr>
          <a:lstStyle/>
          <a:p>
            <a:r>
              <a:rPr lang="en-US" sz="1600" b="1" kern="1200" dirty="0">
                <a:solidFill>
                  <a:schemeClr val="tx2"/>
                </a:solidFill>
                <a:effectLst/>
                <a:highlight>
                  <a:srgbClr val="FFFFFF"/>
                </a:highlight>
                <a:latin typeface="+mj-lt"/>
                <a:ea typeface="Times New Roman" panose="02020603050405020304" pitchFamily="18" charset="0"/>
                <a:cs typeface="Times New Roman" panose="02020603050405020304" pitchFamily="18" charset="0"/>
              </a:rPr>
              <a:t>Retirement Income Advice Review</a:t>
            </a:r>
            <a:endParaRPr lang="en-US" sz="1600" b="0" i="0" dirty="0">
              <a:solidFill>
                <a:schemeClr val="tx2"/>
              </a:solidFill>
              <a:effectLst/>
              <a:latin typeface="+mj-lt"/>
            </a:endParaRPr>
          </a:p>
        </p:txBody>
      </p:sp>
      <p:pic>
        <p:nvPicPr>
          <p:cNvPr id="10" name="!!Choices">
            <a:extLst>
              <a:ext uri="{FF2B5EF4-FFF2-40B4-BE49-F238E27FC236}">
                <a16:creationId xmlns:a16="http://schemas.microsoft.com/office/drawing/2014/main" id="{53EEDAFF-53E8-AED6-D203-4CA781BEC921}"/>
              </a:ext>
              <a:ext uri="{C183D7F6-B498-43B3-948B-1728B52AA6E4}">
                <adec:decorative xmlns:adec="http://schemas.microsoft.com/office/drawing/2017/decorative" val="1"/>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650" y="2737055"/>
            <a:ext cx="720000" cy="720000"/>
          </a:xfrm>
          <a:prstGeom prst="rect">
            <a:avLst/>
          </a:prstGeom>
        </p:spPr>
      </p:pic>
      <p:pic>
        <p:nvPicPr>
          <p:cNvPr id="12" name="!!Highest Rated 2">
            <a:extLst>
              <a:ext uri="{FF2B5EF4-FFF2-40B4-BE49-F238E27FC236}">
                <a16:creationId xmlns:a16="http://schemas.microsoft.com/office/drawing/2014/main" id="{F3716CC5-E3BF-1A53-AD8C-FC958B184725}"/>
              </a:ext>
              <a:ext uri="{C183D7F6-B498-43B3-948B-1728B52AA6E4}">
                <adec:decorative xmlns:adec="http://schemas.microsoft.com/office/drawing/2017/decorative" val="1"/>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3010" y="3607414"/>
            <a:ext cx="720000" cy="720000"/>
          </a:xfrm>
          <a:prstGeom prst="rect">
            <a:avLst/>
          </a:prstGeom>
        </p:spPr>
      </p:pic>
      <p:pic>
        <p:nvPicPr>
          <p:cNvPr id="19" name="!!Analytics">
            <a:extLst>
              <a:ext uri="{FF2B5EF4-FFF2-40B4-BE49-F238E27FC236}">
                <a16:creationId xmlns:a16="http://schemas.microsoft.com/office/drawing/2014/main" id="{FEC9A8F2-F3C1-9DC3-90A7-F2A2E47CEBD7}"/>
              </a:ext>
              <a:ext uri="{C183D7F6-B498-43B3-948B-1728B52AA6E4}">
                <adec:decorative xmlns:adec="http://schemas.microsoft.com/office/drawing/2017/decorative" val="1"/>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6807" y="1743900"/>
            <a:ext cx="766203" cy="766203"/>
          </a:xfrm>
          <a:prstGeom prst="rect">
            <a:avLst/>
          </a:prstGeom>
        </p:spPr>
      </p:pic>
      <p:sp>
        <p:nvSpPr>
          <p:cNvPr id="21" name="TextBox 20">
            <a:extLst>
              <a:ext uri="{FF2B5EF4-FFF2-40B4-BE49-F238E27FC236}">
                <a16:creationId xmlns:a16="http://schemas.microsoft.com/office/drawing/2014/main" id="{E24000FD-645C-0AFA-1682-A4887B3FBA5D}"/>
              </a:ext>
            </a:extLst>
          </p:cNvPr>
          <p:cNvSpPr txBox="1"/>
          <p:nvPr/>
        </p:nvSpPr>
        <p:spPr>
          <a:xfrm>
            <a:off x="1335342" y="1880821"/>
            <a:ext cx="3508241" cy="584775"/>
          </a:xfrm>
          <a:prstGeom prst="rect">
            <a:avLst/>
          </a:prstGeom>
          <a:noFill/>
        </p:spPr>
        <p:txBody>
          <a:bodyPr wrap="square">
            <a:spAutoFit/>
          </a:bodyPr>
          <a:lstStyle/>
          <a:p>
            <a:r>
              <a:rPr lang="en-US" sz="1600" b="0" i="0" dirty="0">
                <a:solidFill>
                  <a:srgbClr val="333333"/>
                </a:solidFill>
                <a:effectLst/>
                <a:latin typeface="+mj-lt"/>
              </a:rPr>
              <a:t>Is the retirement income market  working</a:t>
            </a:r>
            <a:r>
              <a:rPr lang="en-US" sz="1600" dirty="0">
                <a:solidFill>
                  <a:srgbClr val="333333"/>
                </a:solidFill>
                <a:latin typeface="+mj-lt"/>
              </a:rPr>
              <a:t> well?</a:t>
            </a:r>
            <a:endParaRPr lang="en-US" sz="1600" b="0" i="0" dirty="0">
              <a:solidFill>
                <a:srgbClr val="333333"/>
              </a:solidFill>
              <a:effectLst/>
              <a:latin typeface="+mj-lt"/>
            </a:endParaRPr>
          </a:p>
        </p:txBody>
      </p:sp>
      <p:sp>
        <p:nvSpPr>
          <p:cNvPr id="22" name="TextBox 21">
            <a:extLst>
              <a:ext uri="{FF2B5EF4-FFF2-40B4-BE49-F238E27FC236}">
                <a16:creationId xmlns:a16="http://schemas.microsoft.com/office/drawing/2014/main" id="{9E425CA3-9744-32A1-93BE-2AC1EA52CB1E}"/>
              </a:ext>
            </a:extLst>
          </p:cNvPr>
          <p:cNvSpPr txBox="1"/>
          <p:nvPr/>
        </p:nvSpPr>
        <p:spPr>
          <a:xfrm>
            <a:off x="1335342" y="2746545"/>
            <a:ext cx="3508241" cy="830997"/>
          </a:xfrm>
          <a:prstGeom prst="rect">
            <a:avLst/>
          </a:prstGeom>
          <a:noFill/>
        </p:spPr>
        <p:txBody>
          <a:bodyPr wrap="square">
            <a:spAutoFit/>
          </a:bodyPr>
          <a:lstStyle/>
          <a:p>
            <a:r>
              <a:rPr lang="en-US" sz="1600" dirty="0">
                <a:solidFill>
                  <a:srgbClr val="333333"/>
                </a:solidFill>
                <a:latin typeface="+mj-lt"/>
              </a:rPr>
              <a:t>Do </a:t>
            </a:r>
            <a:r>
              <a:rPr lang="en-US" sz="1600" b="0" i="0" dirty="0">
                <a:solidFill>
                  <a:srgbClr val="333333"/>
                </a:solidFill>
                <a:effectLst/>
                <a:latin typeface="+mj-lt"/>
              </a:rPr>
              <a:t>firms’ advice models consider the specific needs of consumers in decumulation</a:t>
            </a:r>
            <a:r>
              <a:rPr lang="en-US" sz="1600" dirty="0">
                <a:solidFill>
                  <a:srgbClr val="333333"/>
                </a:solidFill>
                <a:latin typeface="+mj-lt"/>
              </a:rPr>
              <a:t>?</a:t>
            </a:r>
            <a:endParaRPr lang="en-US" sz="1600" b="0" i="0" dirty="0">
              <a:solidFill>
                <a:srgbClr val="333333"/>
              </a:solidFill>
              <a:effectLst/>
              <a:latin typeface="+mj-lt"/>
            </a:endParaRPr>
          </a:p>
        </p:txBody>
      </p:sp>
      <p:sp>
        <p:nvSpPr>
          <p:cNvPr id="23" name="TextBox 22">
            <a:extLst>
              <a:ext uri="{FF2B5EF4-FFF2-40B4-BE49-F238E27FC236}">
                <a16:creationId xmlns:a16="http://schemas.microsoft.com/office/drawing/2014/main" id="{F979A5E5-52CC-C173-DA54-9925FCAF8B4B}"/>
              </a:ext>
            </a:extLst>
          </p:cNvPr>
          <p:cNvSpPr txBox="1"/>
          <p:nvPr/>
        </p:nvSpPr>
        <p:spPr>
          <a:xfrm>
            <a:off x="1335342" y="3665886"/>
            <a:ext cx="3508241" cy="584775"/>
          </a:xfrm>
          <a:prstGeom prst="rect">
            <a:avLst/>
          </a:prstGeom>
          <a:noFill/>
        </p:spPr>
        <p:txBody>
          <a:bodyPr wrap="square">
            <a:spAutoFit/>
          </a:bodyPr>
          <a:lstStyle/>
          <a:p>
            <a:r>
              <a:rPr lang="en-US" sz="1600" dirty="0">
                <a:solidFill>
                  <a:srgbClr val="333333"/>
                </a:solidFill>
                <a:latin typeface="+mj-lt"/>
              </a:rPr>
              <a:t>Are </a:t>
            </a:r>
            <a:r>
              <a:rPr lang="en-US" sz="1600" b="0" i="0" dirty="0">
                <a:solidFill>
                  <a:srgbClr val="333333"/>
                </a:solidFill>
                <a:effectLst/>
                <a:latin typeface="+mj-lt"/>
              </a:rPr>
              <a:t>consumers getting suitable retirement income advice?</a:t>
            </a:r>
          </a:p>
        </p:txBody>
      </p:sp>
      <p:pic>
        <p:nvPicPr>
          <p:cNvPr id="25" name="Picture 24">
            <a:extLst>
              <a:ext uri="{FF2B5EF4-FFF2-40B4-BE49-F238E27FC236}">
                <a16:creationId xmlns:a16="http://schemas.microsoft.com/office/drawing/2014/main" id="{0868615D-8D0C-BA57-E850-0080C51BBE31}"/>
              </a:ext>
            </a:extLst>
          </p:cNvPr>
          <p:cNvPicPr>
            <a:picLocks noChangeAspect="1"/>
          </p:cNvPicPr>
          <p:nvPr/>
        </p:nvPicPr>
        <p:blipFill>
          <a:blip r:embed="rId12"/>
          <a:stretch>
            <a:fillRect/>
          </a:stretch>
        </p:blipFill>
        <p:spPr>
          <a:xfrm>
            <a:off x="5383833" y="698500"/>
            <a:ext cx="3035406" cy="3873500"/>
          </a:xfrm>
          <a:prstGeom prst="rect">
            <a:avLst/>
          </a:prstGeom>
          <a:ln>
            <a:solidFill>
              <a:schemeClr val="accent1"/>
            </a:solidFill>
          </a:ln>
          <a:effectLst>
            <a:outerShdw blurRad="50800" dist="38100" dir="2700000" algn="tl" rotWithShape="0">
              <a:schemeClr val="accent1">
                <a:alpha val="40000"/>
              </a:schemeClr>
            </a:outerShdw>
          </a:effectLst>
        </p:spPr>
      </p:pic>
    </p:spTree>
    <p:extLst>
      <p:ext uri="{BB962C8B-B14F-4D97-AF65-F5344CB8AC3E}">
        <p14:creationId xmlns:p14="http://schemas.microsoft.com/office/powerpoint/2010/main" val="3943737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6834-ED2C-2B1D-519F-037888B0384D}"/>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F93FCF2-BE52-DF48-0674-2152A4144378}"/>
              </a:ext>
            </a:extLst>
          </p:cNvPr>
          <p:cNvSpPr>
            <a:spLocks noGrp="1"/>
          </p:cNvSpPr>
          <p:nvPr>
            <p:ph type="sldNum" sz="quarter" idx="11"/>
          </p:nvPr>
        </p:nvSpPr>
        <p:spPr>
          <a:xfrm>
            <a:off x="8501452" y="4833894"/>
            <a:ext cx="355607"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B5688-D42A-45FB-B3CA-010D9157EB38}"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8374C141-EF62-26F0-1485-6AEE28D1AC79}"/>
              </a:ext>
            </a:extLst>
          </p:cNvPr>
          <p:cNvSpPr txBox="1">
            <a:spLocks/>
          </p:cNvSpPr>
          <p:nvPr/>
        </p:nvSpPr>
        <p:spPr>
          <a:xfrm>
            <a:off x="288901" y="261729"/>
            <a:ext cx="3935560" cy="571499"/>
          </a:xfrm>
          <a:prstGeom prst="rect">
            <a:avLst/>
          </a:prstGeom>
        </p:spPr>
        <p:txBody>
          <a:bodyPr lIns="0" tIns="0" rIns="0" bIns="0"/>
          <a:lstStyle>
            <a:lvl1pPr algn="l" defTabSz="171440" rtl="0" eaLnBrk="1" latinLnBrk="0" hangingPunct="1">
              <a:lnSpc>
                <a:spcPct val="90000"/>
              </a:lnSpc>
              <a:spcBef>
                <a:spcPct val="0"/>
              </a:spcBef>
              <a:buNone/>
              <a:defRPr sz="1800" b="1" kern="1200" spc="0" baseline="0">
                <a:solidFill>
                  <a:schemeClr val="tx2"/>
                </a:solidFill>
                <a:latin typeface="+mj-lt"/>
                <a:ea typeface="+mj-ea"/>
                <a:cs typeface="+mj-cs"/>
              </a:defRPr>
            </a:lvl1pPr>
          </a:lstStyle>
          <a:p>
            <a:pPr marL="0" marR="0" lvl="0" indent="0" algn="l" defTabSz="17144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0AD2"/>
                </a:solidFill>
                <a:effectLst/>
                <a:uLnTx/>
                <a:uFillTx/>
                <a:latin typeface="Arial" panose="020B0604020202020204"/>
                <a:ea typeface="+mj-ea"/>
                <a:cs typeface="+mj-cs"/>
              </a:rPr>
              <a:t>Income withdrawals</a:t>
            </a:r>
          </a:p>
        </p:txBody>
      </p:sp>
      <p:graphicFrame>
        <p:nvGraphicFramePr>
          <p:cNvPr id="7" name="Chart 6">
            <a:extLst>
              <a:ext uri="{FF2B5EF4-FFF2-40B4-BE49-F238E27FC236}">
                <a16:creationId xmlns:a16="http://schemas.microsoft.com/office/drawing/2014/main" id="{494AD322-1F1A-6F37-76FF-7A3BB23ABC54}"/>
              </a:ext>
            </a:extLst>
          </p:cNvPr>
          <p:cNvGraphicFramePr/>
          <p:nvPr>
            <p:extLst>
              <p:ext uri="{D42A27DB-BD31-4B8C-83A1-F6EECF244321}">
                <p14:modId xmlns:p14="http://schemas.microsoft.com/office/powerpoint/2010/main" val="1049486951"/>
              </p:ext>
            </p:extLst>
          </p:nvPr>
        </p:nvGraphicFramePr>
        <p:xfrm>
          <a:off x="288901" y="866223"/>
          <a:ext cx="5075262" cy="3517900"/>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90D9A477-A576-A6D9-6A00-687C4CBA3B34}"/>
              </a:ext>
            </a:extLst>
          </p:cNvPr>
          <p:cNvSpPr/>
          <p:nvPr/>
        </p:nvSpPr>
        <p:spPr>
          <a:xfrm>
            <a:off x="5601784" y="0"/>
            <a:ext cx="3542216"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B4AE051-896A-20D4-1E37-56E5657FA870}"/>
              </a:ext>
            </a:extLst>
          </p:cNvPr>
          <p:cNvSpPr/>
          <p:nvPr/>
        </p:nvSpPr>
        <p:spPr>
          <a:xfrm>
            <a:off x="5610309" y="557877"/>
            <a:ext cx="3542216" cy="6446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bg1"/>
                </a:solidFill>
              </a:rPr>
              <a:t>Income withdrawal strategies need to be evidenced and assessed in the context of income longevity in different scenarios </a:t>
            </a:r>
          </a:p>
        </p:txBody>
      </p:sp>
      <p:sp>
        <p:nvSpPr>
          <p:cNvPr id="29" name="Arrow: Right 28">
            <a:extLst>
              <a:ext uri="{FF2B5EF4-FFF2-40B4-BE49-F238E27FC236}">
                <a16:creationId xmlns:a16="http://schemas.microsoft.com/office/drawing/2014/main" id="{530AC18C-98F5-84BF-535E-FCB8418760F9}"/>
              </a:ext>
            </a:extLst>
          </p:cNvPr>
          <p:cNvSpPr/>
          <p:nvPr/>
        </p:nvSpPr>
        <p:spPr>
          <a:xfrm rot="18000000">
            <a:off x="6561678" y="2824621"/>
            <a:ext cx="670810"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30" name="Arrow: Right 29">
            <a:extLst>
              <a:ext uri="{FF2B5EF4-FFF2-40B4-BE49-F238E27FC236}">
                <a16:creationId xmlns:a16="http://schemas.microsoft.com/office/drawing/2014/main" id="{1699B7EC-5DFA-4CAA-0A68-C59C3BC412FF}"/>
              </a:ext>
            </a:extLst>
          </p:cNvPr>
          <p:cNvSpPr/>
          <p:nvPr/>
        </p:nvSpPr>
        <p:spPr>
          <a:xfrm rot="3600000" flipH="1">
            <a:off x="7605132" y="2824621"/>
            <a:ext cx="670810" cy="364087"/>
          </a:xfrm>
          <a:prstGeom prst="rightArrow">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a:p>
        </p:txBody>
      </p:sp>
      <p:sp>
        <p:nvSpPr>
          <p:cNvPr id="31" name="Oval 30">
            <a:extLst>
              <a:ext uri="{FF2B5EF4-FFF2-40B4-BE49-F238E27FC236}">
                <a16:creationId xmlns:a16="http://schemas.microsoft.com/office/drawing/2014/main" id="{B3FCF786-D249-3C1A-F011-391D1FA23606}"/>
              </a:ext>
            </a:extLst>
          </p:cNvPr>
          <p:cNvSpPr/>
          <p:nvPr/>
        </p:nvSpPr>
        <p:spPr>
          <a:xfrm>
            <a:off x="6811524" y="1587097"/>
            <a:ext cx="1178443" cy="1178443"/>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400" b="1" dirty="0"/>
          </a:p>
        </p:txBody>
      </p:sp>
      <p:sp>
        <p:nvSpPr>
          <p:cNvPr id="32" name="Oval 31">
            <a:extLst>
              <a:ext uri="{FF2B5EF4-FFF2-40B4-BE49-F238E27FC236}">
                <a16:creationId xmlns:a16="http://schemas.microsoft.com/office/drawing/2014/main" id="{641BFEDB-70C4-65C8-5B97-56A18D18CD61}"/>
              </a:ext>
            </a:extLst>
          </p:cNvPr>
          <p:cNvSpPr/>
          <p:nvPr/>
        </p:nvSpPr>
        <p:spPr>
          <a:xfrm>
            <a:off x="5926848" y="2935837"/>
            <a:ext cx="1178443" cy="1178443"/>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dirty="0">
              <a:solidFill>
                <a:schemeClr val="tx2"/>
              </a:solidFill>
            </a:endParaRPr>
          </a:p>
        </p:txBody>
      </p:sp>
      <p:sp>
        <p:nvSpPr>
          <p:cNvPr id="33" name="Oval 32">
            <a:extLst>
              <a:ext uri="{FF2B5EF4-FFF2-40B4-BE49-F238E27FC236}">
                <a16:creationId xmlns:a16="http://schemas.microsoft.com/office/drawing/2014/main" id="{06F7363C-9F29-1F7F-7939-137663164778}"/>
              </a:ext>
            </a:extLst>
          </p:cNvPr>
          <p:cNvSpPr/>
          <p:nvPr/>
        </p:nvSpPr>
        <p:spPr>
          <a:xfrm>
            <a:off x="7696200" y="2946557"/>
            <a:ext cx="1178443" cy="1178443"/>
          </a:xfrm>
          <a:prstGeom prst="ellipse">
            <a:avLst/>
          </a:prstGeom>
          <a:solidFill>
            <a:schemeClr val="accent2">
              <a:lumMod val="60000"/>
              <a:lumOff val="4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tx2"/>
              </a:solidFill>
            </a:endParaRPr>
          </a:p>
        </p:txBody>
      </p:sp>
      <p:sp>
        <p:nvSpPr>
          <p:cNvPr id="35" name="TextBox 34">
            <a:extLst>
              <a:ext uri="{FF2B5EF4-FFF2-40B4-BE49-F238E27FC236}">
                <a16:creationId xmlns:a16="http://schemas.microsoft.com/office/drawing/2014/main" id="{773BC5F0-0A72-40CE-392E-AB06A87D5C36}"/>
              </a:ext>
            </a:extLst>
          </p:cNvPr>
          <p:cNvSpPr txBox="1"/>
          <p:nvPr/>
        </p:nvSpPr>
        <p:spPr>
          <a:xfrm>
            <a:off x="6529195" y="1834795"/>
            <a:ext cx="1755946" cy="584775"/>
          </a:xfrm>
          <a:prstGeom prst="rect">
            <a:avLst/>
          </a:prstGeom>
          <a:noFill/>
        </p:spPr>
        <p:txBody>
          <a:bodyPr wrap="square">
            <a:spAutoFit/>
          </a:bodyPr>
          <a:lstStyle/>
          <a:p>
            <a:pPr algn="ctr"/>
            <a:r>
              <a:rPr lang="en-US" sz="1600" b="1" dirty="0">
                <a:solidFill>
                  <a:schemeClr val="bg1"/>
                </a:solidFill>
              </a:rPr>
              <a:t>Income </a:t>
            </a:r>
          </a:p>
          <a:p>
            <a:pPr algn="ctr"/>
            <a:r>
              <a:rPr lang="en-US" sz="1600" b="1" dirty="0">
                <a:solidFill>
                  <a:schemeClr val="bg1"/>
                </a:solidFill>
              </a:rPr>
              <a:t>longevity</a:t>
            </a:r>
            <a:endParaRPr lang="en-GB" sz="1600" b="1" dirty="0">
              <a:solidFill>
                <a:schemeClr val="bg1"/>
              </a:solidFill>
            </a:endParaRPr>
          </a:p>
        </p:txBody>
      </p:sp>
      <p:sp>
        <p:nvSpPr>
          <p:cNvPr id="37" name="TextBox 36">
            <a:extLst>
              <a:ext uri="{FF2B5EF4-FFF2-40B4-BE49-F238E27FC236}">
                <a16:creationId xmlns:a16="http://schemas.microsoft.com/office/drawing/2014/main" id="{2CB8D692-29F6-83C1-4A8D-F8408B00D354}"/>
              </a:ext>
            </a:extLst>
          </p:cNvPr>
          <p:cNvSpPr txBox="1"/>
          <p:nvPr/>
        </p:nvSpPr>
        <p:spPr>
          <a:xfrm>
            <a:off x="5858179" y="3095768"/>
            <a:ext cx="1315779" cy="830997"/>
          </a:xfrm>
          <a:prstGeom prst="rect">
            <a:avLst/>
          </a:prstGeom>
          <a:noFill/>
        </p:spPr>
        <p:txBody>
          <a:bodyPr wrap="square">
            <a:spAutoFit/>
          </a:bodyPr>
          <a:lstStyle/>
          <a:p>
            <a:pPr algn="ctr"/>
            <a:r>
              <a:rPr lang="en-GB" sz="1600" dirty="0">
                <a:solidFill>
                  <a:schemeClr val="tx2"/>
                </a:solidFill>
              </a:rPr>
              <a:t>Cashflow modelling</a:t>
            </a:r>
          </a:p>
          <a:p>
            <a:pPr algn="ctr"/>
            <a:r>
              <a:rPr lang="en-GB" sz="1600" dirty="0">
                <a:solidFill>
                  <a:schemeClr val="tx2"/>
                </a:solidFill>
              </a:rPr>
              <a:t>(CFM)</a:t>
            </a:r>
          </a:p>
        </p:txBody>
      </p:sp>
      <p:sp>
        <p:nvSpPr>
          <p:cNvPr id="39" name="TextBox 38">
            <a:extLst>
              <a:ext uri="{FF2B5EF4-FFF2-40B4-BE49-F238E27FC236}">
                <a16:creationId xmlns:a16="http://schemas.microsoft.com/office/drawing/2014/main" id="{337AB6B2-8AA1-8844-81DD-8ABE97D50606}"/>
              </a:ext>
            </a:extLst>
          </p:cNvPr>
          <p:cNvSpPr txBox="1"/>
          <p:nvPr/>
        </p:nvSpPr>
        <p:spPr>
          <a:xfrm>
            <a:off x="7517703" y="3055050"/>
            <a:ext cx="1573134" cy="830997"/>
          </a:xfrm>
          <a:prstGeom prst="rect">
            <a:avLst/>
          </a:prstGeom>
          <a:noFill/>
        </p:spPr>
        <p:txBody>
          <a:bodyPr wrap="square">
            <a:spAutoFit/>
          </a:bodyPr>
          <a:lstStyle/>
          <a:p>
            <a:pPr algn="ctr"/>
            <a:r>
              <a:rPr lang="en-GB" sz="1600" dirty="0">
                <a:solidFill>
                  <a:schemeClr val="tx2"/>
                </a:solidFill>
              </a:rPr>
              <a:t>% </a:t>
            </a:r>
          </a:p>
          <a:p>
            <a:pPr algn="ctr"/>
            <a:r>
              <a:rPr lang="en-GB" sz="1600" dirty="0">
                <a:solidFill>
                  <a:schemeClr val="tx2"/>
                </a:solidFill>
              </a:rPr>
              <a:t>withdrawal </a:t>
            </a:r>
          </a:p>
          <a:p>
            <a:pPr algn="ctr"/>
            <a:r>
              <a:rPr lang="en-GB" sz="1600" dirty="0">
                <a:solidFill>
                  <a:schemeClr val="tx2"/>
                </a:solidFill>
              </a:rPr>
              <a:t>guide rate</a:t>
            </a:r>
            <a:endParaRPr lang="en-GB" sz="1600" b="1" dirty="0">
              <a:solidFill>
                <a:schemeClr val="tx2"/>
              </a:solidFill>
            </a:endParaRPr>
          </a:p>
        </p:txBody>
      </p:sp>
      <p:sp>
        <p:nvSpPr>
          <p:cNvPr id="2" name="Text Placeholder 1">
            <a:extLst>
              <a:ext uri="{FF2B5EF4-FFF2-40B4-BE49-F238E27FC236}">
                <a16:creationId xmlns:a16="http://schemas.microsoft.com/office/drawing/2014/main" id="{6BA42959-2DD2-0782-6852-C1F01F711EF2}"/>
              </a:ext>
            </a:extLst>
          </p:cNvPr>
          <p:cNvSpPr>
            <a:spLocks noGrp="1"/>
          </p:cNvSpPr>
          <p:nvPr>
            <p:ph type="body" sz="quarter" idx="32"/>
          </p:nvPr>
        </p:nvSpPr>
        <p:spPr>
          <a:xfrm>
            <a:off x="288130" y="4090988"/>
            <a:ext cx="8568927" cy="481013"/>
          </a:xfrm>
        </p:spPr>
        <p:txBody>
          <a:bodyPr/>
          <a:lstStyle/>
          <a:p>
            <a:r>
              <a:rPr lang="en-US" dirty="0"/>
              <a:t>Source: Invesco Retirement Income Advice Review as at June 2024. For illustrative purposes only. </a:t>
            </a:r>
            <a:endParaRPr lang="en-GB" dirty="0"/>
          </a:p>
        </p:txBody>
      </p:sp>
    </p:spTree>
    <p:extLst>
      <p:ext uri="{BB962C8B-B14F-4D97-AF65-F5344CB8AC3E}">
        <p14:creationId xmlns:p14="http://schemas.microsoft.com/office/powerpoint/2010/main" val="2386843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VZSA_FONT" val="Arial"/>
  <p:tag name="IVZSA_TEMPLATE" val="Everyday"/>
  <p:tag name="IVZSA_AUDIENCE" val="Custom"/>
  <p:tag name="IVZSA_CUSTOMAUDIENCE" val="Optional footer"/>
  <p:tag name="IVZSA_TEXTSTYLE" val="Everyday"/>
  <p:tag name="IVZSA_CHARTTABLESTYLE" val="Standard - Shade First Table Column"/>
  <p:tag name="IVZSA_LOGO" val="Invesco"/>
</p:tagLst>
</file>

<file path=ppt/tags/tag10.xml><?xml version="1.0" encoding="utf-8"?>
<p:tagLst xmlns:a="http://schemas.openxmlformats.org/drawingml/2006/main" xmlns:r="http://schemas.openxmlformats.org/officeDocument/2006/relationships" xmlns:p="http://schemas.openxmlformats.org/presentationml/2006/main">
  <p:tag name="IVZ_LOGO" val="white"/>
</p:tagLst>
</file>

<file path=ppt/tags/tag100.xml><?xml version="1.0" encoding="utf-8"?>
<p:tagLst xmlns:a="http://schemas.openxmlformats.org/drawingml/2006/main" xmlns:r="http://schemas.openxmlformats.org/officeDocument/2006/relationships" xmlns:p="http://schemas.openxmlformats.org/presentationml/2006/main">
  <p:tag name="IVZ_LOGO" val="blue"/>
</p:tagLst>
</file>

<file path=ppt/tags/tag101.xml><?xml version="1.0" encoding="utf-8"?>
<p:tagLst xmlns:a="http://schemas.openxmlformats.org/drawingml/2006/main" xmlns:r="http://schemas.openxmlformats.org/officeDocument/2006/relationships" xmlns:p="http://schemas.openxmlformats.org/presentationml/2006/main">
  <p:tag name="IVZ_LOGO" val="blue"/>
</p:tagLst>
</file>

<file path=ppt/tags/tag102.xml><?xml version="1.0" encoding="utf-8"?>
<p:tagLst xmlns:a="http://schemas.openxmlformats.org/drawingml/2006/main" xmlns:r="http://schemas.openxmlformats.org/officeDocument/2006/relationships" xmlns:p="http://schemas.openxmlformats.org/presentationml/2006/main">
  <p:tag name="IVZ_LOGO" val="blue"/>
</p:tagLst>
</file>

<file path=ppt/tags/tag103.xml><?xml version="1.0" encoding="utf-8"?>
<p:tagLst xmlns:a="http://schemas.openxmlformats.org/drawingml/2006/main" xmlns:r="http://schemas.openxmlformats.org/officeDocument/2006/relationships" xmlns:p="http://schemas.openxmlformats.org/presentationml/2006/main">
  <p:tag name="IVZ-BG" val="true"/>
</p:tagLst>
</file>

<file path=ppt/tags/tag104.xml><?xml version="1.0" encoding="utf-8"?>
<p:tagLst xmlns:a="http://schemas.openxmlformats.org/drawingml/2006/main" xmlns:r="http://schemas.openxmlformats.org/officeDocument/2006/relationships" xmlns:p="http://schemas.openxmlformats.org/presentationml/2006/main">
  <p:tag name="IVZ_LOGO" val="white"/>
</p:tagLst>
</file>

<file path=ppt/tags/tag105.xml><?xml version="1.0" encoding="utf-8"?>
<p:tagLst xmlns:a="http://schemas.openxmlformats.org/drawingml/2006/main" xmlns:r="http://schemas.openxmlformats.org/officeDocument/2006/relationships" xmlns:p="http://schemas.openxmlformats.org/presentationml/2006/main">
  <p:tag name="IVZ-BG" val="true"/>
</p:tagLst>
</file>

<file path=ppt/tags/tag106.xml><?xml version="1.0" encoding="utf-8"?>
<p:tagLst xmlns:a="http://schemas.openxmlformats.org/drawingml/2006/main" xmlns:r="http://schemas.openxmlformats.org/officeDocument/2006/relationships" xmlns:p="http://schemas.openxmlformats.org/presentationml/2006/main">
  <p:tag name="IVZ_LOGO" val="white"/>
</p:tagLst>
</file>

<file path=ppt/tags/tag107.xml><?xml version="1.0" encoding="utf-8"?>
<p:tagLst xmlns:a="http://schemas.openxmlformats.org/drawingml/2006/main" xmlns:r="http://schemas.openxmlformats.org/officeDocument/2006/relationships" xmlns:p="http://schemas.openxmlformats.org/presentationml/2006/main">
  <p:tag name="IVZ-BG" val="true"/>
</p:tagLst>
</file>

<file path=ppt/tags/tag108.xml><?xml version="1.0" encoding="utf-8"?>
<p:tagLst xmlns:a="http://schemas.openxmlformats.org/drawingml/2006/main" xmlns:r="http://schemas.openxmlformats.org/officeDocument/2006/relationships" xmlns:p="http://schemas.openxmlformats.org/presentationml/2006/main">
  <p:tag name="IVZ_LOGO" val="white"/>
</p:tagLst>
</file>

<file path=ppt/tags/tag109.xml><?xml version="1.0" encoding="utf-8"?>
<p:tagLst xmlns:a="http://schemas.openxmlformats.org/drawingml/2006/main" xmlns:r="http://schemas.openxmlformats.org/officeDocument/2006/relationships" xmlns:p="http://schemas.openxmlformats.org/presentationml/2006/main">
  <p:tag name="IVZ-BG" val="true"/>
</p:tagLst>
</file>

<file path=ppt/tags/tag11.xml><?xml version="1.0" encoding="utf-8"?>
<p:tagLst xmlns:a="http://schemas.openxmlformats.org/drawingml/2006/main" xmlns:r="http://schemas.openxmlformats.org/officeDocument/2006/relationships" xmlns:p="http://schemas.openxmlformats.org/presentationml/2006/main">
  <p:tag name="IVZ_LOGO" val="blue"/>
</p:tagLst>
</file>

<file path=ppt/tags/tag110.xml><?xml version="1.0" encoding="utf-8"?>
<p:tagLst xmlns:a="http://schemas.openxmlformats.org/drawingml/2006/main" xmlns:r="http://schemas.openxmlformats.org/officeDocument/2006/relationships" xmlns:p="http://schemas.openxmlformats.org/presentationml/2006/main">
  <p:tag name="IVZ_LOGO" val="white"/>
</p:tagLst>
</file>

<file path=ppt/tags/tag111.xml><?xml version="1.0" encoding="utf-8"?>
<p:tagLst xmlns:a="http://schemas.openxmlformats.org/drawingml/2006/main" xmlns:r="http://schemas.openxmlformats.org/officeDocument/2006/relationships" xmlns:p="http://schemas.openxmlformats.org/presentationml/2006/main">
  <p:tag name="IVZ_LOGO" val="blue"/>
</p:tagLst>
</file>

<file path=ppt/tags/tag112.xml><?xml version="1.0" encoding="utf-8"?>
<p:tagLst xmlns:a="http://schemas.openxmlformats.org/drawingml/2006/main" xmlns:r="http://schemas.openxmlformats.org/officeDocument/2006/relationships" xmlns:p="http://schemas.openxmlformats.org/presentationml/2006/main">
  <p:tag name="IVZ_LOGO" val="blue"/>
</p:tagLst>
</file>

<file path=ppt/tags/tag113.xml><?xml version="1.0" encoding="utf-8"?>
<p:tagLst xmlns:a="http://schemas.openxmlformats.org/drawingml/2006/main" xmlns:r="http://schemas.openxmlformats.org/officeDocument/2006/relationships" xmlns:p="http://schemas.openxmlformats.org/presentationml/2006/main">
  <p:tag name="IVZ-BG" val="true"/>
</p:tagLst>
</file>

<file path=ppt/tags/tag114.xml><?xml version="1.0" encoding="utf-8"?>
<p:tagLst xmlns:a="http://schemas.openxmlformats.org/drawingml/2006/main" xmlns:r="http://schemas.openxmlformats.org/officeDocument/2006/relationships" xmlns:p="http://schemas.openxmlformats.org/presentationml/2006/main">
  <p:tag name="IVZ_LOGO" val="white"/>
</p:tagLst>
</file>

<file path=ppt/tags/tag115.xml><?xml version="1.0" encoding="utf-8"?>
<p:tagLst xmlns:a="http://schemas.openxmlformats.org/drawingml/2006/main" xmlns:r="http://schemas.openxmlformats.org/officeDocument/2006/relationships" xmlns:p="http://schemas.openxmlformats.org/presentationml/2006/main">
  <p:tag name="IVZ-BG" val="true"/>
</p:tagLst>
</file>

<file path=ppt/tags/tag116.xml><?xml version="1.0" encoding="utf-8"?>
<p:tagLst xmlns:a="http://schemas.openxmlformats.org/drawingml/2006/main" xmlns:r="http://schemas.openxmlformats.org/officeDocument/2006/relationships" xmlns:p="http://schemas.openxmlformats.org/presentationml/2006/main">
  <p:tag name="IVZ_LOGO" val="white"/>
</p:tagLst>
</file>

<file path=ppt/tags/tag117.xml><?xml version="1.0" encoding="utf-8"?>
<p:tagLst xmlns:a="http://schemas.openxmlformats.org/drawingml/2006/main" xmlns:r="http://schemas.openxmlformats.org/officeDocument/2006/relationships" xmlns:p="http://schemas.openxmlformats.org/presentationml/2006/main">
  <p:tag name="IVZ-BG" val="true"/>
</p:tagLst>
</file>

<file path=ppt/tags/tag118.xml><?xml version="1.0" encoding="utf-8"?>
<p:tagLst xmlns:a="http://schemas.openxmlformats.org/drawingml/2006/main" xmlns:r="http://schemas.openxmlformats.org/officeDocument/2006/relationships" xmlns:p="http://schemas.openxmlformats.org/presentationml/2006/main">
  <p:tag name="IVZ_LOGO" val="white"/>
</p:tagLst>
</file>

<file path=ppt/tags/tag119.xml><?xml version="1.0" encoding="utf-8"?>
<p:tagLst xmlns:a="http://schemas.openxmlformats.org/drawingml/2006/main" xmlns:r="http://schemas.openxmlformats.org/officeDocument/2006/relationships" xmlns:p="http://schemas.openxmlformats.org/presentationml/2006/main">
  <p:tag name="IVZ-BG" val="true"/>
</p:tagLst>
</file>

<file path=ppt/tags/tag12.xml><?xml version="1.0" encoding="utf-8"?>
<p:tagLst xmlns:a="http://schemas.openxmlformats.org/drawingml/2006/main" xmlns:r="http://schemas.openxmlformats.org/officeDocument/2006/relationships" xmlns:p="http://schemas.openxmlformats.org/presentationml/2006/main">
  <p:tag name="IVZ_LOGO" val="blue"/>
</p:tagLst>
</file>

<file path=ppt/tags/tag120.xml><?xml version="1.0" encoding="utf-8"?>
<p:tagLst xmlns:a="http://schemas.openxmlformats.org/drawingml/2006/main" xmlns:r="http://schemas.openxmlformats.org/officeDocument/2006/relationships" xmlns:p="http://schemas.openxmlformats.org/presentationml/2006/main">
  <p:tag name="IVZ_LOGO" val="white"/>
</p:tagLst>
</file>

<file path=ppt/tags/tag121.xml><?xml version="1.0" encoding="utf-8"?>
<p:tagLst xmlns:a="http://schemas.openxmlformats.org/drawingml/2006/main" xmlns:r="http://schemas.openxmlformats.org/officeDocument/2006/relationships" xmlns:p="http://schemas.openxmlformats.org/presentationml/2006/main">
  <p:tag name="IVZ_LOGO" val="blue"/>
</p:tagLst>
</file>

<file path=ppt/tags/tag122.xml><?xml version="1.0" encoding="utf-8"?>
<p:tagLst xmlns:a="http://schemas.openxmlformats.org/drawingml/2006/main" xmlns:r="http://schemas.openxmlformats.org/officeDocument/2006/relationships" xmlns:p="http://schemas.openxmlformats.org/presentationml/2006/main">
  <p:tag name="IVZ_LOGO" val="blue"/>
</p:tagLst>
</file>

<file path=ppt/tags/tag123.xml><?xml version="1.0" encoding="utf-8"?>
<p:tagLst xmlns:a="http://schemas.openxmlformats.org/drawingml/2006/main" xmlns:r="http://schemas.openxmlformats.org/officeDocument/2006/relationships" xmlns:p="http://schemas.openxmlformats.org/presentationml/2006/main">
  <p:tag name="IVZ_LOGO" val="blue"/>
</p:tagLst>
</file>

<file path=ppt/tags/tag124.xml><?xml version="1.0" encoding="utf-8"?>
<p:tagLst xmlns:a="http://schemas.openxmlformats.org/drawingml/2006/main" xmlns:r="http://schemas.openxmlformats.org/officeDocument/2006/relationships" xmlns:p="http://schemas.openxmlformats.org/presentationml/2006/main">
  <p:tag name="IVZ-LOGO" val="light"/>
</p:tagLst>
</file>

<file path=ppt/tags/tag125.xml><?xml version="1.0" encoding="utf-8"?>
<p:tagLst xmlns:a="http://schemas.openxmlformats.org/drawingml/2006/main" xmlns:r="http://schemas.openxmlformats.org/officeDocument/2006/relationships" xmlns:p="http://schemas.openxmlformats.org/presentationml/2006/main">
  <p:tag name="IVZ-LOGO" val="light"/>
</p:tagLst>
</file>

<file path=ppt/tags/tag126.xml><?xml version="1.0" encoding="utf-8"?>
<p:tagLst xmlns:a="http://schemas.openxmlformats.org/drawingml/2006/main" xmlns:r="http://schemas.openxmlformats.org/officeDocument/2006/relationships" xmlns:p="http://schemas.openxmlformats.org/presentationml/2006/main">
  <p:tag name="IVZSA_ICON" val="Choices;Pictogram icon"/>
</p:tagLst>
</file>

<file path=ppt/tags/tag127.xml><?xml version="1.0" encoding="utf-8"?>
<p:tagLst xmlns:a="http://schemas.openxmlformats.org/drawingml/2006/main" xmlns:r="http://schemas.openxmlformats.org/officeDocument/2006/relationships" xmlns:p="http://schemas.openxmlformats.org/presentationml/2006/main">
  <p:tag name="IVZSA_ICON" val="Highest Rated 2;Pictogram icon"/>
</p:tagLst>
</file>

<file path=ppt/tags/tag128.xml><?xml version="1.0" encoding="utf-8"?>
<p:tagLst xmlns:a="http://schemas.openxmlformats.org/drawingml/2006/main" xmlns:r="http://schemas.openxmlformats.org/officeDocument/2006/relationships" xmlns:p="http://schemas.openxmlformats.org/presentationml/2006/main">
  <p:tag name="IVZSA_ICON" val="Analytics;Pictogram icon"/>
</p:tagLst>
</file>

<file path=ppt/tags/tag129.xml><?xml version="1.0" encoding="utf-8"?>
<p:tagLst xmlns:a="http://schemas.openxmlformats.org/drawingml/2006/main" xmlns:r="http://schemas.openxmlformats.org/officeDocument/2006/relationships" xmlns:p="http://schemas.openxmlformats.org/presentationml/2006/main">
  <p:tag name="IVZ-LOGO" val="light"/>
</p:tagLst>
</file>

<file path=ppt/tags/tag13.xml><?xml version="1.0" encoding="utf-8"?>
<p:tagLst xmlns:a="http://schemas.openxmlformats.org/drawingml/2006/main" xmlns:r="http://schemas.openxmlformats.org/officeDocument/2006/relationships" xmlns:p="http://schemas.openxmlformats.org/presentationml/2006/main">
  <p:tag name="IVZ-BG" val="true"/>
</p:tagLst>
</file>

<file path=ppt/tags/tag130.xml><?xml version="1.0" encoding="utf-8"?>
<p:tagLst xmlns:a="http://schemas.openxmlformats.org/drawingml/2006/main" xmlns:r="http://schemas.openxmlformats.org/officeDocument/2006/relationships" xmlns:p="http://schemas.openxmlformats.org/presentationml/2006/main">
  <p:tag name="IVZSA_ICON" val="Managed;Pictogram icon - inverted"/>
</p:tagLst>
</file>

<file path=ppt/tags/tag131.xml><?xml version="1.0" encoding="utf-8"?>
<p:tagLst xmlns:a="http://schemas.openxmlformats.org/drawingml/2006/main" xmlns:r="http://schemas.openxmlformats.org/officeDocument/2006/relationships" xmlns:p="http://schemas.openxmlformats.org/presentationml/2006/main">
  <p:tag name="IVZSA_ICON" val="Savings;Pictogram icon - inverted"/>
</p:tagLst>
</file>

<file path=ppt/tags/tag132.xml><?xml version="1.0" encoding="utf-8"?>
<p:tagLst xmlns:a="http://schemas.openxmlformats.org/drawingml/2006/main" xmlns:r="http://schemas.openxmlformats.org/officeDocument/2006/relationships" xmlns:p="http://schemas.openxmlformats.org/presentationml/2006/main">
  <p:tag name="IVZSA_ICON" val="Airplane;Pictogram icon - inverted"/>
</p:tagLst>
</file>

<file path=ppt/tags/tag133.xml><?xml version="1.0" encoding="utf-8"?>
<p:tagLst xmlns:a="http://schemas.openxmlformats.org/drawingml/2006/main" xmlns:r="http://schemas.openxmlformats.org/officeDocument/2006/relationships" xmlns:p="http://schemas.openxmlformats.org/presentationml/2006/main">
  <p:tag name="IVZSA_ICON" val="Home;Pictogram icon - inverted"/>
</p:tagLst>
</file>

<file path=ppt/tags/tag134.xml><?xml version="1.0" encoding="utf-8"?>
<p:tagLst xmlns:a="http://schemas.openxmlformats.org/drawingml/2006/main" xmlns:r="http://schemas.openxmlformats.org/officeDocument/2006/relationships" xmlns:p="http://schemas.openxmlformats.org/presentationml/2006/main">
  <p:tag name="IVZSA_ICON" val="Money Safety;Pictogram icon - inverted"/>
</p:tagLst>
</file>

<file path=ppt/tags/tag135.xml><?xml version="1.0" encoding="utf-8"?>
<p:tagLst xmlns:a="http://schemas.openxmlformats.org/drawingml/2006/main" xmlns:r="http://schemas.openxmlformats.org/officeDocument/2006/relationships" xmlns:p="http://schemas.openxmlformats.org/presentationml/2006/main">
  <p:tag name="IVZ-LOGO" val="light"/>
</p:tagLst>
</file>

<file path=ppt/tags/tag136.xml><?xml version="1.0" encoding="utf-8"?>
<p:tagLst xmlns:a="http://schemas.openxmlformats.org/drawingml/2006/main" xmlns:r="http://schemas.openxmlformats.org/officeDocument/2006/relationships" xmlns:p="http://schemas.openxmlformats.org/presentationml/2006/main">
  <p:tag name="IVZ-LOGO" val="light"/>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IVZ_LOGO" val="whi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IVZ_LOGO" val="white"/>
</p:tagLst>
</file>

<file path=ppt/tags/tag140.xml><?xml version="1.0" encoding="utf-8"?>
<p:tagLst xmlns:a="http://schemas.openxmlformats.org/drawingml/2006/main" xmlns:r="http://schemas.openxmlformats.org/officeDocument/2006/relationships" xmlns:p="http://schemas.openxmlformats.org/presentationml/2006/main">
  <p:tag name="IVZ_LOGO" val="white"/>
</p:tagLst>
</file>

<file path=ppt/tags/tag141.xml><?xml version="1.0" encoding="utf-8"?>
<p:tagLst xmlns:a="http://schemas.openxmlformats.org/drawingml/2006/main" xmlns:r="http://schemas.openxmlformats.org/officeDocument/2006/relationships" xmlns:p="http://schemas.openxmlformats.org/presentationml/2006/main">
  <p:tag name="IVZ-ICON" val="cognitiveinsight"/>
</p:tagLst>
</file>

<file path=ppt/tags/tag142.xml><?xml version="1.0" encoding="utf-8"?>
<p:tagLst xmlns:a="http://schemas.openxmlformats.org/drawingml/2006/main" xmlns:r="http://schemas.openxmlformats.org/officeDocument/2006/relationships" xmlns:p="http://schemas.openxmlformats.org/presentationml/2006/main">
  <p:tag name="IVZ-LOGO" val="light"/>
</p:tagLst>
</file>

<file path=ppt/tags/tag143.xml><?xml version="1.0" encoding="utf-8"?>
<p:tagLst xmlns:a="http://schemas.openxmlformats.org/drawingml/2006/main" xmlns:r="http://schemas.openxmlformats.org/officeDocument/2006/relationships" xmlns:p="http://schemas.openxmlformats.org/presentationml/2006/main">
  <p:tag name="IVZ-LOGO" val="light"/>
</p:tagLst>
</file>

<file path=ppt/tags/tag15.xml><?xml version="1.0" encoding="utf-8"?>
<p:tagLst xmlns:a="http://schemas.openxmlformats.org/drawingml/2006/main" xmlns:r="http://schemas.openxmlformats.org/officeDocument/2006/relationships" xmlns:p="http://schemas.openxmlformats.org/presentationml/2006/main">
  <p:tag name="IVZ-BG" val="true"/>
</p:tagLst>
</file>

<file path=ppt/tags/tag16.xml><?xml version="1.0" encoding="utf-8"?>
<p:tagLst xmlns:a="http://schemas.openxmlformats.org/drawingml/2006/main" xmlns:r="http://schemas.openxmlformats.org/officeDocument/2006/relationships" xmlns:p="http://schemas.openxmlformats.org/presentationml/2006/main">
  <p:tag name="IVZ_LOGO" val="white"/>
</p:tagLst>
</file>

<file path=ppt/tags/tag17.xml><?xml version="1.0" encoding="utf-8"?>
<p:tagLst xmlns:a="http://schemas.openxmlformats.org/drawingml/2006/main" xmlns:r="http://schemas.openxmlformats.org/officeDocument/2006/relationships" xmlns:p="http://schemas.openxmlformats.org/presentationml/2006/main">
  <p:tag name="IVZ-BG" val="true"/>
</p:tagLst>
</file>

<file path=ppt/tags/tag18.xml><?xml version="1.0" encoding="utf-8"?>
<p:tagLst xmlns:a="http://schemas.openxmlformats.org/drawingml/2006/main" xmlns:r="http://schemas.openxmlformats.org/officeDocument/2006/relationships" xmlns:p="http://schemas.openxmlformats.org/presentationml/2006/main">
  <p:tag name="IVZ_LOGO" val="white"/>
</p:tagLst>
</file>

<file path=ppt/tags/tag19.xml><?xml version="1.0" encoding="utf-8"?>
<p:tagLst xmlns:a="http://schemas.openxmlformats.org/drawingml/2006/main" xmlns:r="http://schemas.openxmlformats.org/officeDocument/2006/relationships" xmlns:p="http://schemas.openxmlformats.org/presentationml/2006/main">
  <p:tag name="IVZ-BG" val="true"/>
</p:tagLst>
</file>

<file path=ppt/tags/tag2.xml><?xml version="1.0" encoding="utf-8"?>
<p:tagLst xmlns:a="http://schemas.openxmlformats.org/drawingml/2006/main" xmlns:r="http://schemas.openxmlformats.org/officeDocument/2006/relationships" xmlns:p="http://schemas.openxmlformats.org/presentationml/2006/main">
  <p:tag name="IVZ_LOGO" val="blue"/>
</p:tagLst>
</file>

<file path=ppt/tags/tag20.xml><?xml version="1.0" encoding="utf-8"?>
<p:tagLst xmlns:a="http://schemas.openxmlformats.org/drawingml/2006/main" xmlns:r="http://schemas.openxmlformats.org/officeDocument/2006/relationships" xmlns:p="http://schemas.openxmlformats.org/presentationml/2006/main">
  <p:tag name="IVZ_LOGO" val="white"/>
</p:tagLst>
</file>

<file path=ppt/tags/tag21.xml><?xml version="1.0" encoding="utf-8"?>
<p:tagLst xmlns:a="http://schemas.openxmlformats.org/drawingml/2006/main" xmlns:r="http://schemas.openxmlformats.org/officeDocument/2006/relationships" xmlns:p="http://schemas.openxmlformats.org/presentationml/2006/main">
  <p:tag name="IVZ_LOGO" val="white"/>
</p:tagLst>
</file>

<file path=ppt/tags/tag22.xml><?xml version="1.0" encoding="utf-8"?>
<p:tagLst xmlns:a="http://schemas.openxmlformats.org/drawingml/2006/main" xmlns:r="http://schemas.openxmlformats.org/officeDocument/2006/relationships" xmlns:p="http://schemas.openxmlformats.org/presentationml/2006/main">
  <p:tag name="IVZ_LOGO" val="white"/>
</p:tagLst>
</file>

<file path=ppt/tags/tag23.xml><?xml version="1.0" encoding="utf-8"?>
<p:tagLst xmlns:a="http://schemas.openxmlformats.org/drawingml/2006/main" xmlns:r="http://schemas.openxmlformats.org/officeDocument/2006/relationships" xmlns:p="http://schemas.openxmlformats.org/presentationml/2006/main">
  <p:tag name="IVZ-BG" val="true"/>
</p:tagLst>
</file>

<file path=ppt/tags/tag24.xml><?xml version="1.0" encoding="utf-8"?>
<p:tagLst xmlns:a="http://schemas.openxmlformats.org/drawingml/2006/main" xmlns:r="http://schemas.openxmlformats.org/officeDocument/2006/relationships" xmlns:p="http://schemas.openxmlformats.org/presentationml/2006/main">
  <p:tag name="IVZ_LOGO" val="white"/>
</p:tagLst>
</file>

<file path=ppt/tags/tag25.xml><?xml version="1.0" encoding="utf-8"?>
<p:tagLst xmlns:a="http://schemas.openxmlformats.org/drawingml/2006/main" xmlns:r="http://schemas.openxmlformats.org/officeDocument/2006/relationships" xmlns:p="http://schemas.openxmlformats.org/presentationml/2006/main">
  <p:tag name="IVZ_LOGO" val="blue"/>
</p:tagLst>
</file>

<file path=ppt/tags/tag26.xml><?xml version="1.0" encoding="utf-8"?>
<p:tagLst xmlns:a="http://schemas.openxmlformats.org/drawingml/2006/main" xmlns:r="http://schemas.openxmlformats.org/officeDocument/2006/relationships" xmlns:p="http://schemas.openxmlformats.org/presentationml/2006/main">
  <p:tag name="IVZ_LOGO" val="blue"/>
</p:tagLst>
</file>

<file path=ppt/tags/tag27.xml><?xml version="1.0" encoding="utf-8"?>
<p:tagLst xmlns:a="http://schemas.openxmlformats.org/drawingml/2006/main" xmlns:r="http://schemas.openxmlformats.org/officeDocument/2006/relationships" xmlns:p="http://schemas.openxmlformats.org/presentationml/2006/main">
  <p:tag name="IVZ-BG" val="true"/>
</p:tagLst>
</file>

<file path=ppt/tags/tag28.xml><?xml version="1.0" encoding="utf-8"?>
<p:tagLst xmlns:a="http://schemas.openxmlformats.org/drawingml/2006/main" xmlns:r="http://schemas.openxmlformats.org/officeDocument/2006/relationships" xmlns:p="http://schemas.openxmlformats.org/presentationml/2006/main">
  <p:tag name="IVZ_LOGO" val="white"/>
</p:tagLst>
</file>

<file path=ppt/tags/tag29.xml><?xml version="1.0" encoding="utf-8"?>
<p:tagLst xmlns:a="http://schemas.openxmlformats.org/drawingml/2006/main" xmlns:r="http://schemas.openxmlformats.org/officeDocument/2006/relationships" xmlns:p="http://schemas.openxmlformats.org/presentationml/2006/main">
  <p:tag name="IVZ-BG" val="true"/>
</p:tagLst>
</file>

<file path=ppt/tags/tag3.xml><?xml version="1.0" encoding="utf-8"?>
<p:tagLst xmlns:a="http://schemas.openxmlformats.org/drawingml/2006/main" xmlns:r="http://schemas.openxmlformats.org/officeDocument/2006/relationships" xmlns:p="http://schemas.openxmlformats.org/presentationml/2006/main">
  <p:tag name="IVZ-BG" val="true"/>
</p:tagLst>
</file>

<file path=ppt/tags/tag30.xml><?xml version="1.0" encoding="utf-8"?>
<p:tagLst xmlns:a="http://schemas.openxmlformats.org/drawingml/2006/main" xmlns:r="http://schemas.openxmlformats.org/officeDocument/2006/relationships" xmlns:p="http://schemas.openxmlformats.org/presentationml/2006/main">
  <p:tag name="IVZ_LOGO" val="white"/>
</p:tagLst>
</file>

<file path=ppt/tags/tag31.xml><?xml version="1.0" encoding="utf-8"?>
<p:tagLst xmlns:a="http://schemas.openxmlformats.org/drawingml/2006/main" xmlns:r="http://schemas.openxmlformats.org/officeDocument/2006/relationships" xmlns:p="http://schemas.openxmlformats.org/presentationml/2006/main">
  <p:tag name="IVZ-BG" val="true"/>
</p:tagLst>
</file>

<file path=ppt/tags/tag32.xml><?xml version="1.0" encoding="utf-8"?>
<p:tagLst xmlns:a="http://schemas.openxmlformats.org/drawingml/2006/main" xmlns:r="http://schemas.openxmlformats.org/officeDocument/2006/relationships" xmlns:p="http://schemas.openxmlformats.org/presentationml/2006/main">
  <p:tag name="IVZ_LOGO" val="white"/>
</p:tagLst>
</file>

<file path=ppt/tags/tag33.xml><?xml version="1.0" encoding="utf-8"?>
<p:tagLst xmlns:a="http://schemas.openxmlformats.org/drawingml/2006/main" xmlns:r="http://schemas.openxmlformats.org/officeDocument/2006/relationships" xmlns:p="http://schemas.openxmlformats.org/presentationml/2006/main">
  <p:tag name="IVZ-BG" val="true"/>
</p:tagLst>
</file>

<file path=ppt/tags/tag34.xml><?xml version="1.0" encoding="utf-8"?>
<p:tagLst xmlns:a="http://schemas.openxmlformats.org/drawingml/2006/main" xmlns:r="http://schemas.openxmlformats.org/officeDocument/2006/relationships" xmlns:p="http://schemas.openxmlformats.org/presentationml/2006/main">
  <p:tag name="IVZ_LOGO" val="white"/>
</p:tagLst>
</file>

<file path=ppt/tags/tag35.xml><?xml version="1.0" encoding="utf-8"?>
<p:tagLst xmlns:a="http://schemas.openxmlformats.org/drawingml/2006/main" xmlns:r="http://schemas.openxmlformats.org/officeDocument/2006/relationships" xmlns:p="http://schemas.openxmlformats.org/presentationml/2006/main">
  <p:tag name="IVZ_LOGO" val="blue"/>
</p:tagLst>
</file>

<file path=ppt/tags/tag36.xml><?xml version="1.0" encoding="utf-8"?>
<p:tagLst xmlns:a="http://schemas.openxmlformats.org/drawingml/2006/main" xmlns:r="http://schemas.openxmlformats.org/officeDocument/2006/relationships" xmlns:p="http://schemas.openxmlformats.org/presentationml/2006/main">
  <p:tag name="IVZ-BG" val="true"/>
</p:tagLst>
</file>

<file path=ppt/tags/tag37.xml><?xml version="1.0" encoding="utf-8"?>
<p:tagLst xmlns:a="http://schemas.openxmlformats.org/drawingml/2006/main" xmlns:r="http://schemas.openxmlformats.org/officeDocument/2006/relationships" xmlns:p="http://schemas.openxmlformats.org/presentationml/2006/main">
  <p:tag name="IVZ_LOGO" val="white"/>
</p:tagLst>
</file>

<file path=ppt/tags/tag38.xml><?xml version="1.0" encoding="utf-8"?>
<p:tagLst xmlns:a="http://schemas.openxmlformats.org/drawingml/2006/main" xmlns:r="http://schemas.openxmlformats.org/officeDocument/2006/relationships" xmlns:p="http://schemas.openxmlformats.org/presentationml/2006/main">
  <p:tag name="IVZ-BG" val="true"/>
</p:tagLst>
</file>

<file path=ppt/tags/tag39.xml><?xml version="1.0" encoding="utf-8"?>
<p:tagLst xmlns:a="http://schemas.openxmlformats.org/drawingml/2006/main" xmlns:r="http://schemas.openxmlformats.org/officeDocument/2006/relationships" xmlns:p="http://schemas.openxmlformats.org/presentationml/2006/main">
  <p:tag name="IVZ_LOGO" val="white"/>
</p:tagLst>
</file>

<file path=ppt/tags/tag4.xml><?xml version="1.0" encoding="utf-8"?>
<p:tagLst xmlns:a="http://schemas.openxmlformats.org/drawingml/2006/main" xmlns:r="http://schemas.openxmlformats.org/officeDocument/2006/relationships" xmlns:p="http://schemas.openxmlformats.org/presentationml/2006/main">
  <p:tag name="IVZ_LOGO" val="white"/>
</p:tagLst>
</file>

<file path=ppt/tags/tag40.xml><?xml version="1.0" encoding="utf-8"?>
<p:tagLst xmlns:a="http://schemas.openxmlformats.org/drawingml/2006/main" xmlns:r="http://schemas.openxmlformats.org/officeDocument/2006/relationships" xmlns:p="http://schemas.openxmlformats.org/presentationml/2006/main">
  <p:tag name="IVZ-BG" val="true"/>
</p:tagLst>
</file>

<file path=ppt/tags/tag41.xml><?xml version="1.0" encoding="utf-8"?>
<p:tagLst xmlns:a="http://schemas.openxmlformats.org/drawingml/2006/main" xmlns:r="http://schemas.openxmlformats.org/officeDocument/2006/relationships" xmlns:p="http://schemas.openxmlformats.org/presentationml/2006/main">
  <p:tag name="IVZ_LOGO" val="white"/>
</p:tagLst>
</file>

<file path=ppt/tags/tag42.xml><?xml version="1.0" encoding="utf-8"?>
<p:tagLst xmlns:a="http://schemas.openxmlformats.org/drawingml/2006/main" xmlns:r="http://schemas.openxmlformats.org/officeDocument/2006/relationships" xmlns:p="http://schemas.openxmlformats.org/presentationml/2006/main">
  <p:tag name="IVZ-BG" val="true"/>
</p:tagLst>
</file>

<file path=ppt/tags/tag43.xml><?xml version="1.0" encoding="utf-8"?>
<p:tagLst xmlns:a="http://schemas.openxmlformats.org/drawingml/2006/main" xmlns:r="http://schemas.openxmlformats.org/officeDocument/2006/relationships" xmlns:p="http://schemas.openxmlformats.org/presentationml/2006/main">
  <p:tag name="IVZ_LOGO" val="white"/>
</p:tagLst>
</file>

<file path=ppt/tags/tag44.xml><?xml version="1.0" encoding="utf-8"?>
<p:tagLst xmlns:a="http://schemas.openxmlformats.org/drawingml/2006/main" xmlns:r="http://schemas.openxmlformats.org/officeDocument/2006/relationships" xmlns:p="http://schemas.openxmlformats.org/presentationml/2006/main">
  <p:tag name="IVZ-BG" val="true"/>
</p:tagLst>
</file>

<file path=ppt/tags/tag45.xml><?xml version="1.0" encoding="utf-8"?>
<p:tagLst xmlns:a="http://schemas.openxmlformats.org/drawingml/2006/main" xmlns:r="http://schemas.openxmlformats.org/officeDocument/2006/relationships" xmlns:p="http://schemas.openxmlformats.org/presentationml/2006/main">
  <p:tag name="IVZ_LOGO" val="white"/>
</p:tagLst>
</file>

<file path=ppt/tags/tag46.xml><?xml version="1.0" encoding="utf-8"?>
<p:tagLst xmlns:a="http://schemas.openxmlformats.org/drawingml/2006/main" xmlns:r="http://schemas.openxmlformats.org/officeDocument/2006/relationships" xmlns:p="http://schemas.openxmlformats.org/presentationml/2006/main">
  <p:tag name="IVZ-BG" val="true"/>
</p:tagLst>
</file>

<file path=ppt/tags/tag47.xml><?xml version="1.0" encoding="utf-8"?>
<p:tagLst xmlns:a="http://schemas.openxmlformats.org/drawingml/2006/main" xmlns:r="http://schemas.openxmlformats.org/officeDocument/2006/relationships" xmlns:p="http://schemas.openxmlformats.org/presentationml/2006/main">
  <p:tag name="IVZ_LOGO" val="white"/>
</p:tagLst>
</file>

<file path=ppt/tags/tag48.xml><?xml version="1.0" encoding="utf-8"?>
<p:tagLst xmlns:a="http://schemas.openxmlformats.org/drawingml/2006/main" xmlns:r="http://schemas.openxmlformats.org/officeDocument/2006/relationships" xmlns:p="http://schemas.openxmlformats.org/presentationml/2006/main">
  <p:tag name="IVZ_LOGO" val="blue"/>
</p:tagLst>
</file>

<file path=ppt/tags/tag49.xml><?xml version="1.0" encoding="utf-8"?>
<p:tagLst xmlns:a="http://schemas.openxmlformats.org/drawingml/2006/main" xmlns:r="http://schemas.openxmlformats.org/officeDocument/2006/relationships" xmlns:p="http://schemas.openxmlformats.org/presentationml/2006/main">
  <p:tag name="IVZ_LOGO" val="blue"/>
</p:tagLst>
</file>

<file path=ppt/tags/tag5.xml><?xml version="1.0" encoding="utf-8"?>
<p:tagLst xmlns:a="http://schemas.openxmlformats.org/drawingml/2006/main" xmlns:r="http://schemas.openxmlformats.org/officeDocument/2006/relationships" xmlns:p="http://schemas.openxmlformats.org/presentationml/2006/main">
  <p:tag name="IVZ-BG" val="true"/>
</p:tagLst>
</file>

<file path=ppt/tags/tag50.xml><?xml version="1.0" encoding="utf-8"?>
<p:tagLst xmlns:a="http://schemas.openxmlformats.org/drawingml/2006/main" xmlns:r="http://schemas.openxmlformats.org/officeDocument/2006/relationships" xmlns:p="http://schemas.openxmlformats.org/presentationml/2006/main">
  <p:tag name="IVZ-BG" val="true"/>
</p:tagLst>
</file>

<file path=ppt/tags/tag51.xml><?xml version="1.0" encoding="utf-8"?>
<p:tagLst xmlns:a="http://schemas.openxmlformats.org/drawingml/2006/main" xmlns:r="http://schemas.openxmlformats.org/officeDocument/2006/relationships" xmlns:p="http://schemas.openxmlformats.org/presentationml/2006/main">
  <p:tag name="IVZ_LOGO" val="white"/>
</p:tagLst>
</file>

<file path=ppt/tags/tag52.xml><?xml version="1.0" encoding="utf-8"?>
<p:tagLst xmlns:a="http://schemas.openxmlformats.org/drawingml/2006/main" xmlns:r="http://schemas.openxmlformats.org/officeDocument/2006/relationships" xmlns:p="http://schemas.openxmlformats.org/presentationml/2006/main">
  <p:tag name="IVZ-BG" val="true"/>
</p:tagLst>
</file>

<file path=ppt/tags/tag53.xml><?xml version="1.0" encoding="utf-8"?>
<p:tagLst xmlns:a="http://schemas.openxmlformats.org/drawingml/2006/main" xmlns:r="http://schemas.openxmlformats.org/officeDocument/2006/relationships" xmlns:p="http://schemas.openxmlformats.org/presentationml/2006/main">
  <p:tag name="IVZ_LOGO" val="white"/>
</p:tagLst>
</file>

<file path=ppt/tags/tag54.xml><?xml version="1.0" encoding="utf-8"?>
<p:tagLst xmlns:a="http://schemas.openxmlformats.org/drawingml/2006/main" xmlns:r="http://schemas.openxmlformats.org/officeDocument/2006/relationships" xmlns:p="http://schemas.openxmlformats.org/presentationml/2006/main">
  <p:tag name="IVZ-BG" val="true"/>
</p:tagLst>
</file>

<file path=ppt/tags/tag55.xml><?xml version="1.0" encoding="utf-8"?>
<p:tagLst xmlns:a="http://schemas.openxmlformats.org/drawingml/2006/main" xmlns:r="http://schemas.openxmlformats.org/officeDocument/2006/relationships" xmlns:p="http://schemas.openxmlformats.org/presentationml/2006/main">
  <p:tag name="IVZ_LOGO" val="white"/>
</p:tagLst>
</file>

<file path=ppt/tags/tag56.xml><?xml version="1.0" encoding="utf-8"?>
<p:tagLst xmlns:a="http://schemas.openxmlformats.org/drawingml/2006/main" xmlns:r="http://schemas.openxmlformats.org/officeDocument/2006/relationships" xmlns:p="http://schemas.openxmlformats.org/presentationml/2006/main">
  <p:tag name="IVZ-BG" val="true"/>
</p:tagLst>
</file>

<file path=ppt/tags/tag57.xml><?xml version="1.0" encoding="utf-8"?>
<p:tagLst xmlns:a="http://schemas.openxmlformats.org/drawingml/2006/main" xmlns:r="http://schemas.openxmlformats.org/officeDocument/2006/relationships" xmlns:p="http://schemas.openxmlformats.org/presentationml/2006/main">
  <p:tag name="IVZ_LOGO" val="white"/>
</p:tagLst>
</file>

<file path=ppt/tags/tag58.xml><?xml version="1.0" encoding="utf-8"?>
<p:tagLst xmlns:a="http://schemas.openxmlformats.org/drawingml/2006/main" xmlns:r="http://schemas.openxmlformats.org/officeDocument/2006/relationships" xmlns:p="http://schemas.openxmlformats.org/presentationml/2006/main">
  <p:tag name="IVZ_LOGO" val="blue"/>
</p:tagLst>
</file>

<file path=ppt/tags/tag59.xml><?xml version="1.0" encoding="utf-8"?>
<p:tagLst xmlns:a="http://schemas.openxmlformats.org/drawingml/2006/main" xmlns:r="http://schemas.openxmlformats.org/officeDocument/2006/relationships" xmlns:p="http://schemas.openxmlformats.org/presentationml/2006/main">
  <p:tag name="IVZ_LOGO" val="blue"/>
</p:tagLst>
</file>

<file path=ppt/tags/tag6.xml><?xml version="1.0" encoding="utf-8"?>
<p:tagLst xmlns:a="http://schemas.openxmlformats.org/drawingml/2006/main" xmlns:r="http://schemas.openxmlformats.org/officeDocument/2006/relationships" xmlns:p="http://schemas.openxmlformats.org/presentationml/2006/main">
  <p:tag name="IVZ_LOGO" val="white"/>
</p:tagLst>
</file>

<file path=ppt/tags/tag60.xml><?xml version="1.0" encoding="utf-8"?>
<p:tagLst xmlns:a="http://schemas.openxmlformats.org/drawingml/2006/main" xmlns:r="http://schemas.openxmlformats.org/officeDocument/2006/relationships" xmlns:p="http://schemas.openxmlformats.org/presentationml/2006/main">
  <p:tag name="IVZ-BG" val="true"/>
</p:tagLst>
</file>

<file path=ppt/tags/tag61.xml><?xml version="1.0" encoding="utf-8"?>
<p:tagLst xmlns:a="http://schemas.openxmlformats.org/drawingml/2006/main" xmlns:r="http://schemas.openxmlformats.org/officeDocument/2006/relationships" xmlns:p="http://schemas.openxmlformats.org/presentationml/2006/main">
  <p:tag name="IVZ_LOGO" val="white"/>
</p:tagLst>
</file>

<file path=ppt/tags/tag62.xml><?xml version="1.0" encoding="utf-8"?>
<p:tagLst xmlns:a="http://schemas.openxmlformats.org/drawingml/2006/main" xmlns:r="http://schemas.openxmlformats.org/officeDocument/2006/relationships" xmlns:p="http://schemas.openxmlformats.org/presentationml/2006/main">
  <p:tag name="IVZ-BG" val="true"/>
</p:tagLst>
</file>

<file path=ppt/tags/tag63.xml><?xml version="1.0" encoding="utf-8"?>
<p:tagLst xmlns:a="http://schemas.openxmlformats.org/drawingml/2006/main" xmlns:r="http://schemas.openxmlformats.org/officeDocument/2006/relationships" xmlns:p="http://schemas.openxmlformats.org/presentationml/2006/main">
  <p:tag name="IVZ_LOGO" val="white"/>
</p:tagLst>
</file>

<file path=ppt/tags/tag64.xml><?xml version="1.0" encoding="utf-8"?>
<p:tagLst xmlns:a="http://schemas.openxmlformats.org/drawingml/2006/main" xmlns:r="http://schemas.openxmlformats.org/officeDocument/2006/relationships" xmlns:p="http://schemas.openxmlformats.org/presentationml/2006/main">
  <p:tag name="IVZ-BG" val="true"/>
</p:tagLst>
</file>

<file path=ppt/tags/tag65.xml><?xml version="1.0" encoding="utf-8"?>
<p:tagLst xmlns:a="http://schemas.openxmlformats.org/drawingml/2006/main" xmlns:r="http://schemas.openxmlformats.org/officeDocument/2006/relationships" xmlns:p="http://schemas.openxmlformats.org/presentationml/2006/main">
  <p:tag name="IVZ_LOGO" val="white"/>
</p:tagLst>
</file>

<file path=ppt/tags/tag66.xml><?xml version="1.0" encoding="utf-8"?>
<p:tagLst xmlns:a="http://schemas.openxmlformats.org/drawingml/2006/main" xmlns:r="http://schemas.openxmlformats.org/officeDocument/2006/relationships" xmlns:p="http://schemas.openxmlformats.org/presentationml/2006/main">
  <p:tag name="IVZ-BG" val="true"/>
</p:tagLst>
</file>

<file path=ppt/tags/tag67.xml><?xml version="1.0" encoding="utf-8"?>
<p:tagLst xmlns:a="http://schemas.openxmlformats.org/drawingml/2006/main" xmlns:r="http://schemas.openxmlformats.org/officeDocument/2006/relationships" xmlns:p="http://schemas.openxmlformats.org/presentationml/2006/main">
  <p:tag name="IVZ_LOGO" val="white"/>
</p:tagLst>
</file>

<file path=ppt/tags/tag68.xml><?xml version="1.0" encoding="utf-8"?>
<p:tagLst xmlns:a="http://schemas.openxmlformats.org/drawingml/2006/main" xmlns:r="http://schemas.openxmlformats.org/officeDocument/2006/relationships" xmlns:p="http://schemas.openxmlformats.org/presentationml/2006/main">
  <p:tag name="IVZ_LOGO" val="blue"/>
</p:tagLst>
</file>

<file path=ppt/tags/tag69.xml><?xml version="1.0" encoding="utf-8"?>
<p:tagLst xmlns:a="http://schemas.openxmlformats.org/drawingml/2006/main" xmlns:r="http://schemas.openxmlformats.org/officeDocument/2006/relationships" xmlns:p="http://schemas.openxmlformats.org/presentationml/2006/main">
  <p:tag name="IVZ_LOGO" val="blue"/>
</p:tagLst>
</file>

<file path=ppt/tags/tag7.xml><?xml version="1.0" encoding="utf-8"?>
<p:tagLst xmlns:a="http://schemas.openxmlformats.org/drawingml/2006/main" xmlns:r="http://schemas.openxmlformats.org/officeDocument/2006/relationships" xmlns:p="http://schemas.openxmlformats.org/presentationml/2006/main">
  <p:tag name="IVZ-BG" val="true"/>
</p:tagLst>
</file>

<file path=ppt/tags/tag70.xml><?xml version="1.0" encoding="utf-8"?>
<p:tagLst xmlns:a="http://schemas.openxmlformats.org/drawingml/2006/main" xmlns:r="http://schemas.openxmlformats.org/officeDocument/2006/relationships" xmlns:p="http://schemas.openxmlformats.org/presentationml/2006/main">
  <p:tag name="IVZ_LOGO" val="blue"/>
</p:tagLst>
</file>

<file path=ppt/tags/tag71.xml><?xml version="1.0" encoding="utf-8"?>
<p:tagLst xmlns:a="http://schemas.openxmlformats.org/drawingml/2006/main" xmlns:r="http://schemas.openxmlformats.org/officeDocument/2006/relationships" xmlns:p="http://schemas.openxmlformats.org/presentationml/2006/main">
  <p:tag name="IVZ-BG" val="true"/>
</p:tagLst>
</file>

<file path=ppt/tags/tag72.xml><?xml version="1.0" encoding="utf-8"?>
<p:tagLst xmlns:a="http://schemas.openxmlformats.org/drawingml/2006/main" xmlns:r="http://schemas.openxmlformats.org/officeDocument/2006/relationships" xmlns:p="http://schemas.openxmlformats.org/presentationml/2006/main">
  <p:tag name="IVZ_LOGO" val="white"/>
</p:tagLst>
</file>

<file path=ppt/tags/tag73.xml><?xml version="1.0" encoding="utf-8"?>
<p:tagLst xmlns:a="http://schemas.openxmlformats.org/drawingml/2006/main" xmlns:r="http://schemas.openxmlformats.org/officeDocument/2006/relationships" xmlns:p="http://schemas.openxmlformats.org/presentationml/2006/main">
  <p:tag name="IVZ-BG" val="true"/>
</p:tagLst>
</file>

<file path=ppt/tags/tag74.xml><?xml version="1.0" encoding="utf-8"?>
<p:tagLst xmlns:a="http://schemas.openxmlformats.org/drawingml/2006/main" xmlns:r="http://schemas.openxmlformats.org/officeDocument/2006/relationships" xmlns:p="http://schemas.openxmlformats.org/presentationml/2006/main">
  <p:tag name="IVZ_LOGO" val="white"/>
</p:tagLst>
</file>

<file path=ppt/tags/tag75.xml><?xml version="1.0" encoding="utf-8"?>
<p:tagLst xmlns:a="http://schemas.openxmlformats.org/drawingml/2006/main" xmlns:r="http://schemas.openxmlformats.org/officeDocument/2006/relationships" xmlns:p="http://schemas.openxmlformats.org/presentationml/2006/main">
  <p:tag name="IVZ-BG" val="true"/>
</p:tagLst>
</file>

<file path=ppt/tags/tag76.xml><?xml version="1.0" encoding="utf-8"?>
<p:tagLst xmlns:a="http://schemas.openxmlformats.org/drawingml/2006/main" xmlns:r="http://schemas.openxmlformats.org/officeDocument/2006/relationships" xmlns:p="http://schemas.openxmlformats.org/presentationml/2006/main">
  <p:tag name="IVZ_LOGO" val="white"/>
</p:tagLst>
</file>

<file path=ppt/tags/tag77.xml><?xml version="1.0" encoding="utf-8"?>
<p:tagLst xmlns:a="http://schemas.openxmlformats.org/drawingml/2006/main" xmlns:r="http://schemas.openxmlformats.org/officeDocument/2006/relationships" xmlns:p="http://schemas.openxmlformats.org/presentationml/2006/main">
  <p:tag name="IVZ-BG" val="true"/>
</p:tagLst>
</file>

<file path=ppt/tags/tag78.xml><?xml version="1.0" encoding="utf-8"?>
<p:tagLst xmlns:a="http://schemas.openxmlformats.org/drawingml/2006/main" xmlns:r="http://schemas.openxmlformats.org/officeDocument/2006/relationships" xmlns:p="http://schemas.openxmlformats.org/presentationml/2006/main">
  <p:tag name="IVZ_LOGO" val="white"/>
</p:tagLst>
</file>

<file path=ppt/tags/tag79.xml><?xml version="1.0" encoding="utf-8"?>
<p:tagLst xmlns:a="http://schemas.openxmlformats.org/drawingml/2006/main" xmlns:r="http://schemas.openxmlformats.org/officeDocument/2006/relationships" xmlns:p="http://schemas.openxmlformats.org/presentationml/2006/main">
  <p:tag name="IVZ_LOGO" val="blue"/>
</p:tagLst>
</file>

<file path=ppt/tags/tag8.xml><?xml version="1.0" encoding="utf-8"?>
<p:tagLst xmlns:a="http://schemas.openxmlformats.org/drawingml/2006/main" xmlns:r="http://schemas.openxmlformats.org/officeDocument/2006/relationships" xmlns:p="http://schemas.openxmlformats.org/presentationml/2006/main">
  <p:tag name="IVZ_LOGO" val="white"/>
</p:tagLst>
</file>

<file path=ppt/tags/tag80.xml><?xml version="1.0" encoding="utf-8"?>
<p:tagLst xmlns:a="http://schemas.openxmlformats.org/drawingml/2006/main" xmlns:r="http://schemas.openxmlformats.org/officeDocument/2006/relationships" xmlns:p="http://schemas.openxmlformats.org/presentationml/2006/main">
  <p:tag name="IVZ_LOGO" val="blue"/>
</p:tagLst>
</file>

<file path=ppt/tags/tag81.xml><?xml version="1.0" encoding="utf-8"?>
<p:tagLst xmlns:a="http://schemas.openxmlformats.org/drawingml/2006/main" xmlns:r="http://schemas.openxmlformats.org/officeDocument/2006/relationships" xmlns:p="http://schemas.openxmlformats.org/presentationml/2006/main">
  <p:tag name="IVZ-BG" val="true"/>
</p:tagLst>
</file>

<file path=ppt/tags/tag82.xml><?xml version="1.0" encoding="utf-8"?>
<p:tagLst xmlns:a="http://schemas.openxmlformats.org/drawingml/2006/main" xmlns:r="http://schemas.openxmlformats.org/officeDocument/2006/relationships" xmlns:p="http://schemas.openxmlformats.org/presentationml/2006/main">
  <p:tag name="IVZ_LOGO" val="white"/>
</p:tagLst>
</file>

<file path=ppt/tags/tag83.xml><?xml version="1.0" encoding="utf-8"?>
<p:tagLst xmlns:a="http://schemas.openxmlformats.org/drawingml/2006/main" xmlns:r="http://schemas.openxmlformats.org/officeDocument/2006/relationships" xmlns:p="http://schemas.openxmlformats.org/presentationml/2006/main">
  <p:tag name="IVZ-BG" val="true"/>
</p:tagLst>
</file>

<file path=ppt/tags/tag84.xml><?xml version="1.0" encoding="utf-8"?>
<p:tagLst xmlns:a="http://schemas.openxmlformats.org/drawingml/2006/main" xmlns:r="http://schemas.openxmlformats.org/officeDocument/2006/relationships" xmlns:p="http://schemas.openxmlformats.org/presentationml/2006/main">
  <p:tag name="IVZ_LOGO" val="white"/>
</p:tagLst>
</file>

<file path=ppt/tags/tag85.xml><?xml version="1.0" encoding="utf-8"?>
<p:tagLst xmlns:a="http://schemas.openxmlformats.org/drawingml/2006/main" xmlns:r="http://schemas.openxmlformats.org/officeDocument/2006/relationships" xmlns:p="http://schemas.openxmlformats.org/presentationml/2006/main">
  <p:tag name="IVZ-BG" val="true"/>
</p:tagLst>
</file>

<file path=ppt/tags/tag86.xml><?xml version="1.0" encoding="utf-8"?>
<p:tagLst xmlns:a="http://schemas.openxmlformats.org/drawingml/2006/main" xmlns:r="http://schemas.openxmlformats.org/officeDocument/2006/relationships" xmlns:p="http://schemas.openxmlformats.org/presentationml/2006/main">
  <p:tag name="IVZ_LOGO" val="white"/>
</p:tagLst>
</file>

<file path=ppt/tags/tag87.xml><?xml version="1.0" encoding="utf-8"?>
<p:tagLst xmlns:a="http://schemas.openxmlformats.org/drawingml/2006/main" xmlns:r="http://schemas.openxmlformats.org/officeDocument/2006/relationships" xmlns:p="http://schemas.openxmlformats.org/presentationml/2006/main">
  <p:tag name="IVZ-BG" val="true"/>
</p:tagLst>
</file>

<file path=ppt/tags/tag88.xml><?xml version="1.0" encoding="utf-8"?>
<p:tagLst xmlns:a="http://schemas.openxmlformats.org/drawingml/2006/main" xmlns:r="http://schemas.openxmlformats.org/officeDocument/2006/relationships" xmlns:p="http://schemas.openxmlformats.org/presentationml/2006/main">
  <p:tag name="IVZ_LOGO" val="white"/>
</p:tagLst>
</file>

<file path=ppt/tags/tag89.xml><?xml version="1.0" encoding="utf-8"?>
<p:tagLst xmlns:a="http://schemas.openxmlformats.org/drawingml/2006/main" xmlns:r="http://schemas.openxmlformats.org/officeDocument/2006/relationships" xmlns:p="http://schemas.openxmlformats.org/presentationml/2006/main">
  <p:tag name="IVZ_LOGO" val="blue"/>
</p:tagLst>
</file>

<file path=ppt/tags/tag9.xml><?xml version="1.0" encoding="utf-8"?>
<p:tagLst xmlns:a="http://schemas.openxmlformats.org/drawingml/2006/main" xmlns:r="http://schemas.openxmlformats.org/officeDocument/2006/relationships" xmlns:p="http://schemas.openxmlformats.org/presentationml/2006/main">
  <p:tag name="IVZ-BG" val="true"/>
</p:tagLst>
</file>

<file path=ppt/tags/tag90.xml><?xml version="1.0" encoding="utf-8"?>
<p:tagLst xmlns:a="http://schemas.openxmlformats.org/drawingml/2006/main" xmlns:r="http://schemas.openxmlformats.org/officeDocument/2006/relationships" xmlns:p="http://schemas.openxmlformats.org/presentationml/2006/main">
  <p:tag name="IVZ_LOGO" val="blue"/>
</p:tagLst>
</file>

<file path=ppt/tags/tag91.xml><?xml version="1.0" encoding="utf-8"?>
<p:tagLst xmlns:a="http://schemas.openxmlformats.org/drawingml/2006/main" xmlns:r="http://schemas.openxmlformats.org/officeDocument/2006/relationships" xmlns:p="http://schemas.openxmlformats.org/presentationml/2006/main">
  <p:tag name="IVZ_LOGO" val="blue"/>
</p:tagLst>
</file>

<file path=ppt/tags/tag92.xml><?xml version="1.0" encoding="utf-8"?>
<p:tagLst xmlns:a="http://schemas.openxmlformats.org/drawingml/2006/main" xmlns:r="http://schemas.openxmlformats.org/officeDocument/2006/relationships" xmlns:p="http://schemas.openxmlformats.org/presentationml/2006/main">
  <p:tag name="IVZ-BG" val="true"/>
</p:tagLst>
</file>

<file path=ppt/tags/tag93.xml><?xml version="1.0" encoding="utf-8"?>
<p:tagLst xmlns:a="http://schemas.openxmlformats.org/drawingml/2006/main" xmlns:r="http://schemas.openxmlformats.org/officeDocument/2006/relationships" xmlns:p="http://schemas.openxmlformats.org/presentationml/2006/main">
  <p:tag name="IVZ_LOGO" val="white"/>
</p:tagLst>
</file>

<file path=ppt/tags/tag94.xml><?xml version="1.0" encoding="utf-8"?>
<p:tagLst xmlns:a="http://schemas.openxmlformats.org/drawingml/2006/main" xmlns:r="http://schemas.openxmlformats.org/officeDocument/2006/relationships" xmlns:p="http://schemas.openxmlformats.org/presentationml/2006/main">
  <p:tag name="IVZ-BG" val="true"/>
</p:tagLst>
</file>

<file path=ppt/tags/tag95.xml><?xml version="1.0" encoding="utf-8"?>
<p:tagLst xmlns:a="http://schemas.openxmlformats.org/drawingml/2006/main" xmlns:r="http://schemas.openxmlformats.org/officeDocument/2006/relationships" xmlns:p="http://schemas.openxmlformats.org/presentationml/2006/main">
  <p:tag name="IVZ_LOGO" val="white"/>
</p:tagLst>
</file>

<file path=ppt/tags/tag96.xml><?xml version="1.0" encoding="utf-8"?>
<p:tagLst xmlns:a="http://schemas.openxmlformats.org/drawingml/2006/main" xmlns:r="http://schemas.openxmlformats.org/officeDocument/2006/relationships" xmlns:p="http://schemas.openxmlformats.org/presentationml/2006/main">
  <p:tag name="IVZ-BG" val="true"/>
</p:tagLst>
</file>

<file path=ppt/tags/tag97.xml><?xml version="1.0" encoding="utf-8"?>
<p:tagLst xmlns:a="http://schemas.openxmlformats.org/drawingml/2006/main" xmlns:r="http://schemas.openxmlformats.org/officeDocument/2006/relationships" xmlns:p="http://schemas.openxmlformats.org/presentationml/2006/main">
  <p:tag name="IVZ_LOGO" val="white"/>
</p:tagLst>
</file>

<file path=ppt/tags/tag98.xml><?xml version="1.0" encoding="utf-8"?>
<p:tagLst xmlns:a="http://schemas.openxmlformats.org/drawingml/2006/main" xmlns:r="http://schemas.openxmlformats.org/officeDocument/2006/relationships" xmlns:p="http://schemas.openxmlformats.org/presentationml/2006/main">
  <p:tag name="IVZ-BG" val="true"/>
</p:tagLst>
</file>

<file path=ppt/tags/tag99.xml><?xml version="1.0" encoding="utf-8"?>
<p:tagLst xmlns:a="http://schemas.openxmlformats.org/drawingml/2006/main" xmlns:r="http://schemas.openxmlformats.org/officeDocument/2006/relationships" xmlns:p="http://schemas.openxmlformats.org/presentationml/2006/main">
  <p:tag name="IVZ_LOGO" val="white"/>
</p:tagLst>
</file>

<file path=ppt/theme/theme1.xml><?xml version="1.0" encoding="utf-8"?>
<a:theme xmlns:a="http://schemas.openxmlformats.org/drawingml/2006/main" name="IVZ 2020 Everyday Template">
  <a:themeElements>
    <a:clrScheme name="2021 Data Vis">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D42"/>
      </a:accent5>
      <a:accent6>
        <a:srgbClr val="00522D"/>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Red">
      <a:srgbClr val="D52219"/>
    </a:custClr>
    <a:custClr name="Green">
      <a:srgbClr val="038747"/>
    </a:custClr>
    <a:custClr name="Orange">
      <a:srgbClr val="F96706"/>
    </a:custClr>
    <a:custClr name="Icy Blue">
      <a:srgbClr val="5FF0FF"/>
    </a:custClr>
    <a:custClr name="Mid Blue">
      <a:srgbClr val="0598FA"/>
    </a:custClr>
    <a:custClr name="Warm Red">
      <a:srgbClr val="FF4632"/>
    </a:custClr>
  </a:custClrLst>
  <a:extLst>
    <a:ext uri="{05A4C25C-085E-4340-85A3-A5531E510DB2}">
      <thm15:themeFamily xmlns:thm15="http://schemas.microsoft.com/office/thememl/2012/main" name="2020 Everyday Template_v19.potx" id="{ED3A0BEA-F86E-4E71-AF69-295B96F1C786}" vid="{28143F3B-ECC8-4568-8616-BE2E0170BF27}"/>
    </a:ext>
  </a:extLst>
</a:theme>
</file>

<file path=ppt/theme/theme10.xml><?xml version="1.0" encoding="utf-8"?>
<a:theme xmlns:a="http://schemas.openxmlformats.org/drawingml/2006/main" name="3_IVZ 2023 Everyday Template">
  <a:themeElements>
    <a:clrScheme name="IVZ 2023_final">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841"/>
      </a:accent5>
      <a:accent6>
        <a:srgbClr val="004D2A"/>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Traffic Red">
      <a:srgbClr val="E4251B"/>
    </a:custClr>
    <a:custClr name="Traffic Orange">
      <a:srgbClr val="F96706"/>
    </a:custClr>
    <a:custClr name="Traffic Green">
      <a:srgbClr val="00A841"/>
    </a:custClr>
    <a:custClr name="Icy Blue">
      <a:srgbClr val="5FF0FF"/>
    </a:custClr>
    <a:custClr name="Mid Blue">
      <a:srgbClr val="0598FA"/>
    </a:custClr>
    <a:custClr name="Faded Blue">
      <a:srgbClr val="CFFAFF"/>
    </a:custClr>
  </a:custClrLst>
  <a:extLst>
    <a:ext uri="{05A4C25C-085E-4340-85A3-A5531E510DB2}">
      <thm15:themeFamily xmlns:thm15="http://schemas.microsoft.com/office/thememl/2012/main" name="2023 Everyday Template.potx" id="{C347EA19-EB6E-4F80-89AF-BF06779075D5}" vid="{4A03805F-6048-4FAB-82FB-3D1CDBCD87F4}"/>
    </a:ext>
  </a:extLst>
</a:theme>
</file>

<file path=ppt/theme/theme11.xml><?xml version="1.0" encoding="utf-8"?>
<a:theme xmlns:a="http://schemas.openxmlformats.org/drawingml/2006/main" name="1_IVZ 2023 MAS-Specific Template">
  <a:themeElements>
    <a:clrScheme name="IVZ 2023_final">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841"/>
      </a:accent5>
      <a:accent6>
        <a:srgbClr val="004D2A"/>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Traffic Red">
      <a:srgbClr val="E4251B"/>
    </a:custClr>
    <a:custClr name="Traffic Orange">
      <a:srgbClr val="F96706"/>
    </a:custClr>
    <a:custClr name="Traffic Green">
      <a:srgbClr val="00A841"/>
    </a:custClr>
    <a:custClr name="Icy Blue">
      <a:srgbClr val="5FF0FF"/>
    </a:custClr>
    <a:custClr name="Mid Blue">
      <a:srgbClr val="0598FA"/>
    </a:custClr>
    <a:custClr name="Faded Blue">
      <a:srgbClr val="CFFAFF"/>
    </a:custClr>
  </a:custClrLst>
  <a:extLst>
    <a:ext uri="{05A4C25C-085E-4340-85A3-A5531E510DB2}">
      <thm15:themeFamily xmlns:thm15="http://schemas.microsoft.com/office/thememl/2012/main" name="2023 MAS-Specific Template.potx" id="{0BEB19A0-6CE6-4BDD-80EF-C1B76BB4B41F}" vid="{0E550C82-5433-4C61-9F56-3E287592BF0C}"/>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VZ 2020 Everyday Template">
  <a:themeElements>
    <a:clrScheme name="DV 2021_update">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D42"/>
      </a:accent5>
      <a:accent6>
        <a:srgbClr val="00522D"/>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Red">
      <a:srgbClr val="D52219"/>
    </a:custClr>
    <a:custClr name="Green">
      <a:srgbClr val="00B760"/>
    </a:custClr>
    <a:custClr name="Orange">
      <a:srgbClr val="F96706"/>
    </a:custClr>
    <a:custClr name="Icy Blue">
      <a:srgbClr val="5FF9FF"/>
    </a:custClr>
    <a:custClr name="Mid Blue">
      <a:srgbClr val="0598FA"/>
    </a:custClr>
    <a:custClr name="Warm Red">
      <a:srgbClr val="FF4632"/>
    </a:custClr>
  </a:custClrLst>
  <a:extLst>
    <a:ext uri="{05A4C25C-085E-4340-85A3-A5531E510DB2}">
      <thm15:themeFamily xmlns:thm15="http://schemas.microsoft.com/office/thememl/2012/main" name="2020 Everyday Template_v15.potx" id="{6899DA6A-0EEE-4A1B-B1E9-895547FB2B54}" vid="{1C094557-5D69-4285-8957-CC9F579E3BB7}"/>
    </a:ext>
  </a:extLst>
</a:theme>
</file>

<file path=ppt/theme/theme3.xml><?xml version="1.0" encoding="utf-8"?>
<a:theme xmlns:a="http://schemas.openxmlformats.org/drawingml/2006/main" name="3_IVZ 2020 Everyday Template">
  <a:themeElements>
    <a:clrScheme name="2021 Data Vis">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D42"/>
      </a:accent5>
      <a:accent6>
        <a:srgbClr val="00522D"/>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R226 G35 B26">
      <a:srgbClr val="E2231A"/>
    </a:custClr>
    <a:custClr name="R175 G35 B165">
      <a:srgbClr val="AF23A5"/>
    </a:custClr>
    <a:custClr name="R0 G155 B250">
      <a:srgbClr val="009BFA"/>
    </a:custClr>
    <a:custClr name="R0 G140 B130">
      <a:srgbClr val="008C82"/>
    </a:custClr>
    <a:custClr name="R0 G183 B96">
      <a:srgbClr val="00B760"/>
    </a:custClr>
    <a:custClr name="R140 G200 B0">
      <a:srgbClr val="8CC800"/>
    </a:custClr>
  </a:custClrLst>
  <a:extLst>
    <a:ext uri="{05A4C25C-085E-4340-85A3-A5531E510DB2}">
      <thm15:themeFamily xmlns:thm15="http://schemas.microsoft.com/office/thememl/2012/main" name="2020 Everyday Template.potx" id="{C549E0E2-D930-482A-8775-4CBDE58A78CB}" vid="{6EA30CB6-D57A-4BEB-B1D6-609F84FA0220}"/>
    </a:ext>
  </a:extLst>
</a:theme>
</file>

<file path=ppt/theme/theme4.xml><?xml version="1.0" encoding="utf-8"?>
<a:theme xmlns:a="http://schemas.openxmlformats.org/drawingml/2006/main" name="5_IVZ 2020 Everyday Template">
  <a:themeElements>
    <a:clrScheme name="DV 2021_update">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D42"/>
      </a:accent5>
      <a:accent6>
        <a:srgbClr val="00522D"/>
      </a:accent6>
      <a:hlink>
        <a:srgbClr val="000AD2"/>
      </a:hlink>
      <a:folHlink>
        <a:srgbClr val="0598F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Red">
      <a:srgbClr val="D52219"/>
    </a:custClr>
    <a:custClr name="Green">
      <a:srgbClr val="00B760"/>
    </a:custClr>
    <a:custClr name="Orange">
      <a:srgbClr val="F96706"/>
    </a:custClr>
    <a:custClr name="Icy Blue">
      <a:srgbClr val="5FF9FF"/>
    </a:custClr>
    <a:custClr name="Mid Blue">
      <a:srgbClr val="0598FA"/>
    </a:custClr>
    <a:custClr name="Warm Red">
      <a:srgbClr val="FF4632"/>
    </a:custClr>
  </a:custClrLst>
  <a:extLst>
    <a:ext uri="{05A4C25C-085E-4340-85A3-A5531E510DB2}">
      <thm15:themeFamily xmlns:thm15="http://schemas.microsoft.com/office/thememl/2012/main" name="2020 Everyday Template_v15.potx" id="{6899DA6A-0EEE-4A1B-B1E9-895547FB2B54}" vid="{1C094557-5D69-4285-8957-CC9F579E3BB7}"/>
    </a:ext>
  </a:extLst>
</a:theme>
</file>

<file path=ppt/theme/theme5.xml><?xml version="1.0" encoding="utf-8"?>
<a:theme xmlns:a="http://schemas.openxmlformats.org/drawingml/2006/main" name="2_IVZ 2020 Everyday Template">
  <a:themeElements>
    <a:clrScheme name="DV 2021_update">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D42"/>
      </a:accent5>
      <a:accent6>
        <a:srgbClr val="00522D"/>
      </a:accent6>
      <a:hlink>
        <a:srgbClr val="000AD2"/>
      </a:hlink>
      <a:folHlink>
        <a:srgbClr val="0598F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Red">
      <a:srgbClr val="D52219"/>
    </a:custClr>
    <a:custClr name="Green">
      <a:srgbClr val="038747"/>
    </a:custClr>
    <a:custClr name="Orange">
      <a:srgbClr val="F96706"/>
    </a:custClr>
    <a:custClr name="Icy Blue">
      <a:srgbClr val="5FF0FF"/>
    </a:custClr>
    <a:custClr name="Mid Blue">
      <a:srgbClr val="0598FA"/>
    </a:custClr>
    <a:custClr name="Warm Red">
      <a:srgbClr val="FF4632"/>
    </a:custClr>
  </a:custClrLst>
  <a:extLst>
    <a:ext uri="{05A4C25C-085E-4340-85A3-A5531E510DB2}">
      <thm15:themeFamily xmlns:thm15="http://schemas.microsoft.com/office/thememl/2012/main" name="2020 Everyday Template_v19.potx" id="{ED3A0BEA-F86E-4E71-AF69-295B96F1C786}" vid="{28143F3B-ECC8-4568-8616-BE2E0170BF27}"/>
    </a:ext>
  </a:extLst>
</a:theme>
</file>

<file path=ppt/theme/theme6.xml><?xml version="1.0" encoding="utf-8"?>
<a:theme xmlns:a="http://schemas.openxmlformats.org/drawingml/2006/main" name="IVZ 2023 Everyday Template">
  <a:themeElements>
    <a:clrScheme name="IVZ 2023_final">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D42"/>
      </a:accent5>
      <a:accent6>
        <a:srgbClr val="00522D"/>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Traffic Red">
      <a:srgbClr val="E4251B"/>
    </a:custClr>
    <a:custClr name="Traffic Orange">
      <a:srgbClr val="F96706"/>
    </a:custClr>
    <a:custClr name="Traffic Green">
      <a:srgbClr val="00A841"/>
    </a:custClr>
    <a:custClr name="Icy Blue">
      <a:srgbClr val="5FF0FF"/>
    </a:custClr>
    <a:custClr name="Mid Blue">
      <a:srgbClr val="0598FA"/>
    </a:custClr>
    <a:custClr name="Faded Blue">
      <a:srgbClr val="CFFAFF"/>
    </a:custClr>
  </a:custClrLst>
  <a:extLst>
    <a:ext uri="{05A4C25C-085E-4340-85A3-A5531E510DB2}">
      <thm15:themeFamily xmlns:thm15="http://schemas.microsoft.com/office/thememl/2012/main" name="2023 Everyday Template.potx" id="{E1001637-6222-4D76-83A4-04285845D73D}" vid="{CBBDE26D-7729-42B0-8F07-36D1A7E1FE73}"/>
    </a:ext>
  </a:extLst>
</a:theme>
</file>

<file path=ppt/theme/theme7.xml><?xml version="1.0" encoding="utf-8"?>
<a:theme xmlns:a="http://schemas.openxmlformats.org/drawingml/2006/main" name="1_IVZ 2023 Everyday Template">
  <a:themeElements>
    <a:clrScheme name="IVZ 2023_final">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841"/>
      </a:accent5>
      <a:accent6>
        <a:srgbClr val="004D2A"/>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Traffic Red">
      <a:srgbClr val="E4251B"/>
    </a:custClr>
    <a:custClr name="Traffic Orange">
      <a:srgbClr val="F96706"/>
    </a:custClr>
    <a:custClr name="Traffic Green">
      <a:srgbClr val="00A841"/>
    </a:custClr>
    <a:custClr name="Icy Blue">
      <a:srgbClr val="5FF0FF"/>
    </a:custClr>
    <a:custClr name="Mid Blue">
      <a:srgbClr val="0598FA"/>
    </a:custClr>
    <a:custClr name="Faded Blue">
      <a:srgbClr val="CFFAFF"/>
    </a:custClr>
  </a:custClrLst>
  <a:extLst>
    <a:ext uri="{05A4C25C-085E-4340-85A3-A5531E510DB2}">
      <thm15:themeFamily xmlns:thm15="http://schemas.microsoft.com/office/thememl/2012/main" name="2023 Everyday Template.potx" id="{C347EA19-EB6E-4F80-89AF-BF06779075D5}" vid="{4A03805F-6048-4FAB-82FB-3D1CDBCD87F4}"/>
    </a:ext>
  </a:extLst>
</a:theme>
</file>

<file path=ppt/theme/theme8.xml><?xml version="1.0" encoding="utf-8"?>
<a:theme xmlns:a="http://schemas.openxmlformats.org/drawingml/2006/main" name="IVZ 2023 MAS-Specific Template">
  <a:themeElements>
    <a:clrScheme name="IVZ 2023_final">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D42"/>
      </a:accent5>
      <a:accent6>
        <a:srgbClr val="00522D"/>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Traffic Red">
      <a:srgbClr val="E4251B"/>
    </a:custClr>
    <a:custClr name="Traffic Orange">
      <a:srgbClr val="F96706"/>
    </a:custClr>
    <a:custClr name="Traffic Green">
      <a:srgbClr val="00A841"/>
    </a:custClr>
    <a:custClr name="Icy Blue">
      <a:srgbClr val="5FF0FF"/>
    </a:custClr>
    <a:custClr name="Mid Blue">
      <a:srgbClr val="0598FA"/>
    </a:custClr>
    <a:custClr name="Faded Blue">
      <a:srgbClr val="CFFAFF"/>
    </a:custClr>
  </a:custClrLst>
  <a:extLst>
    <a:ext uri="{05A4C25C-085E-4340-85A3-A5531E510DB2}">
      <thm15:themeFamily xmlns:thm15="http://schemas.microsoft.com/office/thememl/2012/main" name="2023 MAS-Specific Template.potx" id="{0BEB19A0-6CE6-4BDD-80EF-C1B76BB4B41F}" vid="{0E550C82-5433-4C61-9F56-3E287592BF0C}"/>
    </a:ext>
  </a:extLst>
</a:theme>
</file>

<file path=ppt/theme/theme9.xml><?xml version="1.0" encoding="utf-8"?>
<a:theme xmlns:a="http://schemas.openxmlformats.org/drawingml/2006/main" name="4_IVZ 2020 Everyday Template">
  <a:themeElements>
    <a:clrScheme name="2021 Data Vis">
      <a:dk1>
        <a:srgbClr val="000000"/>
      </a:dk1>
      <a:lt1>
        <a:srgbClr val="FFFFFF"/>
      </a:lt1>
      <a:dk2>
        <a:srgbClr val="000AD2"/>
      </a:dk2>
      <a:lt2>
        <a:srgbClr val="F0F0F0"/>
      </a:lt2>
      <a:accent1>
        <a:srgbClr val="000078"/>
      </a:accent1>
      <a:accent2>
        <a:srgbClr val="0598FA"/>
      </a:accent2>
      <a:accent3>
        <a:srgbClr val="FF05E2"/>
      </a:accent3>
      <a:accent4>
        <a:srgbClr val="691F7A"/>
      </a:accent4>
      <a:accent5>
        <a:srgbClr val="00AD42"/>
      </a:accent5>
      <a:accent6>
        <a:srgbClr val="00522D"/>
      </a:accent6>
      <a:hlink>
        <a:srgbClr val="000AD2"/>
      </a:hlink>
      <a:folHlink>
        <a:srgbClr val="0598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Red">
      <a:srgbClr val="D52219"/>
    </a:custClr>
    <a:custClr name="Green">
      <a:srgbClr val="038747"/>
    </a:custClr>
    <a:custClr name="Orange">
      <a:srgbClr val="F96706"/>
    </a:custClr>
    <a:custClr name="Icy Blue">
      <a:srgbClr val="5FF0FF"/>
    </a:custClr>
    <a:custClr name="Mid Blue">
      <a:srgbClr val="0598FA"/>
    </a:custClr>
    <a:custClr name="Warm Red">
      <a:srgbClr val="FF4632"/>
    </a:custClr>
  </a:custClrLst>
  <a:extLst>
    <a:ext uri="{05A4C25C-085E-4340-85A3-A5531E510DB2}">
      <thm15:themeFamily xmlns:thm15="http://schemas.microsoft.com/office/thememl/2012/main" name="2020 Everyday Template_v19.potx" id="{ED3A0BEA-F86E-4E71-AF69-295B96F1C786}" vid="{28143F3B-ECC8-4568-8616-BE2E0170B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icture" ma:contentTypeID="0x010102005662A7901B2DDB4FA78DD189A8AD165B" ma:contentTypeVersion="18" ma:contentTypeDescription="Upload an image or a photograph." ma:contentTypeScope="" ma:versionID="f5dbeca1426ad864a9ff79c601f17606">
  <xsd:schema xmlns:xsd="http://www.w3.org/2001/XMLSchema" xmlns:xs="http://www.w3.org/2001/XMLSchema" xmlns:p="http://schemas.microsoft.com/office/2006/metadata/properties" xmlns:ns1="http://schemas.microsoft.com/sharepoint/v3" xmlns:ns2="68dec0d4-3937-4b63-8f0c-e5097912981b" xmlns:ns3="08490562-ac01-48ba-b3a5-cf09037e0a17" targetNamespace="http://schemas.microsoft.com/office/2006/metadata/properties" ma:root="true" ma:fieldsID="5bd8d795c0163962f1d88efe49d395d7" ns1:_="" ns2:_="" ns3:_="">
    <xsd:import namespace="http://schemas.microsoft.com/sharepoint/v3"/>
    <xsd:import namespace="68dec0d4-3937-4b63-8f0c-e5097912981b"/>
    <xsd:import namespace="08490562-ac01-48ba-b3a5-cf09037e0a17"/>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8dec0d4-3937-4b63-8f0c-e5097912981b"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AutoTags" ma:index="28" nillable="true" ma:displayName="Tags" ma:internalName="MediaServiceAutoTags"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Location" ma:index="33" nillable="true" ma:displayName="Location" ma:internalName="MediaServiceLocation"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8" nillable="true" ma:displayName="Length (seconds)" ma:internalName="MediaLengthInSeconds" ma:readOnly="true">
      <xsd:simpleType>
        <xsd:restriction base="dms:Unknown"/>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8ccf7222-c74e-4142-9b6e-2b927b1fc0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490562-ac01-48ba-b3a5-cf09037e0a17"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element name="TaxCatchAll" ma:index="41" nillable="true" ma:displayName="Taxonomy Catch All Column" ma:hidden="true" ma:list="{08b56f5b-59af-471b-a25e-982d4a55bd6b}" ma:internalName="TaxCatchAll" ma:showField="CatchAllData" ma:web="08490562-ac01-48ba-b3a5-cf09037e0a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lcf76f155ced4ddcb4097134ff3c332f xmlns="68dec0d4-3937-4b63-8f0c-e5097912981b">
      <Terms xmlns="http://schemas.microsoft.com/office/infopath/2007/PartnerControls"/>
    </lcf76f155ced4ddcb4097134ff3c332f>
    <ImageCreateDate xmlns="http://schemas.microsoft.com/sharepoint/v3" xsi:nil="true"/>
    <TaxCatchAll xmlns="08490562-ac01-48ba-b3a5-cf09037e0a17" xsi:nil="true"/>
    <Description xmlns="http://schemas.microsoft.com/sharepoint/v3" xsi:nil="true"/>
  </documentManagement>
</p:properties>
</file>

<file path=customXml/itemProps1.xml><?xml version="1.0" encoding="utf-8"?>
<ds:datastoreItem xmlns:ds="http://schemas.openxmlformats.org/officeDocument/2006/customXml" ds:itemID="{4820B74E-6DFC-4508-963A-C85E43581DAE}"/>
</file>

<file path=customXml/itemProps2.xml><?xml version="1.0" encoding="utf-8"?>
<ds:datastoreItem xmlns:ds="http://schemas.openxmlformats.org/officeDocument/2006/customXml" ds:itemID="{33D17DDF-2CED-4A50-96A6-1342595D9AC7}"/>
</file>

<file path=customXml/itemProps3.xml><?xml version="1.0" encoding="utf-8"?>
<ds:datastoreItem xmlns:ds="http://schemas.openxmlformats.org/officeDocument/2006/customXml" ds:itemID="{E4087CD0-5198-4215-B777-BE56EE2C7FAA}"/>
</file>

<file path=docMetadata/LabelInfo.xml><?xml version="1.0" encoding="utf-8"?>
<clbl:labelList xmlns:clbl="http://schemas.microsoft.com/office/2020/mipLabelMetadata">
  <clbl:label id="{f4226406-bd2f-4ec8-a5c4-d438db83b918}" enabled="1" method="Privileged" siteId="{c73bf3ef-87e9-48e0-ac85-9c723e6cca39}" removed="0"/>
</clbl:labelList>
</file>

<file path=docProps/app.xml><?xml version="1.0" encoding="utf-8"?>
<Properties xmlns="http://schemas.openxmlformats.org/officeDocument/2006/extended-properties" xmlns:vt="http://schemas.openxmlformats.org/officeDocument/2006/docPropsVTypes">
  <Template>2020 Everyday Template</Template>
  <TotalTime>9</TotalTime>
  <Words>13428</Words>
  <Application>Microsoft Office PowerPoint</Application>
  <PresentationFormat>On-screen Show (16:9)</PresentationFormat>
  <Paragraphs>859</Paragraphs>
  <Slides>33</Slides>
  <Notes>31</Notes>
  <HiddenSlides>0</HiddenSlides>
  <MMClips>0</MMClips>
  <ScaleCrop>false</ScaleCrop>
  <HeadingPairs>
    <vt:vector size="8" baseType="variant">
      <vt:variant>
        <vt:lpstr>Fonts Used</vt:lpstr>
      </vt:variant>
      <vt:variant>
        <vt:i4>37</vt:i4>
      </vt:variant>
      <vt:variant>
        <vt:lpstr>Theme</vt:lpstr>
      </vt:variant>
      <vt:variant>
        <vt:i4>11</vt:i4>
      </vt:variant>
      <vt:variant>
        <vt:lpstr>Embedded OLE Servers</vt:lpstr>
      </vt:variant>
      <vt:variant>
        <vt:i4>1</vt:i4>
      </vt:variant>
      <vt:variant>
        <vt:lpstr>Slide Titles</vt:lpstr>
      </vt:variant>
      <vt:variant>
        <vt:i4>33</vt:i4>
      </vt:variant>
    </vt:vector>
  </HeadingPairs>
  <TitlesOfParts>
    <vt:vector size="82" baseType="lpstr">
      <vt:lpstr>__fkGroteskNeue_598ab8</vt:lpstr>
      <vt:lpstr>aegonlight</vt:lpstr>
      <vt:lpstr>Alliance No.2</vt:lpstr>
      <vt:lpstr>-apple-system</vt:lpstr>
      <vt:lpstr>Aptos</vt:lpstr>
      <vt:lpstr>Arial</vt:lpstr>
      <vt:lpstr>Arial </vt:lpstr>
      <vt:lpstr>Arial headings</vt:lpstr>
      <vt:lpstr>BNYM_CORPORATE_Akkurat_Pro</vt:lpstr>
      <vt:lpstr>Calibri</vt:lpstr>
      <vt:lpstr>FortBook</vt:lpstr>
      <vt:lpstr>FortExtraBold</vt:lpstr>
      <vt:lpstr>Georgia</vt:lpstr>
      <vt:lpstr>Google Sans</vt:lpstr>
      <vt:lpstr>gordita</vt:lpstr>
      <vt:lpstr>Graphik</vt:lpstr>
      <vt:lpstr>Graphik Regular</vt:lpstr>
      <vt:lpstr>Graphik Semibold</vt:lpstr>
      <vt:lpstr>Graphik-Regular</vt:lpstr>
      <vt:lpstr>Graphik-Semibold</vt:lpstr>
      <vt:lpstr>Inter</vt:lpstr>
      <vt:lpstr>Modern Era</vt:lpstr>
      <vt:lpstr>neuzeit-grotesk</vt:lpstr>
      <vt:lpstr>Nunito Sans</vt:lpstr>
      <vt:lpstr>Open Sans</vt:lpstr>
      <vt:lpstr>Open Sans</vt:lpstr>
      <vt:lpstr>Poppins</vt:lpstr>
      <vt:lpstr>Raleway</vt:lpstr>
      <vt:lpstr>ReithSans</vt:lpstr>
      <vt:lpstr>Roboto</vt:lpstr>
      <vt:lpstr>sofia-pro</vt:lpstr>
      <vt:lpstr>Source Sans Pro</vt:lpstr>
      <vt:lpstr>Symbol</vt:lpstr>
      <vt:lpstr>Times New Roman</vt:lpstr>
      <vt:lpstr>var(--font-berkeley-mono)</vt:lpstr>
      <vt:lpstr>Verdana</vt:lpstr>
      <vt:lpstr>Wingdings</vt:lpstr>
      <vt:lpstr>IVZ 2020 Everyday Template</vt:lpstr>
      <vt:lpstr>1_IVZ 2020 Everyday Template</vt:lpstr>
      <vt:lpstr>3_IVZ 2020 Everyday Template</vt:lpstr>
      <vt:lpstr>5_IVZ 2020 Everyday Template</vt:lpstr>
      <vt:lpstr>2_IVZ 2020 Everyday Template</vt:lpstr>
      <vt:lpstr>IVZ 2023 Everyday Template</vt:lpstr>
      <vt:lpstr>1_IVZ 2023 Everyday Template</vt:lpstr>
      <vt:lpstr>IVZ 2023 MAS-Specific Template</vt:lpstr>
      <vt:lpstr>4_IVZ 2020 Everyday Template</vt:lpstr>
      <vt:lpstr>3_IVZ 2023 Everyday Template</vt:lpstr>
      <vt:lpstr>1_IVZ 2023 MAS-Specific Template</vt:lpstr>
      <vt:lpstr>think-cell Slide</vt:lpstr>
      <vt:lpstr>From saving to spending:</vt:lpstr>
      <vt:lpstr>Learning objectives  </vt:lpstr>
      <vt:lpstr>PowerPoint Presentation</vt:lpstr>
      <vt:lpstr>PowerPoint Presentation</vt:lpstr>
      <vt:lpstr>PowerPoint Presentation</vt:lpstr>
      <vt:lpstr>Living standards The rising cost of living has ramped up the amount people need to fund retirement  </vt:lpstr>
      <vt:lpstr>PowerPoint Presentation</vt:lpstr>
      <vt:lpstr>PowerPoint Presentation</vt:lpstr>
      <vt:lpstr>PowerPoint Presentation</vt:lpstr>
      <vt:lpstr>PowerPoint Presentation</vt:lpstr>
      <vt:lpstr>PowerPoint Presentation</vt:lpstr>
      <vt:lpstr>Assess the reasons for adopting a different approach in retirement </vt:lpstr>
      <vt:lpstr>PowerPoint Presentation</vt:lpstr>
      <vt:lpstr>PowerPoint Presentation</vt:lpstr>
      <vt:lpstr>PowerPoint Presentation</vt:lpstr>
      <vt:lpstr>PowerPoint Presentation</vt:lpstr>
      <vt:lpstr>Investment risks   </vt:lpstr>
      <vt:lpstr>PowerPoint Presentation</vt:lpstr>
      <vt:lpstr>PowerPoint Presentation</vt:lpstr>
      <vt:lpstr>Do advisers follow Ali’s approach?  </vt:lpstr>
      <vt:lpstr>Key considerations for building retirement solutions</vt:lpstr>
      <vt:lpstr>Selling units from traditional multi-asset portfolios </vt:lpstr>
      <vt:lpstr>Annuities</vt:lpstr>
      <vt:lpstr>PowerPoint Presentation</vt:lpstr>
      <vt:lpstr>Building individuality into a retirement plan  Case study: Alisha </vt:lpstr>
      <vt:lpstr>Learning outcomes</vt:lpstr>
      <vt:lpstr>All the same expertise, but with a focus on retirement </vt:lpstr>
      <vt:lpstr>PowerPoint Presentation</vt:lpstr>
      <vt:lpstr>Multi-Asset toolkit for UK Advisers A suite of solutions to help meet the needs of your clients</vt:lpstr>
      <vt:lpstr>PowerPoint Presentation</vt:lpstr>
      <vt:lpstr>PowerPoint Presentation</vt:lpstr>
      <vt:lpstr>Investment risks</vt:lpstr>
      <vt:lpstr>Important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presentation title</dc:title>
  <dc:creator>Eric Gersbeck</dc:creator>
  <cp:lastModifiedBy>Faltoni, Fabio</cp:lastModifiedBy>
  <cp:revision>85</cp:revision>
  <dcterms:created xsi:type="dcterms:W3CDTF">2021-04-01T15:37:17Z</dcterms:created>
  <dcterms:modified xsi:type="dcterms:W3CDTF">2024-10-23T10:45:27Z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0x010102005662A7901B2DDB4FA78DD189A8AD165B</vt:lpwstr>
  </property>
</Properties>
</file>